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 id="2147483665" r:id="rId3"/>
    <p:sldMasterId id="2147483678" r:id="rId4"/>
    <p:sldMasterId id="2147483682" r:id="rId5"/>
  </p:sldMasterIdLst>
  <p:notesMasterIdLst>
    <p:notesMasterId r:id="rId100"/>
  </p:notesMasterIdLst>
  <p:sldIdLst>
    <p:sldId id="256" r:id="rId6"/>
    <p:sldId id="257" r:id="rId7"/>
    <p:sldId id="258" r:id="rId8"/>
    <p:sldId id="325" r:id="rId9"/>
    <p:sldId id="2147379777" r:id="rId10"/>
    <p:sldId id="329" r:id="rId11"/>
    <p:sldId id="583" r:id="rId12"/>
    <p:sldId id="584" r:id="rId13"/>
    <p:sldId id="330" r:id="rId14"/>
    <p:sldId id="593" r:id="rId15"/>
    <p:sldId id="585" r:id="rId16"/>
    <p:sldId id="2147379784" r:id="rId17"/>
    <p:sldId id="259" r:id="rId18"/>
    <p:sldId id="2147379778" r:id="rId19"/>
    <p:sldId id="2147379779" r:id="rId20"/>
    <p:sldId id="331" r:id="rId21"/>
    <p:sldId id="260" r:id="rId22"/>
    <p:sldId id="2147379780" r:id="rId23"/>
    <p:sldId id="587" r:id="rId24"/>
    <p:sldId id="588" r:id="rId25"/>
    <p:sldId id="261" r:id="rId26"/>
    <p:sldId id="2147379781" r:id="rId27"/>
    <p:sldId id="590" r:id="rId28"/>
    <p:sldId id="594" r:id="rId29"/>
    <p:sldId id="262" r:id="rId30"/>
    <p:sldId id="2147379782" r:id="rId31"/>
    <p:sldId id="596" r:id="rId32"/>
    <p:sldId id="597" r:id="rId33"/>
    <p:sldId id="263" r:id="rId34"/>
    <p:sldId id="2147379783" r:id="rId35"/>
    <p:sldId id="599" r:id="rId36"/>
    <p:sldId id="600" r:id="rId37"/>
    <p:sldId id="264" r:id="rId38"/>
    <p:sldId id="576" r:id="rId39"/>
    <p:sldId id="2147379769" r:id="rId40"/>
    <p:sldId id="2147379770" r:id="rId41"/>
    <p:sldId id="265" r:id="rId42"/>
    <p:sldId id="582" r:id="rId43"/>
    <p:sldId id="2147379772" r:id="rId44"/>
    <p:sldId id="2147379773" r:id="rId45"/>
    <p:sldId id="266" r:id="rId46"/>
    <p:sldId id="267" r:id="rId47"/>
    <p:sldId id="268" r:id="rId48"/>
    <p:sldId id="269" r:id="rId49"/>
    <p:sldId id="270" r:id="rId50"/>
    <p:sldId id="271" r:id="rId51"/>
    <p:sldId id="272" r:id="rId52"/>
    <p:sldId id="273" r:id="rId53"/>
    <p:sldId id="274" r:id="rId54"/>
    <p:sldId id="275" r:id="rId55"/>
    <p:sldId id="276" r:id="rId56"/>
    <p:sldId id="277" r:id="rId57"/>
    <p:sldId id="278" r:id="rId58"/>
    <p:sldId id="279" r:id="rId59"/>
    <p:sldId id="280" r:id="rId60"/>
    <p:sldId id="281" r:id="rId61"/>
    <p:sldId id="282" r:id="rId62"/>
    <p:sldId id="283" r:id="rId63"/>
    <p:sldId id="284" r:id="rId64"/>
    <p:sldId id="285" r:id="rId65"/>
    <p:sldId id="286" r:id="rId66"/>
    <p:sldId id="287" r:id="rId67"/>
    <p:sldId id="288" r:id="rId68"/>
    <p:sldId id="289" r:id="rId69"/>
    <p:sldId id="290" r:id="rId70"/>
    <p:sldId id="291" r:id="rId71"/>
    <p:sldId id="292" r:id="rId72"/>
    <p:sldId id="293" r:id="rId73"/>
    <p:sldId id="294" r:id="rId74"/>
    <p:sldId id="295" r:id="rId75"/>
    <p:sldId id="296" r:id="rId76"/>
    <p:sldId id="297" r:id="rId77"/>
    <p:sldId id="298" r:id="rId78"/>
    <p:sldId id="299" r:id="rId79"/>
    <p:sldId id="300" r:id="rId80"/>
    <p:sldId id="301" r:id="rId81"/>
    <p:sldId id="302" r:id="rId82"/>
    <p:sldId id="303" r:id="rId83"/>
    <p:sldId id="304" r:id="rId84"/>
    <p:sldId id="305" r:id="rId85"/>
    <p:sldId id="306" r:id="rId86"/>
    <p:sldId id="307" r:id="rId87"/>
    <p:sldId id="308" r:id="rId88"/>
    <p:sldId id="309" r:id="rId89"/>
    <p:sldId id="310" r:id="rId90"/>
    <p:sldId id="311" r:id="rId91"/>
    <p:sldId id="312" r:id="rId92"/>
    <p:sldId id="313" r:id="rId93"/>
    <p:sldId id="314" r:id="rId94"/>
    <p:sldId id="315" r:id="rId95"/>
    <p:sldId id="316" r:id="rId96"/>
    <p:sldId id="317" r:id="rId97"/>
    <p:sldId id="318" r:id="rId98"/>
    <p:sldId id="319" r:id="rId99"/>
  </p:sldIdLst>
  <p:sldSz cx="18288000" cy="10287000"/>
  <p:notesSz cx="6858000" cy="9144000"/>
  <p:embeddedFontLst>
    <p:embeddedFont>
      <p:font typeface="Bookman Old Style" panose="02050604050505020204" pitchFamily="18" charset="0"/>
      <p:regular r:id="rId101"/>
      <p:bold r:id="rId102"/>
      <p:italic r:id="rId103"/>
      <p:boldItalic r:id="rId104"/>
    </p:embeddedFont>
    <p:embeddedFont>
      <p:font typeface="Bookmania Bold" panose="020B0604020202020204" charset="0"/>
      <p:regular r:id="rId105"/>
    </p:embeddedFont>
    <p:embeddedFont>
      <p:font typeface="Calibri (MS)" panose="020B0604020202020204" charset="0"/>
      <p:regular r:id="rId106"/>
    </p:embeddedFont>
    <p:embeddedFont>
      <p:font typeface="Calibri (MS) Bold" panose="020B0604020202020204" charset="0"/>
      <p:regular r:id="rId107"/>
    </p:embeddedFont>
    <p:embeddedFont>
      <p:font typeface="Canva Sans" panose="020B0604020202020204" charset="0"/>
      <p:regular r:id="rId108"/>
    </p:embeddedFont>
    <p:embeddedFont>
      <p:font typeface="Canva Sans Bold" panose="020B0604020202020204" charset="0"/>
      <p:regular r:id="rId109"/>
    </p:embeddedFont>
    <p:embeddedFont>
      <p:font typeface="Garamond" panose="02020404030301010803" pitchFamily="18" charset="0"/>
      <p:regular r:id="rId110"/>
      <p:bold r:id="rId111"/>
      <p:italic r:id="rId112"/>
    </p:embeddedFont>
    <p:embeddedFont>
      <p:font typeface="Garamond Bold" panose="02020804030307010803" pitchFamily="18" charset="0"/>
      <p:regular r:id="rId113"/>
      <p:bold r:id="rId114"/>
    </p:embeddedFont>
    <p:embeddedFont>
      <p:font typeface="Gill Sans Light Shadowed" panose="020B0604020202020204" charset="0"/>
      <p:regular r:id="rId115"/>
    </p:embeddedFont>
    <p:embeddedFont>
      <p:font typeface="Glacial Indifference Bold" panose="020B0604020202020204" charset="0"/>
      <p:regular r:id="rId116"/>
    </p:embeddedFont>
    <p:embeddedFont>
      <p:font typeface="Inter" panose="020B0604020202020204" charset="0"/>
      <p:regular r:id="rId117"/>
    </p:embeddedFont>
    <p:embeddedFont>
      <p:font typeface="Inter Bold" panose="020B0604020202020204" charset="0"/>
      <p:regular r:id="rId118"/>
    </p:embeddedFont>
    <p:embeddedFont>
      <p:font typeface="Inter Heavy" panose="020B0604020202020204" charset="0"/>
      <p:regular r:id="rId119"/>
    </p:embeddedFont>
    <p:embeddedFont>
      <p:font typeface="Kalam" panose="020B0604020202020204" charset="0"/>
      <p:regular r:id="rId120"/>
    </p:embeddedFont>
    <p:embeddedFont>
      <p:font typeface="Kalam Bold" panose="020B0604020202020204" charset="0"/>
      <p:regular r:id="rId121"/>
    </p:embeddedFont>
    <p:embeddedFont>
      <p:font typeface="Montserrat" panose="00000500000000000000" pitchFamily="2" charset="0"/>
      <p:regular r:id="rId122"/>
      <p:bold r:id="rId123"/>
      <p:italic r:id="rId124"/>
      <p:boldItalic r:id="rId125"/>
    </p:embeddedFont>
    <p:embeddedFont>
      <p:font typeface="Montserrat Bold" panose="00000800000000000000" charset="0"/>
      <p:regular r:id="rId126"/>
    </p:embeddedFont>
    <p:embeddedFont>
      <p:font typeface="Montserrat Italics" panose="020B0604020202020204" charset="0"/>
      <p:regular r:id="rId127"/>
    </p:embeddedFont>
    <p:embeddedFont>
      <p:font typeface="Open Sans" panose="020B0606030504020204" pitchFamily="34" charset="0"/>
      <p:regular r:id="rId128"/>
      <p:bold r:id="rId129"/>
      <p:italic r:id="rId130"/>
      <p:boldItalic r:id="rId131"/>
    </p:embeddedFont>
    <p:embeddedFont>
      <p:font typeface="Playpen Sans" panose="020B0604020202020204" charset="0"/>
      <p:regular r:id="rId132"/>
    </p:embeddedFont>
    <p:embeddedFont>
      <p:font typeface="Poppins" panose="00000500000000000000" pitchFamily="2" charset="0"/>
      <p:regular r:id="rId133"/>
      <p:bold r:id="rId134"/>
      <p:italic r:id="rId135"/>
      <p:boldItalic r:id="rId136"/>
    </p:embeddedFont>
    <p:embeddedFont>
      <p:font typeface="Poppins Bold" panose="00000800000000000000" charset="0"/>
      <p:regular r:id="rId137"/>
    </p:embeddedFont>
    <p:embeddedFont>
      <p:font typeface="Poppins Bold Italics" panose="020B0604020202020204" charset="0"/>
      <p:regular r:id="rId138"/>
    </p:embeddedFont>
    <p:embeddedFont>
      <p:font typeface="Poppins Italics" panose="020B0604020202020204" charset="0"/>
      <p:regular r:id="rId139"/>
    </p:embeddedFont>
    <p:embeddedFont>
      <p:font typeface="Quattrocento" panose="02020502030000000404" pitchFamily="18" charset="0"/>
      <p:regular r:id="rId140"/>
      <p:bold r:id="rId141"/>
    </p:embeddedFont>
    <p:embeddedFont>
      <p:font typeface="Roboto" panose="02000000000000000000" pitchFamily="2" charset="0"/>
      <p:regular r:id="rId142"/>
      <p:bold r:id="rId143"/>
      <p:italic r:id="rId144"/>
      <p:boldItalic r:id="rId145"/>
    </p:embeddedFont>
    <p:embeddedFont>
      <p:font typeface="Roboto Bold" panose="02000000000000000000" charset="0"/>
      <p:regular r:id="rId146"/>
    </p:embeddedFont>
    <p:embeddedFont>
      <p:font typeface="Roboto Condensed Bold" panose="020B0604020202020204" charset="0"/>
      <p:regular r:id="rId1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0" d="100"/>
          <a:sy n="70" d="100"/>
        </p:scale>
        <p:origin x="-270" y="4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17.fntdata"/><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font" Target="fonts/font38.fntdata"/><Relationship Id="rId107" Type="http://schemas.openxmlformats.org/officeDocument/2006/relationships/font" Target="fonts/font7.fntdata"/><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font" Target="fonts/font28.fntdata"/><Relationship Id="rId149" Type="http://schemas.openxmlformats.org/officeDocument/2006/relationships/viewProps" Target="viewProps.xml"/><Relationship Id="rId5" Type="http://schemas.openxmlformats.org/officeDocument/2006/relationships/slideMaster" Target="slideMasters/slideMaster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font" Target="fonts/font13.fntdata"/><Relationship Id="rId118" Type="http://schemas.openxmlformats.org/officeDocument/2006/relationships/font" Target="fonts/font18.fntdata"/><Relationship Id="rId134" Type="http://schemas.openxmlformats.org/officeDocument/2006/relationships/font" Target="fonts/font34.fntdata"/><Relationship Id="rId139" Type="http://schemas.openxmlformats.org/officeDocument/2006/relationships/font" Target="fonts/font39.fntdata"/><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theme" Target="theme/theme1.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3.fntdata"/><Relationship Id="rId108" Type="http://schemas.openxmlformats.org/officeDocument/2006/relationships/font" Target="fonts/font8.fntdata"/><Relationship Id="rId124" Type="http://schemas.openxmlformats.org/officeDocument/2006/relationships/font" Target="fonts/font24.fntdata"/><Relationship Id="rId129" Type="http://schemas.openxmlformats.org/officeDocument/2006/relationships/font" Target="fonts/font29.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font" Target="fonts/font40.fntdata"/><Relationship Id="rId145" Type="http://schemas.openxmlformats.org/officeDocument/2006/relationships/font" Target="fonts/font45.fntdata"/><Relationship Id="rId1" Type="http://schemas.openxmlformats.org/officeDocument/2006/relationships/slideMaster" Target="slideMasters/slideMaster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font" Target="fonts/font14.fntdata"/><Relationship Id="rId119" Type="http://schemas.openxmlformats.org/officeDocument/2006/relationships/font" Target="fonts/font19.fntdata"/><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font" Target="fonts/font30.fntdata"/><Relationship Id="rId135" Type="http://schemas.openxmlformats.org/officeDocument/2006/relationships/font" Target="fonts/font35.fntdata"/><Relationship Id="rId151" Type="http://schemas.openxmlformats.org/officeDocument/2006/relationships/tableStyles" Target="tableStyles.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font" Target="fonts/font9.fntdata"/><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font" Target="fonts/font4.fntdata"/><Relationship Id="rId120" Type="http://schemas.openxmlformats.org/officeDocument/2006/relationships/font" Target="fonts/font20.fntdata"/><Relationship Id="rId125" Type="http://schemas.openxmlformats.org/officeDocument/2006/relationships/font" Target="fonts/font25.fntdata"/><Relationship Id="rId141" Type="http://schemas.openxmlformats.org/officeDocument/2006/relationships/font" Target="fonts/font41.fntdata"/><Relationship Id="rId146" Type="http://schemas.openxmlformats.org/officeDocument/2006/relationships/font" Target="fonts/font46.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font" Target="fonts/font10.fntdata"/><Relationship Id="rId115" Type="http://schemas.openxmlformats.org/officeDocument/2006/relationships/font" Target="fonts/font15.fntdata"/><Relationship Id="rId131" Type="http://schemas.openxmlformats.org/officeDocument/2006/relationships/font" Target="fonts/font31.fntdata"/><Relationship Id="rId136" Type="http://schemas.openxmlformats.org/officeDocument/2006/relationships/font" Target="fonts/font36.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notesMaster" Target="notesMasters/notesMaster1.xml"/><Relationship Id="rId105" Type="http://schemas.openxmlformats.org/officeDocument/2006/relationships/font" Target="fonts/font5.fntdata"/><Relationship Id="rId126" Type="http://schemas.openxmlformats.org/officeDocument/2006/relationships/font" Target="fonts/font26.fntdata"/><Relationship Id="rId147" Type="http://schemas.openxmlformats.org/officeDocument/2006/relationships/font" Target="fonts/font47.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font" Target="fonts/font21.fntdata"/><Relationship Id="rId142" Type="http://schemas.openxmlformats.org/officeDocument/2006/relationships/font" Target="fonts/font42.fntdata"/><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font" Target="fonts/font16.fntdata"/><Relationship Id="rId137" Type="http://schemas.openxmlformats.org/officeDocument/2006/relationships/font" Target="fonts/font37.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font" Target="fonts/font11.fntdata"/><Relationship Id="rId132" Type="http://schemas.openxmlformats.org/officeDocument/2006/relationships/font" Target="fonts/font32.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font" Target="fonts/font6.fntdata"/><Relationship Id="rId127" Type="http://schemas.openxmlformats.org/officeDocument/2006/relationships/font" Target="fonts/font27.fntdata"/><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font" Target="fonts/font1.fntdata"/><Relationship Id="rId122" Type="http://schemas.openxmlformats.org/officeDocument/2006/relationships/font" Target="fonts/font22.fntdata"/><Relationship Id="rId143" Type="http://schemas.openxmlformats.org/officeDocument/2006/relationships/font" Target="fonts/font43.fntdata"/><Relationship Id="rId148"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font" Target="fonts/font12.fntdata"/><Relationship Id="rId133" Type="http://schemas.openxmlformats.org/officeDocument/2006/relationships/font" Target="fonts/font33.fntdata"/><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font" Target="fonts/font2.fntdata"/><Relationship Id="rId123" Type="http://schemas.openxmlformats.org/officeDocument/2006/relationships/font" Target="fonts/font23.fntdata"/><Relationship Id="rId144" Type="http://schemas.openxmlformats.org/officeDocument/2006/relationships/font" Target="fonts/font44.fntdata"/><Relationship Id="rId90" Type="http://schemas.openxmlformats.org/officeDocument/2006/relationships/slide" Target="slides/slide8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1"/>
        <c:ser>
          <c:idx val="0"/>
          <c:order val="0"/>
          <c:tx>
            <c:strRef>
              <c:f>Sheet1!$B$1</c:f>
              <c:strCache>
                <c:ptCount val="1"/>
                <c:pt idx="0">
                  <c:v>Series 1</c:v>
                </c:pt>
              </c:strCache>
            </c:strRef>
          </c:tx>
          <c:invertIfNegative val="0"/>
          <c:dPt>
            <c:idx val="0"/>
            <c:invertIfNegative val="0"/>
            <c:bubble3D val="0"/>
            <c:spPr>
              <a:solidFill>
                <a:schemeClr val="accent4">
                  <a:tint val="54000"/>
                </a:schemeClr>
              </a:solidFill>
              <a:ln>
                <a:noFill/>
              </a:ln>
              <a:effectLst/>
            </c:spPr>
            <c:extLst>
              <c:ext xmlns:c16="http://schemas.microsoft.com/office/drawing/2014/chart" uri="{C3380CC4-5D6E-409C-BE32-E72D297353CC}">
                <c16:uniqueId val="{00000001-C0D8-4AE1-BE42-AD7D88934A83}"/>
              </c:ext>
            </c:extLst>
          </c:dPt>
          <c:dPt>
            <c:idx val="1"/>
            <c:invertIfNegative val="0"/>
            <c:bubble3D val="0"/>
            <c:spPr>
              <a:solidFill>
                <a:schemeClr val="accent4">
                  <a:tint val="77000"/>
                </a:schemeClr>
              </a:solidFill>
              <a:ln>
                <a:noFill/>
              </a:ln>
              <a:effectLst/>
            </c:spPr>
            <c:extLst>
              <c:ext xmlns:c16="http://schemas.microsoft.com/office/drawing/2014/chart" uri="{C3380CC4-5D6E-409C-BE32-E72D297353CC}">
                <c16:uniqueId val="{00000003-C0D8-4AE1-BE42-AD7D88934A83}"/>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5-C0D8-4AE1-BE42-AD7D88934A83}"/>
              </c:ext>
            </c:extLst>
          </c:dPt>
          <c:dPt>
            <c:idx val="3"/>
            <c:invertIfNegative val="0"/>
            <c:bubble3D val="0"/>
            <c:spPr>
              <a:solidFill>
                <a:schemeClr val="accent4">
                  <a:shade val="76000"/>
                </a:schemeClr>
              </a:solidFill>
              <a:ln>
                <a:noFill/>
              </a:ln>
              <a:effectLst/>
            </c:spPr>
            <c:extLst>
              <c:ext xmlns:c16="http://schemas.microsoft.com/office/drawing/2014/chart" uri="{C3380CC4-5D6E-409C-BE32-E72D297353CC}">
                <c16:uniqueId val="{00000007-C0D8-4AE1-BE42-AD7D88934A83}"/>
              </c:ext>
            </c:extLst>
          </c:dPt>
          <c:dPt>
            <c:idx val="4"/>
            <c:invertIfNegative val="0"/>
            <c:bubble3D val="0"/>
            <c:spPr>
              <a:solidFill>
                <a:schemeClr val="accent4">
                  <a:shade val="53000"/>
                </a:schemeClr>
              </a:solidFill>
              <a:ln>
                <a:noFill/>
              </a:ln>
              <a:effectLst/>
            </c:spPr>
            <c:extLst>
              <c:ext xmlns:c16="http://schemas.microsoft.com/office/drawing/2014/chart" uri="{C3380CC4-5D6E-409C-BE32-E72D297353CC}">
                <c16:uniqueId val="{00000009-C0D8-4AE1-BE42-AD7D88934A83}"/>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effectLst/>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2018</c:v>
                </c:pt>
                <c:pt idx="1">
                  <c:v>2019</c:v>
                </c:pt>
                <c:pt idx="2">
                  <c:v>2020</c:v>
                </c:pt>
                <c:pt idx="3">
                  <c:v>2021</c:v>
                </c:pt>
                <c:pt idx="4">
                  <c:v>2022</c:v>
                </c:pt>
              </c:numCache>
            </c:numRef>
          </c:cat>
          <c:val>
            <c:numRef>
              <c:f>Sheet1!$B$2:$B$6</c:f>
              <c:numCache>
                <c:formatCode>General</c:formatCode>
                <c:ptCount val="5"/>
                <c:pt idx="0">
                  <c:v>7152</c:v>
                </c:pt>
                <c:pt idx="1">
                  <c:v>8785</c:v>
                </c:pt>
                <c:pt idx="2">
                  <c:v>10226</c:v>
                </c:pt>
                <c:pt idx="3">
                  <c:v>12981</c:v>
                </c:pt>
                <c:pt idx="4">
                  <c:v>14742</c:v>
                </c:pt>
              </c:numCache>
            </c:numRef>
          </c:val>
          <c:extLst>
            <c:ext xmlns:c16="http://schemas.microsoft.com/office/drawing/2014/chart" uri="{C3380CC4-5D6E-409C-BE32-E72D297353CC}">
              <c16:uniqueId val="{00000000-80EB-46A1-A67E-2ED7D5878496}"/>
            </c:ext>
          </c:extLst>
        </c:ser>
        <c:dLbls>
          <c:showLegendKey val="0"/>
          <c:showVal val="0"/>
          <c:showCatName val="0"/>
          <c:showSerName val="0"/>
          <c:showPercent val="0"/>
          <c:showBubbleSize val="0"/>
        </c:dLbls>
        <c:gapWidth val="89"/>
        <c:overlap val="29"/>
        <c:axId val="1653781567"/>
        <c:axId val="1653792607"/>
      </c:barChart>
      <c:catAx>
        <c:axId val="1653781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effectLst>
                  <a:outerShdw blurRad="50800" dist="38100" dir="5400000" algn="t" rotWithShape="0">
                    <a:prstClr val="black">
                      <a:alpha val="40000"/>
                    </a:prstClr>
                  </a:outerShdw>
                </a:effectLst>
                <a:latin typeface="+mn-lt"/>
                <a:ea typeface="+mn-ea"/>
                <a:cs typeface="+mn-cs"/>
              </a:defRPr>
            </a:pPr>
            <a:endParaRPr lang="en-US"/>
          </a:p>
        </c:txPr>
        <c:crossAx val="1653792607"/>
        <c:crosses val="autoZero"/>
        <c:auto val="1"/>
        <c:lblAlgn val="ctr"/>
        <c:lblOffset val="100"/>
        <c:noMultiLvlLbl val="0"/>
      </c:catAx>
      <c:valAx>
        <c:axId val="16537926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t"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53781567"/>
        <c:crosses val="autoZero"/>
        <c:crossBetween val="between"/>
        <c:dispUnits>
          <c:builtInUnit val="thousands"/>
          <c:dispUnitsLbl>
            <c:layout>
              <c:manualLayout>
                <c:xMode val="edge"/>
                <c:yMode val="edge"/>
                <c:x val="0"/>
                <c:y val="4.2699244286793954E-2"/>
              </c:manualLayout>
            </c:layout>
            <c:spPr>
              <a:noFill/>
              <a:ln>
                <a:noFill/>
              </a:ln>
              <a:effectLst/>
            </c:spPr>
            <c:txPr>
              <a:bodyPr rot="-5400000" spcFirstLastPara="1" vertOverflow="ellipsis" vert="horz" wrap="square" anchor="t" anchorCtr="0"/>
              <a:lstStyle/>
              <a:p>
                <a:pPr>
                  <a:defRPr sz="133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4">
  <a:schemeClr val="accent4"/>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image" Target="../media/image194.png"/><Relationship Id="rId5" Type="http://schemas.openxmlformats.org/officeDocument/2006/relationships/image" Target="../media/image198.png"/><Relationship Id="rId4" Type="http://schemas.openxmlformats.org/officeDocument/2006/relationships/image" Target="../media/image19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image" Target="../media/image194.png"/><Relationship Id="rId5" Type="http://schemas.openxmlformats.org/officeDocument/2006/relationships/image" Target="../media/image198.png"/><Relationship Id="rId4" Type="http://schemas.openxmlformats.org/officeDocument/2006/relationships/image" Target="../media/image197.pn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037B5F-D91C-4B27-AC53-4F8B64AD0E0C}" type="doc">
      <dgm:prSet loTypeId="urn:microsoft.com/office/officeart/2005/8/layout/pList2" loCatId="list" qsTypeId="urn:microsoft.com/office/officeart/2005/8/quickstyle/simple1" qsCatId="simple" csTypeId="urn:microsoft.com/office/officeart/2005/8/colors/accent1_5" csCatId="accent1" phldr="1"/>
      <dgm:spPr/>
      <dgm:t>
        <a:bodyPr/>
        <a:lstStyle/>
        <a:p>
          <a:endParaRPr lang="en-IN"/>
        </a:p>
      </dgm:t>
    </dgm:pt>
    <dgm:pt modelId="{2223E346-7CDA-4AD3-AEBE-AB253AE8B90C}">
      <dgm:prSet phldrT="[Text]" phldr="0"/>
      <dgm:spPr/>
      <dgm:t>
        <a:bodyPr/>
        <a:lstStyle/>
        <a:p>
          <a:pPr>
            <a:lnSpc>
              <a:spcPct val="150000"/>
            </a:lnSpc>
          </a:pPr>
          <a:r>
            <a:rPr lang="en-US" dirty="0"/>
            <a:t>Integrated Design Project</a:t>
          </a:r>
          <a:endParaRPr lang="en-IN" dirty="0"/>
        </a:p>
      </dgm:t>
    </dgm:pt>
    <dgm:pt modelId="{9F4CF7C9-0106-454F-BED4-B4360D0266F8}" type="parTrans" cxnId="{29F949C1-4C38-482A-861E-0C30732DBD33}">
      <dgm:prSet/>
      <dgm:spPr/>
      <dgm:t>
        <a:bodyPr/>
        <a:lstStyle/>
        <a:p>
          <a:endParaRPr lang="en-IN"/>
        </a:p>
      </dgm:t>
    </dgm:pt>
    <dgm:pt modelId="{D4B1E496-DF5B-4F00-B0CB-CE60FC2A40CF}" type="sibTrans" cxnId="{29F949C1-4C38-482A-861E-0C30732DBD33}">
      <dgm:prSet/>
      <dgm:spPr/>
      <dgm:t>
        <a:bodyPr/>
        <a:lstStyle/>
        <a:p>
          <a:endParaRPr lang="en-IN"/>
        </a:p>
      </dgm:t>
    </dgm:pt>
    <dgm:pt modelId="{DAD73288-76D7-4DCA-BC4D-224F4DAB252F}">
      <dgm:prSet phldrT="[Text]" phldr="0"/>
      <dgm:spPr/>
      <dgm:t>
        <a:bodyPr/>
        <a:lstStyle/>
        <a:p>
          <a:pPr>
            <a:lnSpc>
              <a:spcPct val="150000"/>
            </a:lnSpc>
          </a:pPr>
          <a:r>
            <a:rPr lang="en-US" dirty="0"/>
            <a:t>Credit Based Industry Internship</a:t>
          </a:r>
          <a:endParaRPr lang="en-IN" dirty="0"/>
        </a:p>
      </dgm:t>
    </dgm:pt>
    <dgm:pt modelId="{34FB9B77-48DB-4B7B-A4C7-CADF46C594B1}" type="parTrans" cxnId="{BEAB355B-1EB2-4AA3-9628-C4492C7512F2}">
      <dgm:prSet/>
      <dgm:spPr/>
      <dgm:t>
        <a:bodyPr/>
        <a:lstStyle/>
        <a:p>
          <a:endParaRPr lang="en-IN"/>
        </a:p>
      </dgm:t>
    </dgm:pt>
    <dgm:pt modelId="{9A30D01C-857B-48CF-8FAA-CB57B5747F20}" type="sibTrans" cxnId="{BEAB355B-1EB2-4AA3-9628-C4492C7512F2}">
      <dgm:prSet/>
      <dgm:spPr/>
      <dgm:t>
        <a:bodyPr/>
        <a:lstStyle/>
        <a:p>
          <a:endParaRPr lang="en-IN"/>
        </a:p>
      </dgm:t>
    </dgm:pt>
    <dgm:pt modelId="{6A99967A-9C25-4F8C-BD91-81BEC146AEDB}">
      <dgm:prSet phldrT="[Text]" phldr="0"/>
      <dgm:spPr/>
      <dgm:t>
        <a:bodyPr/>
        <a:lstStyle/>
        <a:p>
          <a:pPr>
            <a:lnSpc>
              <a:spcPct val="150000"/>
            </a:lnSpc>
          </a:pPr>
          <a:r>
            <a:rPr lang="en-US" dirty="0"/>
            <a:t>Alumni Engagement</a:t>
          </a:r>
          <a:endParaRPr lang="en-IN" dirty="0"/>
        </a:p>
      </dgm:t>
    </dgm:pt>
    <dgm:pt modelId="{A77C8F00-9276-4C7F-A37B-F3D777364B29}" type="parTrans" cxnId="{43575DFC-B812-4EBD-8E0D-1DAB86C3ACA6}">
      <dgm:prSet/>
      <dgm:spPr/>
      <dgm:t>
        <a:bodyPr/>
        <a:lstStyle/>
        <a:p>
          <a:endParaRPr lang="en-IN"/>
        </a:p>
      </dgm:t>
    </dgm:pt>
    <dgm:pt modelId="{51D90B5F-8F9D-48F9-8F36-68D250CBF7C9}" type="sibTrans" cxnId="{43575DFC-B812-4EBD-8E0D-1DAB86C3ACA6}">
      <dgm:prSet/>
      <dgm:spPr/>
      <dgm:t>
        <a:bodyPr/>
        <a:lstStyle/>
        <a:p>
          <a:endParaRPr lang="en-IN"/>
        </a:p>
      </dgm:t>
    </dgm:pt>
    <dgm:pt modelId="{6CEB67E9-FB2D-4BC1-A8B7-6CB56C2B67C2}">
      <dgm:prSet/>
      <dgm:spPr/>
      <dgm:t>
        <a:bodyPr/>
        <a:lstStyle/>
        <a:p>
          <a:pPr>
            <a:lnSpc>
              <a:spcPct val="150000"/>
            </a:lnSpc>
          </a:pPr>
          <a:r>
            <a:rPr lang="en-US" dirty="0"/>
            <a:t>Curriculum Review</a:t>
          </a:r>
          <a:endParaRPr lang="en-IN" dirty="0"/>
        </a:p>
      </dgm:t>
    </dgm:pt>
    <dgm:pt modelId="{BBB892B8-3566-4DCE-AC77-0CD128022D85}" type="parTrans" cxnId="{E0EDFD9F-5191-4F2B-B68F-50C95FF2F141}">
      <dgm:prSet/>
      <dgm:spPr/>
      <dgm:t>
        <a:bodyPr/>
        <a:lstStyle/>
        <a:p>
          <a:endParaRPr lang="en-IN"/>
        </a:p>
      </dgm:t>
    </dgm:pt>
    <dgm:pt modelId="{9CCA349E-61BF-408A-9416-B532A230A9B8}" type="sibTrans" cxnId="{E0EDFD9F-5191-4F2B-B68F-50C95FF2F141}">
      <dgm:prSet/>
      <dgm:spPr/>
      <dgm:t>
        <a:bodyPr/>
        <a:lstStyle/>
        <a:p>
          <a:endParaRPr lang="en-IN"/>
        </a:p>
      </dgm:t>
    </dgm:pt>
    <dgm:pt modelId="{D872A7AC-1EB7-4976-9F73-580F65E1F8C4}">
      <dgm:prSet/>
      <dgm:spPr/>
      <dgm:t>
        <a:bodyPr/>
        <a:lstStyle/>
        <a:p>
          <a:pPr>
            <a:lnSpc>
              <a:spcPct val="150000"/>
            </a:lnSpc>
          </a:pPr>
          <a:r>
            <a:rPr lang="en-US" dirty="0"/>
            <a:t>Outreach Programs</a:t>
          </a:r>
          <a:endParaRPr lang="en-IN" dirty="0"/>
        </a:p>
      </dgm:t>
    </dgm:pt>
    <dgm:pt modelId="{1459543D-9C52-440C-8868-D84943A3331C}" type="parTrans" cxnId="{A7AB3D45-4500-470A-8048-CF3E296FEC78}">
      <dgm:prSet/>
      <dgm:spPr/>
      <dgm:t>
        <a:bodyPr/>
        <a:lstStyle/>
        <a:p>
          <a:endParaRPr lang="en-IN"/>
        </a:p>
      </dgm:t>
    </dgm:pt>
    <dgm:pt modelId="{605CCDFF-1A80-4B88-A653-A5E332CC5435}" type="sibTrans" cxnId="{A7AB3D45-4500-470A-8048-CF3E296FEC78}">
      <dgm:prSet/>
      <dgm:spPr/>
      <dgm:t>
        <a:bodyPr/>
        <a:lstStyle/>
        <a:p>
          <a:endParaRPr lang="en-IN"/>
        </a:p>
      </dgm:t>
    </dgm:pt>
    <dgm:pt modelId="{DA3BF742-CEE0-445D-B85D-1DAD8FBE67EB}" type="pres">
      <dgm:prSet presAssocID="{B8037B5F-D91C-4B27-AC53-4F8B64AD0E0C}" presName="Name0" presStyleCnt="0">
        <dgm:presLayoutVars>
          <dgm:dir/>
          <dgm:resizeHandles val="exact"/>
        </dgm:presLayoutVars>
      </dgm:prSet>
      <dgm:spPr/>
    </dgm:pt>
    <dgm:pt modelId="{9D705A6A-69C8-4CE1-A102-AEC78188A068}" type="pres">
      <dgm:prSet presAssocID="{B8037B5F-D91C-4B27-AC53-4F8B64AD0E0C}" presName="bkgdShp" presStyleLbl="alignAccFollowNode1" presStyleIdx="0" presStyleCnt="1"/>
      <dgm:spPr/>
    </dgm:pt>
    <dgm:pt modelId="{768C1747-24C9-47BD-A936-95F7A6BB610E}" type="pres">
      <dgm:prSet presAssocID="{B8037B5F-D91C-4B27-AC53-4F8B64AD0E0C}" presName="linComp" presStyleCnt="0"/>
      <dgm:spPr/>
    </dgm:pt>
    <dgm:pt modelId="{EA3D36EE-B624-47A7-8988-D63981BFD3D6}" type="pres">
      <dgm:prSet presAssocID="{2223E346-7CDA-4AD3-AEBE-AB253AE8B90C}" presName="compNode" presStyleCnt="0"/>
      <dgm:spPr/>
    </dgm:pt>
    <dgm:pt modelId="{3352BB64-2CF1-4AA7-B73E-5B039842C078}" type="pres">
      <dgm:prSet presAssocID="{2223E346-7CDA-4AD3-AEBE-AB253AE8B90C}" presName="node" presStyleLbl="node1" presStyleIdx="0" presStyleCnt="5">
        <dgm:presLayoutVars>
          <dgm:bulletEnabled val="1"/>
        </dgm:presLayoutVars>
      </dgm:prSet>
      <dgm:spPr/>
    </dgm:pt>
    <dgm:pt modelId="{882817E4-7ED8-4172-BE6B-B9C5AFAD7BC6}" type="pres">
      <dgm:prSet presAssocID="{2223E346-7CDA-4AD3-AEBE-AB253AE8B90C}" presName="invisiNode" presStyleLbl="node1" presStyleIdx="0" presStyleCnt="5"/>
      <dgm:spPr/>
    </dgm:pt>
    <dgm:pt modelId="{4FD5BF7A-33D7-4E2F-8EBD-4E03607D48FC}" type="pres">
      <dgm:prSet presAssocID="{2223E346-7CDA-4AD3-AEBE-AB253AE8B90C}" presName="imagNode" presStyleLbl="fgImgPlace1" presStyleIdx="0" presStyleCnt="5"/>
      <dgm:spPr>
        <a:blipFill>
          <a:blip xmlns:r="http://schemas.openxmlformats.org/officeDocument/2006/relationships" r:embed="rId1"/>
          <a:srcRect/>
          <a:stretch>
            <a:fillRect l="-12000" r="-12000"/>
          </a:stretch>
        </a:blipFill>
      </dgm:spPr>
    </dgm:pt>
    <dgm:pt modelId="{9B76F66C-498C-48A6-83D0-A7E1F5637564}" type="pres">
      <dgm:prSet presAssocID="{D4B1E496-DF5B-4F00-B0CB-CE60FC2A40CF}" presName="sibTrans" presStyleLbl="sibTrans2D1" presStyleIdx="0" presStyleCnt="0"/>
      <dgm:spPr/>
    </dgm:pt>
    <dgm:pt modelId="{3CCFC8AA-D468-4CAD-BB45-2BEFEEEAE2E3}" type="pres">
      <dgm:prSet presAssocID="{D872A7AC-1EB7-4976-9F73-580F65E1F8C4}" presName="compNode" presStyleCnt="0"/>
      <dgm:spPr/>
    </dgm:pt>
    <dgm:pt modelId="{CCF1F0B6-C221-4ACD-8214-E62A916EDEDE}" type="pres">
      <dgm:prSet presAssocID="{D872A7AC-1EB7-4976-9F73-580F65E1F8C4}" presName="node" presStyleLbl="node1" presStyleIdx="1" presStyleCnt="5">
        <dgm:presLayoutVars>
          <dgm:bulletEnabled val="1"/>
        </dgm:presLayoutVars>
      </dgm:prSet>
      <dgm:spPr/>
    </dgm:pt>
    <dgm:pt modelId="{BB33B5A2-4F46-44E9-B3CF-637A63D58440}" type="pres">
      <dgm:prSet presAssocID="{D872A7AC-1EB7-4976-9F73-580F65E1F8C4}" presName="invisiNode" presStyleLbl="node1" presStyleIdx="1" presStyleCnt="5"/>
      <dgm:spPr/>
    </dgm:pt>
    <dgm:pt modelId="{BCEDD15D-CB6C-4DE8-8057-96851BD81388}" type="pres">
      <dgm:prSet presAssocID="{D872A7AC-1EB7-4976-9F73-580F65E1F8C4}" presName="imagNode" presStyleLbl="fgImgPlace1" presStyleIdx="1" presStyleCnt="5"/>
      <dgm:spPr>
        <a:blipFill>
          <a:blip xmlns:r="http://schemas.openxmlformats.org/officeDocument/2006/relationships" r:embed="rId2"/>
          <a:srcRect/>
          <a:stretch>
            <a:fillRect l="-12000" r="-12000"/>
          </a:stretch>
        </a:blipFill>
      </dgm:spPr>
    </dgm:pt>
    <dgm:pt modelId="{EFB86471-8543-4429-8138-48282CC4A196}" type="pres">
      <dgm:prSet presAssocID="{605CCDFF-1A80-4B88-A653-A5E332CC5435}" presName="sibTrans" presStyleLbl="sibTrans2D1" presStyleIdx="0" presStyleCnt="0"/>
      <dgm:spPr/>
    </dgm:pt>
    <dgm:pt modelId="{D877C26B-19AD-4867-B229-2CCCF318725A}" type="pres">
      <dgm:prSet presAssocID="{DAD73288-76D7-4DCA-BC4D-224F4DAB252F}" presName="compNode" presStyleCnt="0"/>
      <dgm:spPr/>
    </dgm:pt>
    <dgm:pt modelId="{F02A2FFB-8CA2-4BC8-B9FD-CF3CB7520F02}" type="pres">
      <dgm:prSet presAssocID="{DAD73288-76D7-4DCA-BC4D-224F4DAB252F}" presName="node" presStyleLbl="node1" presStyleIdx="2" presStyleCnt="5">
        <dgm:presLayoutVars>
          <dgm:bulletEnabled val="1"/>
        </dgm:presLayoutVars>
      </dgm:prSet>
      <dgm:spPr/>
    </dgm:pt>
    <dgm:pt modelId="{8EE275C8-FB04-44FD-BE1A-463D52A8EA20}" type="pres">
      <dgm:prSet presAssocID="{DAD73288-76D7-4DCA-BC4D-224F4DAB252F}" presName="invisiNode" presStyleLbl="node1" presStyleIdx="2" presStyleCnt="5"/>
      <dgm:spPr/>
    </dgm:pt>
    <dgm:pt modelId="{DBDC3DFD-14B9-4769-9CC8-2F480DD097F0}" type="pres">
      <dgm:prSet presAssocID="{DAD73288-76D7-4DCA-BC4D-224F4DAB252F}" presName="imagNode" presStyleLbl="fgImgPlace1" presStyleIdx="2" presStyleCnt="5"/>
      <dgm:spPr>
        <a:blipFill>
          <a:blip xmlns:r="http://schemas.openxmlformats.org/officeDocument/2006/relationships" r:embed="rId3"/>
          <a:srcRect/>
          <a:stretch>
            <a:fillRect t="-7000" b="-7000"/>
          </a:stretch>
        </a:blipFill>
      </dgm:spPr>
    </dgm:pt>
    <dgm:pt modelId="{62373045-9AAD-4CCC-8231-8AF2E11A71C3}" type="pres">
      <dgm:prSet presAssocID="{9A30D01C-857B-48CF-8FAA-CB57B5747F20}" presName="sibTrans" presStyleLbl="sibTrans2D1" presStyleIdx="0" presStyleCnt="0"/>
      <dgm:spPr/>
    </dgm:pt>
    <dgm:pt modelId="{B7BCD4DA-9990-4431-97AB-D47298A809E0}" type="pres">
      <dgm:prSet presAssocID="{6A99967A-9C25-4F8C-BD91-81BEC146AEDB}" presName="compNode" presStyleCnt="0"/>
      <dgm:spPr/>
    </dgm:pt>
    <dgm:pt modelId="{C9AB8F3F-3FE6-4109-A638-50D998ED26D9}" type="pres">
      <dgm:prSet presAssocID="{6A99967A-9C25-4F8C-BD91-81BEC146AEDB}" presName="node" presStyleLbl="node1" presStyleIdx="3" presStyleCnt="5">
        <dgm:presLayoutVars>
          <dgm:bulletEnabled val="1"/>
        </dgm:presLayoutVars>
      </dgm:prSet>
      <dgm:spPr/>
    </dgm:pt>
    <dgm:pt modelId="{E6542005-7D20-4AD3-BF1C-3D33A308418B}" type="pres">
      <dgm:prSet presAssocID="{6A99967A-9C25-4F8C-BD91-81BEC146AEDB}" presName="invisiNode" presStyleLbl="node1" presStyleIdx="3" presStyleCnt="5"/>
      <dgm:spPr/>
    </dgm:pt>
    <dgm:pt modelId="{DB30D689-3259-4D46-AA6D-E1204C7A59C9}" type="pres">
      <dgm:prSet presAssocID="{6A99967A-9C25-4F8C-BD91-81BEC146AEDB}" presName="imagNode" presStyleLbl="fgImgPlace1" presStyleIdx="3" presStyleCnt="5"/>
      <dgm:spPr>
        <a:blipFill>
          <a:blip xmlns:r="http://schemas.openxmlformats.org/officeDocument/2006/relationships" r:embed="rId4"/>
          <a:srcRect/>
          <a:stretch>
            <a:fillRect/>
          </a:stretch>
        </a:blipFill>
      </dgm:spPr>
    </dgm:pt>
    <dgm:pt modelId="{1E2A84A7-031A-44D8-B9C3-A700F271FC74}" type="pres">
      <dgm:prSet presAssocID="{51D90B5F-8F9D-48F9-8F36-68D250CBF7C9}" presName="sibTrans" presStyleLbl="sibTrans2D1" presStyleIdx="0" presStyleCnt="0"/>
      <dgm:spPr/>
    </dgm:pt>
    <dgm:pt modelId="{E04AC6DD-D006-44D0-93BC-7D03C5F218ED}" type="pres">
      <dgm:prSet presAssocID="{6CEB67E9-FB2D-4BC1-A8B7-6CB56C2B67C2}" presName="compNode" presStyleCnt="0"/>
      <dgm:spPr/>
    </dgm:pt>
    <dgm:pt modelId="{2F5BB5BA-0FCD-42B2-A247-24C04F4FCFBD}" type="pres">
      <dgm:prSet presAssocID="{6CEB67E9-FB2D-4BC1-A8B7-6CB56C2B67C2}" presName="node" presStyleLbl="node1" presStyleIdx="4" presStyleCnt="5">
        <dgm:presLayoutVars>
          <dgm:bulletEnabled val="1"/>
        </dgm:presLayoutVars>
      </dgm:prSet>
      <dgm:spPr/>
    </dgm:pt>
    <dgm:pt modelId="{70F03002-3CF6-4938-B78C-C9DA43F5660A}" type="pres">
      <dgm:prSet presAssocID="{6CEB67E9-FB2D-4BC1-A8B7-6CB56C2B67C2}" presName="invisiNode" presStyleLbl="node1" presStyleIdx="4" presStyleCnt="5"/>
      <dgm:spPr/>
    </dgm:pt>
    <dgm:pt modelId="{EA876BF1-24F7-4AF3-AA77-DCCBC6ECE479}" type="pres">
      <dgm:prSet presAssocID="{6CEB67E9-FB2D-4BC1-A8B7-6CB56C2B67C2}" presName="imagNode" presStyleLbl="fgImgPlace1" presStyleIdx="4" presStyleCnt="5"/>
      <dgm:spPr>
        <a:blipFill>
          <a:blip xmlns:r="http://schemas.openxmlformats.org/officeDocument/2006/relationships" r:embed="rId5"/>
          <a:srcRect/>
          <a:stretch>
            <a:fillRect t="-4000" b="-4000"/>
          </a:stretch>
        </a:blipFill>
      </dgm:spPr>
    </dgm:pt>
  </dgm:ptLst>
  <dgm:cxnLst>
    <dgm:cxn modelId="{CE9EF221-0B81-4CF8-AB3B-9368037ABA76}" type="presOf" srcId="{605CCDFF-1A80-4B88-A653-A5E332CC5435}" destId="{EFB86471-8543-4429-8138-48282CC4A196}" srcOrd="0" destOrd="0" presId="urn:microsoft.com/office/officeart/2005/8/layout/pList2"/>
    <dgm:cxn modelId="{BF933536-CBAE-4F04-AFED-4B02C6129A14}" type="presOf" srcId="{51D90B5F-8F9D-48F9-8F36-68D250CBF7C9}" destId="{1E2A84A7-031A-44D8-B9C3-A700F271FC74}" srcOrd="0" destOrd="0" presId="urn:microsoft.com/office/officeart/2005/8/layout/pList2"/>
    <dgm:cxn modelId="{BEAB355B-1EB2-4AA3-9628-C4492C7512F2}" srcId="{B8037B5F-D91C-4B27-AC53-4F8B64AD0E0C}" destId="{DAD73288-76D7-4DCA-BC4D-224F4DAB252F}" srcOrd="2" destOrd="0" parTransId="{34FB9B77-48DB-4B7B-A4C7-CADF46C594B1}" sibTransId="{9A30D01C-857B-48CF-8FAA-CB57B5747F20}"/>
    <dgm:cxn modelId="{54971343-9055-4E6F-986D-D4BC6A54487C}" type="presOf" srcId="{B8037B5F-D91C-4B27-AC53-4F8B64AD0E0C}" destId="{DA3BF742-CEE0-445D-B85D-1DAD8FBE67EB}" srcOrd="0" destOrd="0" presId="urn:microsoft.com/office/officeart/2005/8/layout/pList2"/>
    <dgm:cxn modelId="{A7AB3D45-4500-470A-8048-CF3E296FEC78}" srcId="{B8037B5F-D91C-4B27-AC53-4F8B64AD0E0C}" destId="{D872A7AC-1EB7-4976-9F73-580F65E1F8C4}" srcOrd="1" destOrd="0" parTransId="{1459543D-9C52-440C-8868-D84943A3331C}" sibTransId="{605CCDFF-1A80-4B88-A653-A5E332CC5435}"/>
    <dgm:cxn modelId="{A7D7B54D-E1E5-4666-A5D5-BB47AC39538D}" type="presOf" srcId="{2223E346-7CDA-4AD3-AEBE-AB253AE8B90C}" destId="{3352BB64-2CF1-4AA7-B73E-5B039842C078}" srcOrd="0" destOrd="0" presId="urn:microsoft.com/office/officeart/2005/8/layout/pList2"/>
    <dgm:cxn modelId="{E0EDFD9F-5191-4F2B-B68F-50C95FF2F141}" srcId="{B8037B5F-D91C-4B27-AC53-4F8B64AD0E0C}" destId="{6CEB67E9-FB2D-4BC1-A8B7-6CB56C2B67C2}" srcOrd="4" destOrd="0" parTransId="{BBB892B8-3566-4DCE-AC77-0CD128022D85}" sibTransId="{9CCA349E-61BF-408A-9416-B532A230A9B8}"/>
    <dgm:cxn modelId="{29F949C1-4C38-482A-861E-0C30732DBD33}" srcId="{B8037B5F-D91C-4B27-AC53-4F8B64AD0E0C}" destId="{2223E346-7CDA-4AD3-AEBE-AB253AE8B90C}" srcOrd="0" destOrd="0" parTransId="{9F4CF7C9-0106-454F-BED4-B4360D0266F8}" sibTransId="{D4B1E496-DF5B-4F00-B0CB-CE60FC2A40CF}"/>
    <dgm:cxn modelId="{3161D0D3-30AA-43E0-8D8A-8B8738508DAB}" type="presOf" srcId="{6CEB67E9-FB2D-4BC1-A8B7-6CB56C2B67C2}" destId="{2F5BB5BA-0FCD-42B2-A247-24C04F4FCFBD}" srcOrd="0" destOrd="0" presId="urn:microsoft.com/office/officeart/2005/8/layout/pList2"/>
    <dgm:cxn modelId="{C82E5CDA-3EC6-404F-AD4F-DB585BD4954E}" type="presOf" srcId="{9A30D01C-857B-48CF-8FAA-CB57B5747F20}" destId="{62373045-9AAD-4CCC-8231-8AF2E11A71C3}" srcOrd="0" destOrd="0" presId="urn:microsoft.com/office/officeart/2005/8/layout/pList2"/>
    <dgm:cxn modelId="{698AB8E8-B15E-4ACC-8EEE-5C834198556E}" type="presOf" srcId="{DAD73288-76D7-4DCA-BC4D-224F4DAB252F}" destId="{F02A2FFB-8CA2-4BC8-B9FD-CF3CB7520F02}" srcOrd="0" destOrd="0" presId="urn:microsoft.com/office/officeart/2005/8/layout/pList2"/>
    <dgm:cxn modelId="{6C0166EF-C73B-4C06-AC08-59C67DB76B32}" type="presOf" srcId="{6A99967A-9C25-4F8C-BD91-81BEC146AEDB}" destId="{C9AB8F3F-3FE6-4109-A638-50D998ED26D9}" srcOrd="0" destOrd="0" presId="urn:microsoft.com/office/officeart/2005/8/layout/pList2"/>
    <dgm:cxn modelId="{785E30F4-2883-4277-AAFA-BC8C195C33F0}" type="presOf" srcId="{D4B1E496-DF5B-4F00-B0CB-CE60FC2A40CF}" destId="{9B76F66C-498C-48A6-83D0-A7E1F5637564}" srcOrd="0" destOrd="0" presId="urn:microsoft.com/office/officeart/2005/8/layout/pList2"/>
    <dgm:cxn modelId="{12270CF9-1846-4313-8069-AC8C8B3529F6}" type="presOf" srcId="{D872A7AC-1EB7-4976-9F73-580F65E1F8C4}" destId="{CCF1F0B6-C221-4ACD-8214-E62A916EDEDE}" srcOrd="0" destOrd="0" presId="urn:microsoft.com/office/officeart/2005/8/layout/pList2"/>
    <dgm:cxn modelId="{43575DFC-B812-4EBD-8E0D-1DAB86C3ACA6}" srcId="{B8037B5F-D91C-4B27-AC53-4F8B64AD0E0C}" destId="{6A99967A-9C25-4F8C-BD91-81BEC146AEDB}" srcOrd="3" destOrd="0" parTransId="{A77C8F00-9276-4C7F-A37B-F3D777364B29}" sibTransId="{51D90B5F-8F9D-48F9-8F36-68D250CBF7C9}"/>
    <dgm:cxn modelId="{0A0344E2-941C-4852-9793-E401F507962E}" type="presParOf" srcId="{DA3BF742-CEE0-445D-B85D-1DAD8FBE67EB}" destId="{9D705A6A-69C8-4CE1-A102-AEC78188A068}" srcOrd="0" destOrd="0" presId="urn:microsoft.com/office/officeart/2005/8/layout/pList2"/>
    <dgm:cxn modelId="{2AB894A2-D0B1-46AF-B22A-C65564AC2AC9}" type="presParOf" srcId="{DA3BF742-CEE0-445D-B85D-1DAD8FBE67EB}" destId="{768C1747-24C9-47BD-A936-95F7A6BB610E}" srcOrd="1" destOrd="0" presId="urn:microsoft.com/office/officeart/2005/8/layout/pList2"/>
    <dgm:cxn modelId="{148D9640-9411-49AB-B8B5-01E9223845EE}" type="presParOf" srcId="{768C1747-24C9-47BD-A936-95F7A6BB610E}" destId="{EA3D36EE-B624-47A7-8988-D63981BFD3D6}" srcOrd="0" destOrd="0" presId="urn:microsoft.com/office/officeart/2005/8/layout/pList2"/>
    <dgm:cxn modelId="{90134F7A-247E-4050-AA77-049CBCF6BCD4}" type="presParOf" srcId="{EA3D36EE-B624-47A7-8988-D63981BFD3D6}" destId="{3352BB64-2CF1-4AA7-B73E-5B039842C078}" srcOrd="0" destOrd="0" presId="urn:microsoft.com/office/officeart/2005/8/layout/pList2"/>
    <dgm:cxn modelId="{8EF4CE48-AFEE-40C6-A352-2CFB38C493B8}" type="presParOf" srcId="{EA3D36EE-B624-47A7-8988-D63981BFD3D6}" destId="{882817E4-7ED8-4172-BE6B-B9C5AFAD7BC6}" srcOrd="1" destOrd="0" presId="urn:microsoft.com/office/officeart/2005/8/layout/pList2"/>
    <dgm:cxn modelId="{20EB0DA4-59C9-4A74-A09B-9847FE3FF507}" type="presParOf" srcId="{EA3D36EE-B624-47A7-8988-D63981BFD3D6}" destId="{4FD5BF7A-33D7-4E2F-8EBD-4E03607D48FC}" srcOrd="2" destOrd="0" presId="urn:microsoft.com/office/officeart/2005/8/layout/pList2"/>
    <dgm:cxn modelId="{AAF77EB9-B4B6-440E-A7AC-1108546BE970}" type="presParOf" srcId="{768C1747-24C9-47BD-A936-95F7A6BB610E}" destId="{9B76F66C-498C-48A6-83D0-A7E1F5637564}" srcOrd="1" destOrd="0" presId="urn:microsoft.com/office/officeart/2005/8/layout/pList2"/>
    <dgm:cxn modelId="{D2559479-39B3-4B41-9352-303EEBBAAB5D}" type="presParOf" srcId="{768C1747-24C9-47BD-A936-95F7A6BB610E}" destId="{3CCFC8AA-D468-4CAD-BB45-2BEFEEEAE2E3}" srcOrd="2" destOrd="0" presId="urn:microsoft.com/office/officeart/2005/8/layout/pList2"/>
    <dgm:cxn modelId="{244C7425-70FB-4848-80D7-DB364B191FEA}" type="presParOf" srcId="{3CCFC8AA-D468-4CAD-BB45-2BEFEEEAE2E3}" destId="{CCF1F0B6-C221-4ACD-8214-E62A916EDEDE}" srcOrd="0" destOrd="0" presId="urn:microsoft.com/office/officeart/2005/8/layout/pList2"/>
    <dgm:cxn modelId="{FF08B593-2901-4B9E-B3F4-3A2FC339C52B}" type="presParOf" srcId="{3CCFC8AA-D468-4CAD-BB45-2BEFEEEAE2E3}" destId="{BB33B5A2-4F46-44E9-B3CF-637A63D58440}" srcOrd="1" destOrd="0" presId="urn:microsoft.com/office/officeart/2005/8/layout/pList2"/>
    <dgm:cxn modelId="{B6029B94-2930-46ED-A476-4DDE6CDFA1B9}" type="presParOf" srcId="{3CCFC8AA-D468-4CAD-BB45-2BEFEEEAE2E3}" destId="{BCEDD15D-CB6C-4DE8-8057-96851BD81388}" srcOrd="2" destOrd="0" presId="urn:microsoft.com/office/officeart/2005/8/layout/pList2"/>
    <dgm:cxn modelId="{E82FC565-3C2E-4C83-89DA-E3D60C98155B}" type="presParOf" srcId="{768C1747-24C9-47BD-A936-95F7A6BB610E}" destId="{EFB86471-8543-4429-8138-48282CC4A196}" srcOrd="3" destOrd="0" presId="urn:microsoft.com/office/officeart/2005/8/layout/pList2"/>
    <dgm:cxn modelId="{AB27FD69-81EF-4275-8D72-F06D5529B478}" type="presParOf" srcId="{768C1747-24C9-47BD-A936-95F7A6BB610E}" destId="{D877C26B-19AD-4867-B229-2CCCF318725A}" srcOrd="4" destOrd="0" presId="urn:microsoft.com/office/officeart/2005/8/layout/pList2"/>
    <dgm:cxn modelId="{96E9FCD2-00D6-4A87-976F-E050A271DF64}" type="presParOf" srcId="{D877C26B-19AD-4867-B229-2CCCF318725A}" destId="{F02A2FFB-8CA2-4BC8-B9FD-CF3CB7520F02}" srcOrd="0" destOrd="0" presId="urn:microsoft.com/office/officeart/2005/8/layout/pList2"/>
    <dgm:cxn modelId="{A5CCAC70-522B-4263-ABFF-024589F33EEC}" type="presParOf" srcId="{D877C26B-19AD-4867-B229-2CCCF318725A}" destId="{8EE275C8-FB04-44FD-BE1A-463D52A8EA20}" srcOrd="1" destOrd="0" presId="urn:microsoft.com/office/officeart/2005/8/layout/pList2"/>
    <dgm:cxn modelId="{949206EB-A3E4-4CB5-B05F-3184DD948566}" type="presParOf" srcId="{D877C26B-19AD-4867-B229-2CCCF318725A}" destId="{DBDC3DFD-14B9-4769-9CC8-2F480DD097F0}" srcOrd="2" destOrd="0" presId="urn:microsoft.com/office/officeart/2005/8/layout/pList2"/>
    <dgm:cxn modelId="{0A509DAC-5214-4000-AB11-AD946A3F73F4}" type="presParOf" srcId="{768C1747-24C9-47BD-A936-95F7A6BB610E}" destId="{62373045-9AAD-4CCC-8231-8AF2E11A71C3}" srcOrd="5" destOrd="0" presId="urn:microsoft.com/office/officeart/2005/8/layout/pList2"/>
    <dgm:cxn modelId="{39B387B0-BCB6-4848-9CC1-33F2CDB34522}" type="presParOf" srcId="{768C1747-24C9-47BD-A936-95F7A6BB610E}" destId="{B7BCD4DA-9990-4431-97AB-D47298A809E0}" srcOrd="6" destOrd="0" presId="urn:microsoft.com/office/officeart/2005/8/layout/pList2"/>
    <dgm:cxn modelId="{29ECF034-4963-4D3A-A447-3E11B26583B5}" type="presParOf" srcId="{B7BCD4DA-9990-4431-97AB-D47298A809E0}" destId="{C9AB8F3F-3FE6-4109-A638-50D998ED26D9}" srcOrd="0" destOrd="0" presId="urn:microsoft.com/office/officeart/2005/8/layout/pList2"/>
    <dgm:cxn modelId="{EA6676DD-C04C-46D1-9D31-03CCF56AB98E}" type="presParOf" srcId="{B7BCD4DA-9990-4431-97AB-D47298A809E0}" destId="{E6542005-7D20-4AD3-BF1C-3D33A308418B}" srcOrd="1" destOrd="0" presId="urn:microsoft.com/office/officeart/2005/8/layout/pList2"/>
    <dgm:cxn modelId="{01FA1D99-1140-4698-B0F4-EAEB8BE12082}" type="presParOf" srcId="{B7BCD4DA-9990-4431-97AB-D47298A809E0}" destId="{DB30D689-3259-4D46-AA6D-E1204C7A59C9}" srcOrd="2" destOrd="0" presId="urn:microsoft.com/office/officeart/2005/8/layout/pList2"/>
    <dgm:cxn modelId="{1BCD74BB-F26C-4553-85EF-AA88701252C3}" type="presParOf" srcId="{768C1747-24C9-47BD-A936-95F7A6BB610E}" destId="{1E2A84A7-031A-44D8-B9C3-A700F271FC74}" srcOrd="7" destOrd="0" presId="urn:microsoft.com/office/officeart/2005/8/layout/pList2"/>
    <dgm:cxn modelId="{1DA31D54-5F68-49F7-BC0A-D693E72FBD8E}" type="presParOf" srcId="{768C1747-24C9-47BD-A936-95F7A6BB610E}" destId="{E04AC6DD-D006-44D0-93BC-7D03C5F218ED}" srcOrd="8" destOrd="0" presId="urn:microsoft.com/office/officeart/2005/8/layout/pList2"/>
    <dgm:cxn modelId="{8F9890E0-286B-428C-889C-E516CB6A069A}" type="presParOf" srcId="{E04AC6DD-D006-44D0-93BC-7D03C5F218ED}" destId="{2F5BB5BA-0FCD-42B2-A247-24C04F4FCFBD}" srcOrd="0" destOrd="0" presId="urn:microsoft.com/office/officeart/2005/8/layout/pList2"/>
    <dgm:cxn modelId="{5866344C-2970-47EA-A69A-1BC5DA614A97}" type="presParOf" srcId="{E04AC6DD-D006-44D0-93BC-7D03C5F218ED}" destId="{70F03002-3CF6-4938-B78C-C9DA43F5660A}" srcOrd="1" destOrd="0" presId="urn:microsoft.com/office/officeart/2005/8/layout/pList2"/>
    <dgm:cxn modelId="{D0C28989-3E95-4490-95C6-7D00D2C6EE60}" type="presParOf" srcId="{E04AC6DD-D006-44D0-93BC-7D03C5F218ED}" destId="{EA876BF1-24F7-4AF3-AA77-DCCBC6ECE479}"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Transportation Planning &amp; Travel Behavior</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Transportation Flow Theory, Operations &amp; Management</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Public Transport &amp; Freight Systems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Intelligent &amp; Smart Transportation Systems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Transportation Infrastructure &amp; Pavement Engineering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2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Sustainable &amp; Environmental Geotechnology</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Geotechnical Modelling &amp; Computational Mechanics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Foundations &amp; Underground Infrastructure	</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Transportation, Offshore &amp; Energy Geotechnics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Geohazards, Risks &amp; Disaster Mitigation</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1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5_2" csCatId="accent5"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Hydrology &amp; Water Cycle Processes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Flood Risk, Forecasting &amp; Disaster Mitigation </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Hydrological Modelling, AI &amp; Hydro informatics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Water Resources &amp; Watershed Management</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Climate Change &amp; Hydroclimatic Extremes</a:t>
          </a:r>
        </a:p>
      </dgm:t>
    </dgm:pt>
    <dgm:pt modelId="{C3855FF9-0A41-4B91-97B0-E4E34AD7F820}" type="par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2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Structural Dynamics &amp; Earthquake Engineering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Structural Health Monitoring &amp; Smart Infrastructure</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Computational Mechanics &amp; Structural Analysis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Structural Reliability, Risk &amp; Infrastructure Resilience</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Advanced Structural Materials &amp; Rehabilitation</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32"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5_2" csCatId="accent5"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Coastal Hydrodynamics &amp; Natural Hazard Modelling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Ocean &amp; Coastal Infrastructure Engineering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Sediment Transport &amp; Coastal Morpho Dynamics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Climate Change Impacts &amp; Coastal Resilience</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Computational Ocean Engineering &amp; Wave Dynamics</a:t>
          </a:r>
        </a:p>
      </dgm:t>
    </dgm:pt>
    <dgm:pt modelId="{C3855FF9-0A41-4B91-97B0-E4E34AD7F820}" type="par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21"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5_2" csCatId="accent5"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Remote Sensing Technologies &amp; Data Processing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Geospatial Systems &amp; Precision Surveying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Hydrology &amp; Water Resources using Remote Sensing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Atmospheric &amp; Precipitation Monitoring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Climate, Cryosphere &amp; Environmental Monitoring</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14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16"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8B3FD455-B376-40D4-A55B-22A84CC84324}" type="doc">
      <dgm:prSet loTypeId="urn:microsoft.com/office/officeart/2008/layout/VerticalCurvedList" loCatId="list" qsTypeId="urn:microsoft.com/office/officeart/2005/8/quickstyle/simple1" qsCatId="simple" csTypeId="urn:microsoft.com/office/officeart/2005/8/colors/accent5_2" csCatId="accent5" phldr="1"/>
      <dgm:spPr/>
      <dgm:t>
        <a:bodyPr/>
        <a:lstStyle/>
        <a:p>
          <a:endParaRPr lang="en-IN"/>
        </a:p>
      </dgm:t>
    </dgm:pt>
    <dgm:pt modelId="{5A2322FA-8C7F-4B25-9136-F443C93F5D21}">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Sustainable Construction &amp; Infrastructure Project Management</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FC725E10-CCB1-49A4-B8E0-4F9DE2659304}" type="par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A9F69C7-D14F-4B65-85B1-67FBC68DFEA6}" type="sibTrans" cxnId="{8D46270B-D0BD-4AFE-9800-A780B4C1877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ED5737A-A94C-4870-B4DA-36C38429BB06}">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Advanced Construction Materials &amp; Concrete Technology</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9468524A-F33F-4F63-9D95-36756FD7C420}" type="par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31B88D21-A0AE-4AF3-8498-1BBEA4A06E8D}" type="sibTrans" cxnId="{9C1CC3EA-7513-4ADB-8DFA-FFC7ECA3109D}">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0C60F35-68AD-4A61-BE41-E346409297A0}">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Digital Construction &amp; Smart Infrastructure Systems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46E7044A-4874-4C62-9B92-F4639D809151}" type="par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941FC6F4-17F8-479F-AE1E-5C246FB52254}" type="sibTrans" cxnId="{44ED86B5-494B-4EE6-83A4-CAD92FCAF842}">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1117CCE-3A3E-4221-9FB8-031C4A3E58BB}">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Infrastructure Planning, Urban Systems &amp; Policy Analytics</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5CCC776B-F260-4E09-9EC2-B159273F4EB9}" type="par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8D6B5733-F6D7-4BE0-9522-98710BC618E9}" type="sibTrans" cxnId="{75DF4F79-0C47-4D7C-9D64-F1D45D392D09}">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F443E16E-B2F8-4D26-ABC6-E4690C53EE29}">
      <dgm:prSet phldrT="[Text]" phldr="0" custT="1"/>
      <dgm:spPr/>
      <dgm:t>
        <a:bodyPr/>
        <a:lstStyle/>
        <a:p>
          <a:r>
            <a:rPr lang="en-US" sz="1400" dirty="0">
              <a:latin typeface="Calibri" panose="020F0502020204030204" pitchFamily="34" charset="0"/>
              <a:ea typeface="Calibri" panose="020F0502020204030204" pitchFamily="34" charset="0"/>
              <a:cs typeface="Calibri" panose="020F0502020204030204" pitchFamily="34" charset="0"/>
            </a:rPr>
            <a:t>Structural Durability &amp; Heritage Conservation</a:t>
          </a:r>
          <a:endParaRPr lang="en-IN" sz="1400" dirty="0">
            <a:latin typeface="Calibri" panose="020F0502020204030204" pitchFamily="34" charset="0"/>
            <a:ea typeface="Calibri" panose="020F0502020204030204" pitchFamily="34" charset="0"/>
            <a:cs typeface="Calibri" panose="020F0502020204030204" pitchFamily="34" charset="0"/>
          </a:endParaRPr>
        </a:p>
      </dgm:t>
    </dgm:pt>
    <dgm:pt modelId="{C3855FF9-0A41-4B91-97B0-E4E34AD7F820}" type="par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AFDB8FF8-BB14-45A1-A1E4-895D7A17DACC}" type="sibTrans" cxnId="{E509A187-02EB-497F-BE04-EEB7B49DDAF8}">
      <dgm:prSet/>
      <dgm:spPr/>
      <dgm:t>
        <a:bodyPr/>
        <a:lstStyle/>
        <a:p>
          <a:endParaRPr lang="en-IN" sz="2000">
            <a:latin typeface="Calibri" panose="020F0502020204030204" pitchFamily="34" charset="0"/>
            <a:ea typeface="Calibri" panose="020F0502020204030204" pitchFamily="34" charset="0"/>
            <a:cs typeface="Calibri" panose="020F0502020204030204" pitchFamily="34" charset="0"/>
          </a:endParaRPr>
        </a:p>
      </dgm:t>
    </dgm:pt>
    <dgm:pt modelId="{217771BD-FB0D-4799-B1D0-204B87182359}" type="pres">
      <dgm:prSet presAssocID="{8B3FD455-B376-40D4-A55B-22A84CC84324}" presName="Name0" presStyleCnt="0">
        <dgm:presLayoutVars>
          <dgm:chMax val="7"/>
          <dgm:chPref val="7"/>
          <dgm:dir/>
        </dgm:presLayoutVars>
      </dgm:prSet>
      <dgm:spPr/>
    </dgm:pt>
    <dgm:pt modelId="{6BC9EF06-403A-414B-8C9E-22137C1DD8A2}" type="pres">
      <dgm:prSet presAssocID="{8B3FD455-B376-40D4-A55B-22A84CC84324}" presName="Name1" presStyleCnt="0"/>
      <dgm:spPr/>
    </dgm:pt>
    <dgm:pt modelId="{A6D91F1D-A2A5-4AFB-BBA0-0CD43B29FF0C}" type="pres">
      <dgm:prSet presAssocID="{8B3FD455-B376-40D4-A55B-22A84CC84324}" presName="cycle" presStyleCnt="0"/>
      <dgm:spPr/>
    </dgm:pt>
    <dgm:pt modelId="{C137E1DA-4C29-4C52-8E98-A4AFC3BEDAA6}" type="pres">
      <dgm:prSet presAssocID="{8B3FD455-B376-40D4-A55B-22A84CC84324}" presName="srcNode" presStyleLbl="node1" presStyleIdx="0" presStyleCnt="5"/>
      <dgm:spPr/>
    </dgm:pt>
    <dgm:pt modelId="{7F10D621-320B-4971-8AE8-2D710159E254}" type="pres">
      <dgm:prSet presAssocID="{8B3FD455-B376-40D4-A55B-22A84CC84324}" presName="conn" presStyleLbl="parChTrans1D2" presStyleIdx="0" presStyleCnt="1"/>
      <dgm:spPr/>
    </dgm:pt>
    <dgm:pt modelId="{64A956AD-627A-4F35-BDAD-BC005C04B890}" type="pres">
      <dgm:prSet presAssocID="{8B3FD455-B376-40D4-A55B-22A84CC84324}" presName="extraNode" presStyleLbl="node1" presStyleIdx="0" presStyleCnt="5"/>
      <dgm:spPr/>
    </dgm:pt>
    <dgm:pt modelId="{EB72990D-9DA2-44EA-A669-C56705B5E7D2}" type="pres">
      <dgm:prSet presAssocID="{8B3FD455-B376-40D4-A55B-22A84CC84324}" presName="dstNode" presStyleLbl="node1" presStyleIdx="0" presStyleCnt="5"/>
      <dgm:spPr/>
    </dgm:pt>
    <dgm:pt modelId="{1A64F6A4-7CED-4688-A58A-5EAD7793E1FB}" type="pres">
      <dgm:prSet presAssocID="{5A2322FA-8C7F-4B25-9136-F443C93F5D21}" presName="text_1" presStyleLbl="node1" presStyleIdx="0" presStyleCnt="5">
        <dgm:presLayoutVars>
          <dgm:bulletEnabled val="1"/>
        </dgm:presLayoutVars>
      </dgm:prSet>
      <dgm:spPr/>
    </dgm:pt>
    <dgm:pt modelId="{DAF8ADF9-A024-4AFE-8695-25AB8013A2FE}" type="pres">
      <dgm:prSet presAssocID="{5A2322FA-8C7F-4B25-9136-F443C93F5D21}" presName="accent_1" presStyleCnt="0"/>
      <dgm:spPr/>
    </dgm:pt>
    <dgm:pt modelId="{D13EA457-7A70-4872-9314-651E165F1A37}" type="pres">
      <dgm:prSet presAssocID="{5A2322FA-8C7F-4B25-9136-F443C93F5D21}" presName="accentRepeatNode" presStyleLbl="solidFgAcc1" presStyleIdx="0" presStyleCnt="5"/>
      <dgm:spPr/>
    </dgm:pt>
    <dgm:pt modelId="{AE8B3F58-2D8C-4CD6-B2C6-8ED1B542285F}" type="pres">
      <dgm:prSet presAssocID="{9ED5737A-A94C-4870-B4DA-36C38429BB06}" presName="text_2" presStyleLbl="node1" presStyleIdx="1" presStyleCnt="5">
        <dgm:presLayoutVars>
          <dgm:bulletEnabled val="1"/>
        </dgm:presLayoutVars>
      </dgm:prSet>
      <dgm:spPr/>
    </dgm:pt>
    <dgm:pt modelId="{32C7173A-152B-4DD4-9915-6759557FE5DC}" type="pres">
      <dgm:prSet presAssocID="{9ED5737A-A94C-4870-B4DA-36C38429BB06}" presName="accent_2" presStyleCnt="0"/>
      <dgm:spPr/>
    </dgm:pt>
    <dgm:pt modelId="{71B411DD-EF3A-4AF5-99F1-2812D8302B6E}" type="pres">
      <dgm:prSet presAssocID="{9ED5737A-A94C-4870-B4DA-36C38429BB06}" presName="accentRepeatNode" presStyleLbl="solidFgAcc1" presStyleIdx="1" presStyleCnt="5"/>
      <dgm:spPr/>
    </dgm:pt>
    <dgm:pt modelId="{83168EB7-5EA0-454A-A516-A7A526C1FDAE}" type="pres">
      <dgm:prSet presAssocID="{90C60F35-68AD-4A61-BE41-E346409297A0}" presName="text_3" presStyleLbl="node1" presStyleIdx="2" presStyleCnt="5">
        <dgm:presLayoutVars>
          <dgm:bulletEnabled val="1"/>
        </dgm:presLayoutVars>
      </dgm:prSet>
      <dgm:spPr/>
    </dgm:pt>
    <dgm:pt modelId="{AC4C59BD-DAAD-4E5F-ABE8-ABA02053D926}" type="pres">
      <dgm:prSet presAssocID="{90C60F35-68AD-4A61-BE41-E346409297A0}" presName="accent_3" presStyleCnt="0"/>
      <dgm:spPr/>
    </dgm:pt>
    <dgm:pt modelId="{30965EEF-8B14-4E11-9B33-7B4B06934C40}" type="pres">
      <dgm:prSet presAssocID="{90C60F35-68AD-4A61-BE41-E346409297A0}" presName="accentRepeatNode" presStyleLbl="solidFgAcc1" presStyleIdx="2" presStyleCnt="5"/>
      <dgm:spPr/>
    </dgm:pt>
    <dgm:pt modelId="{A235CABA-CF61-43CC-BE4A-DB5A165CF50B}" type="pres">
      <dgm:prSet presAssocID="{81117CCE-3A3E-4221-9FB8-031C4A3E58BB}" presName="text_4" presStyleLbl="node1" presStyleIdx="3" presStyleCnt="5">
        <dgm:presLayoutVars>
          <dgm:bulletEnabled val="1"/>
        </dgm:presLayoutVars>
      </dgm:prSet>
      <dgm:spPr/>
    </dgm:pt>
    <dgm:pt modelId="{D88E8655-AE29-4E1C-94F9-0C302982D854}" type="pres">
      <dgm:prSet presAssocID="{81117CCE-3A3E-4221-9FB8-031C4A3E58BB}" presName="accent_4" presStyleCnt="0"/>
      <dgm:spPr/>
    </dgm:pt>
    <dgm:pt modelId="{83D1D8C5-3614-4097-AAEB-20526B98DAC0}" type="pres">
      <dgm:prSet presAssocID="{81117CCE-3A3E-4221-9FB8-031C4A3E58BB}" presName="accentRepeatNode" presStyleLbl="solidFgAcc1" presStyleIdx="3" presStyleCnt="5"/>
      <dgm:spPr/>
    </dgm:pt>
    <dgm:pt modelId="{691AAFC7-38C8-48C0-B830-871144937F2B}" type="pres">
      <dgm:prSet presAssocID="{F443E16E-B2F8-4D26-ABC6-E4690C53EE29}" presName="text_5" presStyleLbl="node1" presStyleIdx="4" presStyleCnt="5">
        <dgm:presLayoutVars>
          <dgm:bulletEnabled val="1"/>
        </dgm:presLayoutVars>
      </dgm:prSet>
      <dgm:spPr/>
    </dgm:pt>
    <dgm:pt modelId="{1D488FE8-017B-44A1-BA6F-360B198A899E}" type="pres">
      <dgm:prSet presAssocID="{F443E16E-B2F8-4D26-ABC6-E4690C53EE29}" presName="accent_5" presStyleCnt="0"/>
      <dgm:spPr/>
    </dgm:pt>
    <dgm:pt modelId="{DBC37F42-79D7-47A9-8DED-4AE61B22ED52}" type="pres">
      <dgm:prSet presAssocID="{F443E16E-B2F8-4D26-ABC6-E4690C53EE29}" presName="accentRepeatNode" presStyleLbl="solidFgAcc1" presStyleIdx="4" presStyleCnt="5"/>
      <dgm:spPr/>
    </dgm:pt>
  </dgm:ptLst>
  <dgm:cxnLst>
    <dgm:cxn modelId="{8D46270B-D0BD-4AFE-9800-A780B4C18778}" srcId="{8B3FD455-B376-40D4-A55B-22A84CC84324}" destId="{5A2322FA-8C7F-4B25-9136-F443C93F5D21}" srcOrd="0" destOrd="0" parTransId="{FC725E10-CCB1-49A4-B8E0-4F9DE2659304}" sibTransId="{8A9F69C7-D14F-4B65-85B1-67FBC68DFEA6}"/>
    <dgm:cxn modelId="{04657A32-95D3-4D8F-9FD7-FE23896D62D5}" type="presOf" srcId="{5A2322FA-8C7F-4B25-9136-F443C93F5D21}" destId="{1A64F6A4-7CED-4688-A58A-5EAD7793E1FB}" srcOrd="0" destOrd="0" presId="urn:microsoft.com/office/officeart/2008/layout/VerticalCurvedList"/>
    <dgm:cxn modelId="{387ABF55-AA6F-4B24-9CB5-A7BDB2A68F66}" type="presOf" srcId="{81117CCE-3A3E-4221-9FB8-031C4A3E58BB}" destId="{A235CABA-CF61-43CC-BE4A-DB5A165CF50B}" srcOrd="0" destOrd="0" presId="urn:microsoft.com/office/officeart/2008/layout/VerticalCurvedList"/>
    <dgm:cxn modelId="{75DF4F79-0C47-4D7C-9D64-F1D45D392D09}" srcId="{8B3FD455-B376-40D4-A55B-22A84CC84324}" destId="{81117CCE-3A3E-4221-9FB8-031C4A3E58BB}" srcOrd="3" destOrd="0" parTransId="{5CCC776B-F260-4E09-9EC2-B159273F4EB9}" sibTransId="{8D6B5733-F6D7-4BE0-9522-98710BC618E9}"/>
    <dgm:cxn modelId="{E509A187-02EB-497F-BE04-EEB7B49DDAF8}" srcId="{8B3FD455-B376-40D4-A55B-22A84CC84324}" destId="{F443E16E-B2F8-4D26-ABC6-E4690C53EE29}" srcOrd="4" destOrd="0" parTransId="{C3855FF9-0A41-4B91-97B0-E4E34AD7F820}" sibTransId="{AFDB8FF8-BB14-45A1-A1E4-895D7A17DACC}"/>
    <dgm:cxn modelId="{C964669D-B56E-49EA-9F90-67C079A944AD}" type="presOf" srcId="{90C60F35-68AD-4A61-BE41-E346409297A0}" destId="{83168EB7-5EA0-454A-A516-A7A526C1FDAE}" srcOrd="0" destOrd="0" presId="urn:microsoft.com/office/officeart/2008/layout/VerticalCurvedList"/>
    <dgm:cxn modelId="{5F1A04A2-7D03-4081-8819-DA591D49FBB5}" type="presOf" srcId="{9ED5737A-A94C-4870-B4DA-36C38429BB06}" destId="{AE8B3F58-2D8C-4CD6-B2C6-8ED1B542285F}" srcOrd="0" destOrd="0" presId="urn:microsoft.com/office/officeart/2008/layout/VerticalCurvedList"/>
    <dgm:cxn modelId="{44ED86B5-494B-4EE6-83A4-CAD92FCAF842}" srcId="{8B3FD455-B376-40D4-A55B-22A84CC84324}" destId="{90C60F35-68AD-4A61-BE41-E346409297A0}" srcOrd="2" destOrd="0" parTransId="{46E7044A-4874-4C62-9B92-F4639D809151}" sibTransId="{941FC6F4-17F8-479F-AE1E-5C246FB52254}"/>
    <dgm:cxn modelId="{1B1372D9-64A1-4177-9F2E-B8D796C1377C}" type="presOf" srcId="{F443E16E-B2F8-4D26-ABC6-E4690C53EE29}" destId="{691AAFC7-38C8-48C0-B830-871144937F2B}" srcOrd="0" destOrd="0" presId="urn:microsoft.com/office/officeart/2008/layout/VerticalCurvedList"/>
    <dgm:cxn modelId="{9C1CC3EA-7513-4ADB-8DFA-FFC7ECA3109D}" srcId="{8B3FD455-B376-40D4-A55B-22A84CC84324}" destId="{9ED5737A-A94C-4870-B4DA-36C38429BB06}" srcOrd="1" destOrd="0" parTransId="{9468524A-F33F-4F63-9D95-36756FD7C420}" sibTransId="{31B88D21-A0AE-4AF3-8498-1BBEA4A06E8D}"/>
    <dgm:cxn modelId="{B9B490F8-E667-4E45-96E3-927217CE395E}" type="presOf" srcId="{8A9F69C7-D14F-4B65-85B1-67FBC68DFEA6}" destId="{7F10D621-320B-4971-8AE8-2D710159E254}" srcOrd="0" destOrd="0" presId="urn:microsoft.com/office/officeart/2008/layout/VerticalCurvedList"/>
    <dgm:cxn modelId="{33CF7FFE-2B2C-491F-9B3D-70BE68929A3D}" type="presOf" srcId="{8B3FD455-B376-40D4-A55B-22A84CC84324}" destId="{217771BD-FB0D-4799-B1D0-204B87182359}" srcOrd="0" destOrd="0" presId="urn:microsoft.com/office/officeart/2008/layout/VerticalCurvedList"/>
    <dgm:cxn modelId="{E29B62A4-D2C5-4E01-A45F-89CC3C02F881}" type="presParOf" srcId="{217771BD-FB0D-4799-B1D0-204B87182359}" destId="{6BC9EF06-403A-414B-8C9E-22137C1DD8A2}" srcOrd="0" destOrd="0" presId="urn:microsoft.com/office/officeart/2008/layout/VerticalCurvedList"/>
    <dgm:cxn modelId="{93B1DE3A-BFEB-46BE-8349-6569053A07F4}" type="presParOf" srcId="{6BC9EF06-403A-414B-8C9E-22137C1DD8A2}" destId="{A6D91F1D-A2A5-4AFB-BBA0-0CD43B29FF0C}" srcOrd="0" destOrd="0" presId="urn:microsoft.com/office/officeart/2008/layout/VerticalCurvedList"/>
    <dgm:cxn modelId="{FAAB4A10-CFCA-4FB8-84A4-6C03FBD44575}" type="presParOf" srcId="{A6D91F1D-A2A5-4AFB-BBA0-0CD43B29FF0C}" destId="{C137E1DA-4C29-4C52-8E98-A4AFC3BEDAA6}" srcOrd="0" destOrd="0" presId="urn:microsoft.com/office/officeart/2008/layout/VerticalCurvedList"/>
    <dgm:cxn modelId="{2B744B5C-5F7D-40F9-9D46-396300019582}" type="presParOf" srcId="{A6D91F1D-A2A5-4AFB-BBA0-0CD43B29FF0C}" destId="{7F10D621-320B-4971-8AE8-2D710159E254}" srcOrd="1" destOrd="0" presId="urn:microsoft.com/office/officeart/2008/layout/VerticalCurvedList"/>
    <dgm:cxn modelId="{8F0369CB-9279-4C65-904B-890A46B7FC66}" type="presParOf" srcId="{A6D91F1D-A2A5-4AFB-BBA0-0CD43B29FF0C}" destId="{64A956AD-627A-4F35-BDAD-BC005C04B890}" srcOrd="2" destOrd="0" presId="urn:microsoft.com/office/officeart/2008/layout/VerticalCurvedList"/>
    <dgm:cxn modelId="{417DA9A0-A247-46DB-9E75-7F0E917EDA6D}" type="presParOf" srcId="{A6D91F1D-A2A5-4AFB-BBA0-0CD43B29FF0C}" destId="{EB72990D-9DA2-44EA-A669-C56705B5E7D2}" srcOrd="3" destOrd="0" presId="urn:microsoft.com/office/officeart/2008/layout/VerticalCurvedList"/>
    <dgm:cxn modelId="{C5BFC756-5A8A-4B44-A6C1-7CA0A4AA5137}" type="presParOf" srcId="{6BC9EF06-403A-414B-8C9E-22137C1DD8A2}" destId="{1A64F6A4-7CED-4688-A58A-5EAD7793E1FB}" srcOrd="1" destOrd="0" presId="urn:microsoft.com/office/officeart/2008/layout/VerticalCurvedList"/>
    <dgm:cxn modelId="{E16E6B5A-2217-4C9F-B739-00282ADE4C4F}" type="presParOf" srcId="{6BC9EF06-403A-414B-8C9E-22137C1DD8A2}" destId="{DAF8ADF9-A024-4AFE-8695-25AB8013A2FE}" srcOrd="2" destOrd="0" presId="urn:microsoft.com/office/officeart/2008/layout/VerticalCurvedList"/>
    <dgm:cxn modelId="{CB181C61-73B6-4A2F-A729-CB1E0B3E96BA}" type="presParOf" srcId="{DAF8ADF9-A024-4AFE-8695-25AB8013A2FE}" destId="{D13EA457-7A70-4872-9314-651E165F1A37}" srcOrd="0" destOrd="0" presId="urn:microsoft.com/office/officeart/2008/layout/VerticalCurvedList"/>
    <dgm:cxn modelId="{EFE9F031-8C22-4909-9000-089BEACF549C}" type="presParOf" srcId="{6BC9EF06-403A-414B-8C9E-22137C1DD8A2}" destId="{AE8B3F58-2D8C-4CD6-B2C6-8ED1B542285F}" srcOrd="3" destOrd="0" presId="urn:microsoft.com/office/officeart/2008/layout/VerticalCurvedList"/>
    <dgm:cxn modelId="{E5EAC400-E8CA-4B0A-AAAC-99452D1628D3}" type="presParOf" srcId="{6BC9EF06-403A-414B-8C9E-22137C1DD8A2}" destId="{32C7173A-152B-4DD4-9915-6759557FE5DC}" srcOrd="4" destOrd="0" presId="urn:microsoft.com/office/officeart/2008/layout/VerticalCurvedList"/>
    <dgm:cxn modelId="{7CCE6FF1-986E-455A-A954-95BF5C401F86}" type="presParOf" srcId="{32C7173A-152B-4DD4-9915-6759557FE5DC}" destId="{71B411DD-EF3A-4AF5-99F1-2812D8302B6E}" srcOrd="0" destOrd="0" presId="urn:microsoft.com/office/officeart/2008/layout/VerticalCurvedList"/>
    <dgm:cxn modelId="{122CFEC6-455B-40F4-9887-915027829978}" type="presParOf" srcId="{6BC9EF06-403A-414B-8C9E-22137C1DD8A2}" destId="{83168EB7-5EA0-454A-A516-A7A526C1FDAE}" srcOrd="5" destOrd="0" presId="urn:microsoft.com/office/officeart/2008/layout/VerticalCurvedList"/>
    <dgm:cxn modelId="{DF1E7399-3F8A-4446-838D-5D32456BA0C6}" type="presParOf" srcId="{6BC9EF06-403A-414B-8C9E-22137C1DD8A2}" destId="{AC4C59BD-DAAD-4E5F-ABE8-ABA02053D926}" srcOrd="6" destOrd="0" presId="urn:microsoft.com/office/officeart/2008/layout/VerticalCurvedList"/>
    <dgm:cxn modelId="{FDEE5E8C-00C2-4E2B-B46A-67EA16F45BA5}" type="presParOf" srcId="{AC4C59BD-DAAD-4E5F-ABE8-ABA02053D926}" destId="{30965EEF-8B14-4E11-9B33-7B4B06934C40}" srcOrd="0" destOrd="0" presId="urn:microsoft.com/office/officeart/2008/layout/VerticalCurvedList"/>
    <dgm:cxn modelId="{A7AA8E7D-02FA-4EC9-BF25-3E1436C8AA94}" type="presParOf" srcId="{6BC9EF06-403A-414B-8C9E-22137C1DD8A2}" destId="{A235CABA-CF61-43CC-BE4A-DB5A165CF50B}" srcOrd="7" destOrd="0" presId="urn:microsoft.com/office/officeart/2008/layout/VerticalCurvedList"/>
    <dgm:cxn modelId="{98E89A84-7A7B-429B-BE4B-5E4AD906A937}" type="presParOf" srcId="{6BC9EF06-403A-414B-8C9E-22137C1DD8A2}" destId="{D88E8655-AE29-4E1C-94F9-0C302982D854}" srcOrd="8" destOrd="0" presId="urn:microsoft.com/office/officeart/2008/layout/VerticalCurvedList"/>
    <dgm:cxn modelId="{751D83B9-3909-414F-8043-A6F6CC804B05}" type="presParOf" srcId="{D88E8655-AE29-4E1C-94F9-0C302982D854}" destId="{83D1D8C5-3614-4097-AAEB-20526B98DAC0}" srcOrd="0" destOrd="0" presId="urn:microsoft.com/office/officeart/2008/layout/VerticalCurvedList"/>
    <dgm:cxn modelId="{6E415854-2A88-48E1-B7C8-064CF7BE3C30}" type="presParOf" srcId="{6BC9EF06-403A-414B-8C9E-22137C1DD8A2}" destId="{691AAFC7-38C8-48C0-B830-871144937F2B}" srcOrd="9" destOrd="0" presId="urn:microsoft.com/office/officeart/2008/layout/VerticalCurvedList"/>
    <dgm:cxn modelId="{C69F40B0-2AFF-4638-B1C9-8537A56A59F1}" type="presParOf" srcId="{6BC9EF06-403A-414B-8C9E-22137C1DD8A2}" destId="{1D488FE8-017B-44A1-BA6F-360B198A899E}" srcOrd="10" destOrd="0" presId="urn:microsoft.com/office/officeart/2008/layout/VerticalCurvedList"/>
    <dgm:cxn modelId="{3985F9CD-5BD7-4295-964B-7444E500C7A7}" type="presParOf" srcId="{1D488FE8-017B-44A1-BA6F-360B198A899E}" destId="{DBC37F42-79D7-47A9-8DED-4AE61B22ED52}" srcOrd="0" destOrd="0" presId="urn:microsoft.com/office/officeart/2008/layout/VerticalCurvedList"/>
  </dgm:cxnLst>
  <dgm:bg/>
  <dgm:whole/>
  <dgm:extLst>
    <a:ext uri="http://schemas.microsoft.com/office/drawing/2008/diagram">
      <dsp:dataModelExt xmlns:dsp="http://schemas.microsoft.com/office/drawing/2008/diagram" relId="rId23"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05A6A-69C8-4CE1-A102-AEC78188A068}">
      <dsp:nvSpPr>
        <dsp:cNvPr id="0" name=""/>
        <dsp:cNvSpPr/>
      </dsp:nvSpPr>
      <dsp:spPr>
        <a:xfrm>
          <a:off x="0" y="0"/>
          <a:ext cx="17299994" cy="3396924"/>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D5BF7A-33D7-4E2F-8EBD-4E03607D48FC}">
      <dsp:nvSpPr>
        <dsp:cNvPr id="0" name=""/>
        <dsp:cNvSpPr/>
      </dsp:nvSpPr>
      <dsp:spPr>
        <a:xfrm>
          <a:off x="524558" y="452923"/>
          <a:ext cx="3009421" cy="2491078"/>
        </a:xfrm>
        <a:prstGeom prst="roundRect">
          <a:avLst>
            <a:gd name="adj" fmla="val 10000"/>
          </a:avLst>
        </a:prstGeom>
        <a:blipFill>
          <a:blip xmlns:r="http://schemas.openxmlformats.org/officeDocument/2006/relationships" r:embed="rId1"/>
          <a:srcRect/>
          <a:stretch>
            <a:fillRect l="-12000" r="-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52BB64-2CF1-4AA7-B73E-5B039842C078}">
      <dsp:nvSpPr>
        <dsp:cNvPr id="0" name=""/>
        <dsp:cNvSpPr/>
      </dsp:nvSpPr>
      <dsp:spPr>
        <a:xfrm rot="10800000">
          <a:off x="524558" y="3396924"/>
          <a:ext cx="3009421" cy="4151797"/>
        </a:xfrm>
        <a:prstGeom prst="round2SameRect">
          <a:avLst>
            <a:gd name="adj1" fmla="val 10500"/>
            <a:gd name="adj2" fmla="val 0"/>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Integrated Design Project</a:t>
          </a:r>
          <a:endParaRPr lang="en-IN" sz="3600" kern="1200" dirty="0"/>
        </a:p>
      </dsp:txBody>
      <dsp:txXfrm rot="10800000">
        <a:off x="617108" y="3396924"/>
        <a:ext cx="2824321" cy="4059247"/>
      </dsp:txXfrm>
    </dsp:sp>
    <dsp:sp modelId="{BCEDD15D-CB6C-4DE8-8057-96851BD81388}">
      <dsp:nvSpPr>
        <dsp:cNvPr id="0" name=""/>
        <dsp:cNvSpPr/>
      </dsp:nvSpPr>
      <dsp:spPr>
        <a:xfrm>
          <a:off x="3834922" y="452923"/>
          <a:ext cx="3009421" cy="2491078"/>
        </a:xfrm>
        <a:prstGeom prst="roundRect">
          <a:avLst>
            <a:gd name="adj" fmla="val 10000"/>
          </a:avLst>
        </a:prstGeom>
        <a:blipFill>
          <a:blip xmlns:r="http://schemas.openxmlformats.org/officeDocument/2006/relationships" r:embed="rId2"/>
          <a:srcRect/>
          <a:stretch>
            <a:fillRect l="-12000" r="-1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F1F0B6-C221-4ACD-8214-E62A916EDEDE}">
      <dsp:nvSpPr>
        <dsp:cNvPr id="0" name=""/>
        <dsp:cNvSpPr/>
      </dsp:nvSpPr>
      <dsp:spPr>
        <a:xfrm rot="10800000">
          <a:off x="3834922" y="3396924"/>
          <a:ext cx="3009421" cy="4151797"/>
        </a:xfrm>
        <a:prstGeom prst="round2SameRect">
          <a:avLst>
            <a:gd name="adj1" fmla="val 10500"/>
            <a:gd name="adj2" fmla="val 0"/>
          </a:avLst>
        </a:prstGeom>
        <a:solidFill>
          <a:schemeClr val="accent1">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Outreach Programs</a:t>
          </a:r>
          <a:endParaRPr lang="en-IN" sz="3600" kern="1200" dirty="0"/>
        </a:p>
      </dsp:txBody>
      <dsp:txXfrm rot="10800000">
        <a:off x="3927472" y="3396924"/>
        <a:ext cx="2824321" cy="4059247"/>
      </dsp:txXfrm>
    </dsp:sp>
    <dsp:sp modelId="{DBDC3DFD-14B9-4769-9CC8-2F480DD097F0}">
      <dsp:nvSpPr>
        <dsp:cNvPr id="0" name=""/>
        <dsp:cNvSpPr/>
      </dsp:nvSpPr>
      <dsp:spPr>
        <a:xfrm>
          <a:off x="7145286" y="452923"/>
          <a:ext cx="3009421" cy="2491078"/>
        </a:xfrm>
        <a:prstGeom prst="roundRect">
          <a:avLst>
            <a:gd name="adj" fmla="val 10000"/>
          </a:avLst>
        </a:prstGeom>
        <a:blipFill>
          <a:blip xmlns:r="http://schemas.openxmlformats.org/officeDocument/2006/relationships" r:embed="rId3"/>
          <a:srcRect/>
          <a:stretch>
            <a:fillRect t="-7000" b="-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2A2FFB-8CA2-4BC8-B9FD-CF3CB7520F02}">
      <dsp:nvSpPr>
        <dsp:cNvPr id="0" name=""/>
        <dsp:cNvSpPr/>
      </dsp:nvSpPr>
      <dsp:spPr>
        <a:xfrm rot="10800000">
          <a:off x="7145286" y="3396924"/>
          <a:ext cx="3009421" cy="4151797"/>
        </a:xfrm>
        <a:prstGeom prst="round2SameRect">
          <a:avLst>
            <a:gd name="adj1" fmla="val 10500"/>
            <a:gd name="adj2" fmla="val 0"/>
          </a:avLst>
        </a:prstGeom>
        <a:solidFill>
          <a:schemeClr val="accent1">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Credit Based Industry Internship</a:t>
          </a:r>
          <a:endParaRPr lang="en-IN" sz="3600" kern="1200" dirty="0"/>
        </a:p>
      </dsp:txBody>
      <dsp:txXfrm rot="10800000">
        <a:off x="7237836" y="3396924"/>
        <a:ext cx="2824321" cy="4059247"/>
      </dsp:txXfrm>
    </dsp:sp>
    <dsp:sp modelId="{DB30D689-3259-4D46-AA6D-E1204C7A59C9}">
      <dsp:nvSpPr>
        <dsp:cNvPr id="0" name=""/>
        <dsp:cNvSpPr/>
      </dsp:nvSpPr>
      <dsp:spPr>
        <a:xfrm>
          <a:off x="10455650" y="452923"/>
          <a:ext cx="3009421" cy="2491078"/>
        </a:xfrm>
        <a:prstGeom prst="roundRect">
          <a:avLst>
            <a:gd name="adj" fmla="val 10000"/>
          </a:avLst>
        </a:prstGeom>
        <a:blipFill>
          <a:blip xmlns:r="http://schemas.openxmlformats.org/officeDocument/2006/relationships" r:embed="rId4"/>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AB8F3F-3FE6-4109-A638-50D998ED26D9}">
      <dsp:nvSpPr>
        <dsp:cNvPr id="0" name=""/>
        <dsp:cNvSpPr/>
      </dsp:nvSpPr>
      <dsp:spPr>
        <a:xfrm rot="10800000">
          <a:off x="10455650" y="3396924"/>
          <a:ext cx="3009421" cy="4151797"/>
        </a:xfrm>
        <a:prstGeom prst="round2SameRect">
          <a:avLst>
            <a:gd name="adj1" fmla="val 10500"/>
            <a:gd name="adj2" fmla="val 0"/>
          </a:avLst>
        </a:prstGeom>
        <a:solidFill>
          <a:schemeClr val="accent1">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Alumni Engagement</a:t>
          </a:r>
          <a:endParaRPr lang="en-IN" sz="3600" kern="1200" dirty="0"/>
        </a:p>
      </dsp:txBody>
      <dsp:txXfrm rot="10800000">
        <a:off x="10548200" y="3396924"/>
        <a:ext cx="2824321" cy="4059247"/>
      </dsp:txXfrm>
    </dsp:sp>
    <dsp:sp modelId="{EA876BF1-24F7-4AF3-AA77-DCCBC6ECE479}">
      <dsp:nvSpPr>
        <dsp:cNvPr id="0" name=""/>
        <dsp:cNvSpPr/>
      </dsp:nvSpPr>
      <dsp:spPr>
        <a:xfrm>
          <a:off x="13766014" y="452923"/>
          <a:ext cx="3009421" cy="2491078"/>
        </a:xfrm>
        <a:prstGeom prst="roundRect">
          <a:avLst>
            <a:gd name="adj" fmla="val 10000"/>
          </a:avLst>
        </a:prstGeom>
        <a:blipFill>
          <a:blip xmlns:r="http://schemas.openxmlformats.org/officeDocument/2006/relationships" r:embed="rId5"/>
          <a:srcRect/>
          <a:stretch>
            <a:fillRect t="-4000" b="-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5BB5BA-0FCD-42B2-A247-24C04F4FCFBD}">
      <dsp:nvSpPr>
        <dsp:cNvPr id="0" name=""/>
        <dsp:cNvSpPr/>
      </dsp:nvSpPr>
      <dsp:spPr>
        <a:xfrm rot="10800000">
          <a:off x="13766014" y="3396924"/>
          <a:ext cx="3009421" cy="4151797"/>
        </a:xfrm>
        <a:prstGeom prst="round2SameRect">
          <a:avLst>
            <a:gd name="adj1" fmla="val 10500"/>
            <a:gd name="adj2" fmla="val 0"/>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150000"/>
            </a:lnSpc>
            <a:spcBef>
              <a:spcPct val="0"/>
            </a:spcBef>
            <a:spcAft>
              <a:spcPct val="35000"/>
            </a:spcAft>
            <a:buNone/>
          </a:pPr>
          <a:r>
            <a:rPr lang="en-US" sz="3600" kern="1200" dirty="0"/>
            <a:t>Curriculum Review</a:t>
          </a:r>
          <a:endParaRPr lang="en-IN" sz="3600" kern="1200" dirty="0"/>
        </a:p>
      </dsp:txBody>
      <dsp:txXfrm rot="10800000">
        <a:off x="13858564" y="3396924"/>
        <a:ext cx="2824321" cy="40592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Transportation Planning &amp; Travel Behavior</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Transportation Flow Theory, Operations &amp; Management</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Public Transport &amp; Freight Systems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Intelligent &amp; Smart Transportation Systems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Transportation Infrastructure &amp; Pavement Engineering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Sustainable &amp; Environmental Geotechnology</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Geotechnical Modelling &amp; Computational Mechanics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Foundations &amp; Underground Infrastructure	</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Transportation, Offshore &amp; Energy Geotechnics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Geohazards, Risks &amp; Disaster Mitigation</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Hydrology &amp; Water Cycle Processes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Flood Risk, Forecasting &amp; Disaster Mitigation </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Hydrological Modelling, AI &amp; Hydro informatics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Water Resources &amp; Watershed Management</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Climate Change &amp; Hydroclimatic Extremes</a:t>
          </a: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Structural Dynamics &amp; Earthquake Engineering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Structural Health Monitoring &amp; Smart Infrastructure</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Computational Mechanics &amp; Structural Analysis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Structural Reliability, Risk &amp; Infrastructure Resilience</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Advanced Structural Materials &amp; Rehabilitation</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Coastal Hydrodynamics &amp; Natural Hazard Modelling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Ocean &amp; Coastal Infrastructure Engineering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Sediment Transport &amp; Coastal Morpho Dynamics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Climate Change Impacts &amp; Coastal Resilience</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Computational Ocean Engineering &amp; Wave Dynamics</a:t>
          </a: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Remote Sensing Technologies &amp; Data Processing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125343"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Geospatial Systems &amp; Precision Surveying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6861397"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78038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Hydrology &amp; Water Resources using Remote Sensing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780387"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6861397"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Atmospheric &amp; Precipitation Monitoring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6861397"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125343"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Climate, Cryosphere &amp; Environmental Monitoring</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125343"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0D621-320B-4971-8AE8-2D710159E254}">
      <dsp:nvSpPr>
        <dsp:cNvPr id="0" name=""/>
        <dsp:cNvSpPr/>
      </dsp:nvSpPr>
      <dsp:spPr>
        <a:xfrm>
          <a:off x="-3329260" y="-512083"/>
          <a:ext cx="3969998" cy="3969998"/>
        </a:xfrm>
        <a:prstGeom prst="blockArc">
          <a:avLst>
            <a:gd name="adj1" fmla="val 18900000"/>
            <a:gd name="adj2" fmla="val 2700000"/>
            <a:gd name="adj3" fmla="val 544"/>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64F6A4-7CED-4688-A58A-5EAD7793E1FB}">
      <dsp:nvSpPr>
        <dsp:cNvPr id="0" name=""/>
        <dsp:cNvSpPr/>
      </dsp:nvSpPr>
      <dsp:spPr>
        <a:xfrm>
          <a:off x="281212" y="184055"/>
          <a:ext cx="7285560"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Sustainable Construction &amp; Infrastructure Project Management</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184055"/>
        <a:ext cx="7285560" cy="368346"/>
      </dsp:txXfrm>
    </dsp:sp>
    <dsp:sp modelId="{D13EA457-7A70-4872-9314-651E165F1A37}">
      <dsp:nvSpPr>
        <dsp:cNvPr id="0" name=""/>
        <dsp:cNvSpPr/>
      </dsp:nvSpPr>
      <dsp:spPr>
        <a:xfrm>
          <a:off x="50995" y="13801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8B3F58-2D8C-4CD6-B2C6-8ED1B542285F}">
      <dsp:nvSpPr>
        <dsp:cNvPr id="0" name=""/>
        <dsp:cNvSpPr/>
      </dsp:nvSpPr>
      <dsp:spPr>
        <a:xfrm>
          <a:off x="545159" y="736399"/>
          <a:ext cx="7021614"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Advanced Construction Materials &amp; Concrete Technology</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736399"/>
        <a:ext cx="7021614" cy="368346"/>
      </dsp:txXfrm>
    </dsp:sp>
    <dsp:sp modelId="{71B411DD-EF3A-4AF5-99F1-2812D8302B6E}">
      <dsp:nvSpPr>
        <dsp:cNvPr id="0" name=""/>
        <dsp:cNvSpPr/>
      </dsp:nvSpPr>
      <dsp:spPr>
        <a:xfrm>
          <a:off x="314942" y="690355"/>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68EB7-5EA0-454A-A516-A7A526C1FDAE}">
      <dsp:nvSpPr>
        <dsp:cNvPr id="0" name=""/>
        <dsp:cNvSpPr/>
      </dsp:nvSpPr>
      <dsp:spPr>
        <a:xfrm>
          <a:off x="626169" y="1288742"/>
          <a:ext cx="6940604"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Digital Construction &amp; Smart Infrastructure Systems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626169" y="1288742"/>
        <a:ext cx="6940604" cy="368346"/>
      </dsp:txXfrm>
    </dsp:sp>
    <dsp:sp modelId="{30965EEF-8B14-4E11-9B33-7B4B06934C40}">
      <dsp:nvSpPr>
        <dsp:cNvPr id="0" name=""/>
        <dsp:cNvSpPr/>
      </dsp:nvSpPr>
      <dsp:spPr>
        <a:xfrm>
          <a:off x="395952" y="1242699"/>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5CABA-CF61-43CC-BE4A-DB5A165CF50B}">
      <dsp:nvSpPr>
        <dsp:cNvPr id="0" name=""/>
        <dsp:cNvSpPr/>
      </dsp:nvSpPr>
      <dsp:spPr>
        <a:xfrm>
          <a:off x="545159" y="1841086"/>
          <a:ext cx="7021614"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Infrastructure Planning, Urban Systems &amp; Policy Analytics</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545159" y="1841086"/>
        <a:ext cx="7021614" cy="368346"/>
      </dsp:txXfrm>
    </dsp:sp>
    <dsp:sp modelId="{83D1D8C5-3614-4097-AAEB-20526B98DAC0}">
      <dsp:nvSpPr>
        <dsp:cNvPr id="0" name=""/>
        <dsp:cNvSpPr/>
      </dsp:nvSpPr>
      <dsp:spPr>
        <a:xfrm>
          <a:off x="314942" y="1795042"/>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1AAFC7-38C8-48C0-B830-871144937F2B}">
      <dsp:nvSpPr>
        <dsp:cNvPr id="0" name=""/>
        <dsp:cNvSpPr/>
      </dsp:nvSpPr>
      <dsp:spPr>
        <a:xfrm>
          <a:off x="281212" y="2393429"/>
          <a:ext cx="7285560" cy="36834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375" tIns="35560" rIns="35560" bIns="3556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pitchFamily="34" charset="0"/>
              <a:ea typeface="Calibri" panose="020F0502020204030204" pitchFamily="34" charset="0"/>
              <a:cs typeface="Calibri" panose="020F0502020204030204" pitchFamily="34" charset="0"/>
            </a:rPr>
            <a:t>Structural Durability &amp; Heritage Conservation</a:t>
          </a:r>
          <a:endParaRPr lang="en-IN" sz="1400" kern="1200" dirty="0">
            <a:latin typeface="Calibri" panose="020F0502020204030204" pitchFamily="34" charset="0"/>
            <a:ea typeface="Calibri" panose="020F0502020204030204" pitchFamily="34" charset="0"/>
            <a:cs typeface="Calibri" panose="020F0502020204030204" pitchFamily="34" charset="0"/>
          </a:endParaRPr>
        </a:p>
      </dsp:txBody>
      <dsp:txXfrm>
        <a:off x="281212" y="2393429"/>
        <a:ext cx="7285560" cy="368346"/>
      </dsp:txXfrm>
    </dsp:sp>
    <dsp:sp modelId="{DBC37F42-79D7-47A9-8DED-4AE61B22ED52}">
      <dsp:nvSpPr>
        <dsp:cNvPr id="0" name=""/>
        <dsp:cNvSpPr/>
      </dsp:nvSpPr>
      <dsp:spPr>
        <a:xfrm>
          <a:off x="50995" y="2347386"/>
          <a:ext cx="460433" cy="4604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AEAC2A-9976-4C5D-86D4-49BF494FF0A0}" type="datetimeFigureOut">
              <a:rPr lang="en-IN" smtClean="0"/>
              <a:t>23-07-2026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374C83-5DA8-4E55-A09D-71C36DC454A0}" type="slidenum">
              <a:rPr lang="en-IN" smtClean="0"/>
              <a:t>‹#›</a:t>
            </a:fld>
            <a:endParaRPr lang="en-IN"/>
          </a:p>
        </p:txBody>
      </p:sp>
    </p:spTree>
    <p:extLst>
      <p:ext uri="{BB962C8B-B14F-4D97-AF65-F5344CB8AC3E}">
        <p14:creationId xmlns:p14="http://schemas.microsoft.com/office/powerpoint/2010/main" val="810282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A5374C83-5DA8-4E55-A09D-71C36DC454A0}" type="slidenum">
              <a:rPr lang="en-IN" smtClean="0"/>
              <a:t>1</a:t>
            </a:fld>
            <a:endParaRPr lang="en-IN"/>
          </a:p>
        </p:txBody>
      </p:sp>
    </p:spTree>
    <p:extLst>
      <p:ext uri="{BB962C8B-B14F-4D97-AF65-F5344CB8AC3E}">
        <p14:creationId xmlns:p14="http://schemas.microsoft.com/office/powerpoint/2010/main" val="16955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1064C-5017-5E20-395D-57E463258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E6769-D7B6-5138-48B8-1BA05453C465}"/>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51A9EAAC-0721-A9E7-84E9-18EA1C922D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42F995-C40E-D012-E946-9D5126591E34}"/>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472436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971AF-A267-E203-62EB-9D893A8DD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7FAA90-1BA4-C8A3-6DFE-1AD308E63128}"/>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63546E2E-FFF8-D2A5-B412-134B80A5E6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D0727F-BF4D-65FB-8B90-B632AC528743}"/>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5126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928A4-BE91-F4E2-C110-245086AFB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ABE3B-C532-80B1-6423-6F96402AFC19}"/>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E70D5953-C025-2168-C124-9AAC12195F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9C5EBD-0DB3-E848-3CDE-061E0F0DE9F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8724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F97C4-2ACD-57EA-BC43-B276C0D70C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27FCE1-21C5-5F42-DCEE-AD6510D1ED35}"/>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1B59B973-63BD-8AE6-5AC4-7EF811916C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5208E0-AD4C-9F74-1D75-30254C92EFC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610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8F430-AB17-3FFC-0227-E71942A83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F1D315-5362-6186-8D47-90C1B321B6B4}"/>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0625BD0E-13DD-7D7D-9BF5-BC2DCC6364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B3B3C7-3557-8571-1266-DFC3D8B24FE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370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FD5DD-5991-3745-4A4A-A57A4A15A3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C33C7F-5EC4-903A-CFC5-909A326BEAD1}"/>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61A01252-8796-ADAE-4E3D-B80D3D1BBA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0834B3-5E46-2C08-4804-F4128117B11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5518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DA4D8-7CF2-D7EF-E47F-DD1C44213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8E635-58F7-B944-0974-75BFFCCB33CF}"/>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C05635AF-623B-CF43-66B8-A975AC72D7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76A58D-6F45-52F2-C03D-54EBDDC0902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624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7B13C-0ECB-17E7-3623-6E4159DE4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82826-1747-E916-503F-9E41ECF9893E}"/>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44ACAD65-A189-15CC-FA04-FD0A3428EFB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EEBBEB-E2F1-0729-CEB1-CB7310A4376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8749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BB35F-7665-FA07-2962-B92536134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A5563-940C-9E39-2560-7495A99F7EEB}"/>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A92DE744-8C18-F34D-DEF8-E88BA65E69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262352-4CC5-D064-91AD-07CA364BF04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280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EB78F-067E-B634-4310-E791615862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76857-F893-6073-19DA-0922728975A6}"/>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2F3574DC-340B-69E1-C46F-8ACA281685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20C199-9EEA-C64C-6B7B-3AA63A246D57}"/>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11162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6D311-59BC-7906-2D6D-E55B134DB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655D3-7DA9-3694-EAC5-4E7B95A25602}"/>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2577A4E0-737F-5ED2-E62D-A39E0749D3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E738F7-BD7F-676A-BF44-3E75C37428A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33295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8157A-76B0-6763-CE05-FF01654E6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AB3201-6A67-2404-460C-194DABEE2482}"/>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D956E194-5A4D-7FB1-7F6F-EF224139C3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1B929E-4EA5-CB52-E605-D704E00F3A0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57529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F8907-66E4-34E9-C423-E79DB659A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B4DCF-CEE9-7DBB-48E7-1F4F0676F26E}"/>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A7F1E76B-D61F-3CC2-BBDA-3019F6B7CF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1A4F11-5F0B-50D2-E4DB-1C5B9407793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75211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3B968-135C-F2D8-0242-743D614A60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DA04A4-F099-A68E-F9F7-968F48D76585}"/>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6B0C54EE-F205-C2AE-7FE2-1A0B34905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39D1D9-8D65-DA79-9B13-520678023DF8}"/>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9706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3D538-4F7E-5245-617D-0E240B6132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8F5DB-DA10-F10F-920F-4DB8A7664110}"/>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80549AFD-CB03-9EA2-32F8-053AC56E3C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48B397-9C29-3DF3-B530-8B891A60099E}"/>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71438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B9BB2-A65F-B897-01DB-601CBA5BE9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0CF82-AD89-5847-F1A6-C7CF9791AD7C}"/>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3BA4F15E-2E67-A87D-278B-ED4F2B4CA0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14A3C4-093C-4539-86D3-D92630819FB3}"/>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88411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FE406-51AC-6AD4-35E0-9087F07AF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BED5A-06CD-BD8B-AADA-F7C2AA8FFF41}"/>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F3212145-2C51-BEC7-9AF7-5D99C834DA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6E98DA-8EE6-2D8A-F660-B56AE1794615}"/>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02832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E8903-671E-DC8F-9905-219BBFE8A3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A4351-228A-B9B6-2C88-2DF106F06FBB}"/>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DC5D9006-B6EF-3FCE-4DAF-9DD96A5DA2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E6E71A-64ED-4737-3BFE-4CC916C242F0}"/>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883485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29E47-8085-2EDA-E2B9-805064AC56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7BED0-DE33-83EE-885B-39BC95A60A87}"/>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0AE0F584-63F2-3DE2-929D-B51E352B4B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C1D8C1-69AD-FDCB-75FC-A06636766F94}"/>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305746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87CBA-7500-911B-47CA-52DAE1C5EC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5A017-448F-1173-C66B-D410C1359158}"/>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0FB941A9-FC68-818B-FE18-F7BCF6E9C2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18116D-ADB5-4259-9729-EACE0BD1216D}"/>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206747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AA1A4-A569-E8DE-9E49-9BB7A4A8BB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5E1A41-AD21-3267-67C7-A7A62FD24B36}"/>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29DB6A0F-8046-5A92-535B-F404CCCF5B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34E8C7-707D-D283-D368-BAEB2B942AF3}"/>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366564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937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EC23F3E-8455-4A73-9909-A7F0E04E7AFD}"/>
              </a:ext>
            </a:extLst>
          </p:cNvPr>
          <p:cNvSpPr/>
          <p:nvPr userDrawn="1"/>
        </p:nvSpPr>
        <p:spPr>
          <a:xfrm>
            <a:off x="0" y="2605088"/>
            <a:ext cx="6966000" cy="7681913"/>
          </a:xfrm>
          <a:custGeom>
            <a:avLst/>
            <a:gdLst>
              <a:gd name="connsiteX0" fmla="*/ 0 w 4644000"/>
              <a:gd name="connsiteY0" fmla="*/ 0 h 5121275"/>
              <a:gd name="connsiteX1" fmla="*/ 1 w 4644000"/>
              <a:gd name="connsiteY1" fmla="*/ 0 h 5121275"/>
              <a:gd name="connsiteX2" fmla="*/ 4644000 w 4644000"/>
              <a:gd name="connsiteY2" fmla="*/ 4077561 h 5121275"/>
              <a:gd name="connsiteX3" fmla="*/ 4644000 w 4644000"/>
              <a:gd name="connsiteY3" fmla="*/ 5121275 h 5121275"/>
              <a:gd name="connsiteX4" fmla="*/ 0 w 4644000"/>
              <a:gd name="connsiteY4" fmla="*/ 5121275 h 512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4000" h="5121275">
                <a:moveTo>
                  <a:pt x="0" y="0"/>
                </a:moveTo>
                <a:lnTo>
                  <a:pt x="1" y="0"/>
                </a:lnTo>
                <a:lnTo>
                  <a:pt x="4644000" y="4077561"/>
                </a:lnTo>
                <a:lnTo>
                  <a:pt x="4644000" y="5121275"/>
                </a:lnTo>
                <a:lnTo>
                  <a:pt x="0" y="5121275"/>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C96CAD-1081-001B-A8A4-B0904BC7BA4D}"/>
              </a:ext>
            </a:extLst>
          </p:cNvPr>
          <p:cNvSpPr>
            <a:spLocks noGrp="1"/>
          </p:cNvSpPr>
          <p:nvPr>
            <p:ph type="ctrTitle"/>
          </p:nvPr>
        </p:nvSpPr>
        <p:spPr>
          <a:xfrm>
            <a:off x="3159887" y="1683545"/>
            <a:ext cx="13119908" cy="3581400"/>
          </a:xfrm>
        </p:spPr>
        <p:txBody>
          <a:bodyPr anchor="b"/>
          <a:lstStyle>
            <a:lvl1pPr algn="ctr">
              <a:defRPr sz="9000">
                <a:solidFill>
                  <a:srgbClr val="273E89"/>
                </a:solidFill>
              </a:defRPr>
            </a:lvl1pPr>
          </a:lstStyle>
          <a:p>
            <a:r>
              <a:rPr lang="en-US" dirty="0"/>
              <a:t>Click to edit Master title style</a:t>
            </a:r>
          </a:p>
        </p:txBody>
      </p:sp>
      <p:sp>
        <p:nvSpPr>
          <p:cNvPr id="3" name="Subtitle 2">
            <a:extLst>
              <a:ext uri="{FF2B5EF4-FFF2-40B4-BE49-F238E27FC236}">
                <a16:creationId xmlns:a16="http://schemas.microsoft.com/office/drawing/2014/main" id="{5B8D0136-4157-FC7B-A263-E9D370608075}"/>
              </a:ext>
            </a:extLst>
          </p:cNvPr>
          <p:cNvSpPr>
            <a:spLocks noGrp="1"/>
          </p:cNvSpPr>
          <p:nvPr>
            <p:ph type="subTitle" idx="1"/>
          </p:nvPr>
        </p:nvSpPr>
        <p:spPr>
          <a:xfrm>
            <a:off x="3159887" y="5403057"/>
            <a:ext cx="13119908" cy="2483643"/>
          </a:xfrm>
        </p:spPr>
        <p:txBody>
          <a:bodyPr/>
          <a:lstStyle>
            <a:lvl1pPr marL="0" indent="0" algn="ctr">
              <a:buNone/>
              <a:defRPr sz="3600">
                <a:solidFill>
                  <a:srgbClr val="77B5FE"/>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65044B7-2330-2060-98B1-71F288590EA0}"/>
              </a:ext>
            </a:extLst>
          </p:cNvPr>
          <p:cNvSpPr>
            <a:spLocks noGrp="1"/>
          </p:cNvSpPr>
          <p:nvPr>
            <p:ph type="dt" sz="half" idx="10"/>
          </p:nvPr>
        </p:nvSpPr>
        <p:spPr/>
        <p:txBody>
          <a:bodyPr/>
          <a:lstStyle/>
          <a:p>
            <a:pPr defTabSz="1371600">
              <a:defRPr/>
            </a:pPr>
            <a:fld id="{0C4FDA3C-8146-4253-BCFD-B3B501255998}" type="datetime1">
              <a:rPr lang="en-US" smtClean="0">
                <a:solidFill>
                  <a:srgbClr val="002F87">
                    <a:tint val="75000"/>
                  </a:srgbClr>
                </a:solidFill>
              </a:rPr>
              <a:pPr defTabSz="1371600">
                <a:defRPr/>
              </a:pPr>
              <a:t>7/23/2026</a:t>
            </a:fld>
            <a:endParaRPr lang="en-US">
              <a:solidFill>
                <a:srgbClr val="002F87">
                  <a:tint val="75000"/>
                </a:srgbClr>
              </a:solidFill>
            </a:endParaRPr>
          </a:p>
        </p:txBody>
      </p:sp>
      <p:sp>
        <p:nvSpPr>
          <p:cNvPr id="5" name="Footer Placeholder 4">
            <a:extLst>
              <a:ext uri="{FF2B5EF4-FFF2-40B4-BE49-F238E27FC236}">
                <a16:creationId xmlns:a16="http://schemas.microsoft.com/office/drawing/2014/main" id="{1A45E974-0157-2B4B-F920-3D4D12755B8C}"/>
              </a:ext>
            </a:extLst>
          </p:cNvPr>
          <p:cNvSpPr>
            <a:spLocks noGrp="1"/>
          </p:cNvSpPr>
          <p:nvPr>
            <p:ph type="ftr" sz="quarter" idx="11"/>
          </p:nvPr>
        </p:nvSpPr>
        <p:spPr/>
        <p:txBody>
          <a:bodyPr/>
          <a:lstStyle/>
          <a:p>
            <a:pPr defTabSz="1371600">
              <a:defRPr/>
            </a:pPr>
            <a:endParaRPr lang="en-US">
              <a:solidFill>
                <a:srgbClr val="002F87">
                  <a:tint val="75000"/>
                </a:srgbClr>
              </a:solidFill>
            </a:endParaRPr>
          </a:p>
        </p:txBody>
      </p:sp>
      <p:sp>
        <p:nvSpPr>
          <p:cNvPr id="6" name="Slide Number Placeholder 5">
            <a:extLst>
              <a:ext uri="{FF2B5EF4-FFF2-40B4-BE49-F238E27FC236}">
                <a16:creationId xmlns:a16="http://schemas.microsoft.com/office/drawing/2014/main" id="{B588B966-43BF-F5E9-BC23-2ADD0BB34BCE}"/>
              </a:ext>
            </a:extLst>
          </p:cNvPr>
          <p:cNvSpPr>
            <a:spLocks noGrp="1"/>
          </p:cNvSpPr>
          <p:nvPr>
            <p:ph type="sldNum" sz="quarter" idx="12"/>
          </p:nvPr>
        </p:nvSpPr>
        <p:spPr/>
        <p:txBody>
          <a:bodyPr/>
          <a:lstStyle/>
          <a:p>
            <a:pPr defTabSz="1371600">
              <a:defRPr/>
            </a:pPr>
            <a:fld id="{437874E7-41CC-47D2-ABD6-4485DD3A0B24}" type="slidenum">
              <a:rPr lang="en-US" smtClean="0">
                <a:solidFill>
                  <a:srgbClr val="002F87">
                    <a:tint val="75000"/>
                  </a:srgbClr>
                </a:solidFill>
              </a:rPr>
              <a:pPr defTabSz="1371600">
                <a:defRPr/>
              </a:pPr>
              <a:t>‹#›</a:t>
            </a:fld>
            <a:endParaRPr lang="en-US">
              <a:solidFill>
                <a:srgbClr val="002F87">
                  <a:tint val="75000"/>
                </a:srgbClr>
              </a:solidFill>
            </a:endParaRPr>
          </a:p>
        </p:txBody>
      </p:sp>
      <p:sp>
        <p:nvSpPr>
          <p:cNvPr id="19" name="Freeform: Shape 18">
            <a:extLst>
              <a:ext uri="{FF2B5EF4-FFF2-40B4-BE49-F238E27FC236}">
                <a16:creationId xmlns:a16="http://schemas.microsoft.com/office/drawing/2014/main" id="{C09696C3-0F8C-40A3-B837-47C5EEF6498F}"/>
              </a:ext>
            </a:extLst>
          </p:cNvPr>
          <p:cNvSpPr/>
          <p:nvPr userDrawn="1"/>
        </p:nvSpPr>
        <p:spPr>
          <a:xfrm>
            <a:off x="15770507" y="0"/>
            <a:ext cx="2517494" cy="3581400"/>
          </a:xfrm>
          <a:custGeom>
            <a:avLst/>
            <a:gdLst>
              <a:gd name="connsiteX0" fmla="*/ 0 w 1678329"/>
              <a:gd name="connsiteY0" fmla="*/ 0 h 2387600"/>
              <a:gd name="connsiteX1" fmla="*/ 446599 w 1678329"/>
              <a:gd name="connsiteY1" fmla="*/ 0 h 2387600"/>
              <a:gd name="connsiteX2" fmla="*/ 1678329 w 1678329"/>
              <a:gd name="connsiteY2" fmla="*/ 1121524 h 2387600"/>
              <a:gd name="connsiteX3" fmla="*/ 1678329 w 1678329"/>
              <a:gd name="connsiteY3" fmla="*/ 2387600 h 2387600"/>
              <a:gd name="connsiteX4" fmla="*/ 1673827 w 1678329"/>
              <a:gd name="connsiteY4" fmla="*/ 2387600 h 2387600"/>
              <a:gd name="connsiteX5" fmla="*/ 0 w 1678329"/>
              <a:gd name="connsiteY5" fmla="*/ 863535 h 2387600"/>
              <a:gd name="connsiteX6" fmla="*/ 0 w 1678329"/>
              <a:gd name="connsiteY6" fmla="*/ 0 h 238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8329" h="2387600">
                <a:moveTo>
                  <a:pt x="0" y="0"/>
                </a:moveTo>
                <a:lnTo>
                  <a:pt x="446599" y="0"/>
                </a:lnTo>
                <a:lnTo>
                  <a:pt x="1678329" y="1121524"/>
                </a:lnTo>
                <a:lnTo>
                  <a:pt x="1678329" y="2387600"/>
                </a:lnTo>
                <a:lnTo>
                  <a:pt x="1673827" y="2387600"/>
                </a:lnTo>
                <a:lnTo>
                  <a:pt x="0" y="863535"/>
                </a:lnTo>
                <a:lnTo>
                  <a:pt x="0" y="0"/>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DFCDE86-F6DF-4A79-BB97-DE094AC35B6C}"/>
              </a:ext>
            </a:extLst>
          </p:cNvPr>
          <p:cNvSpPr txBox="1"/>
          <p:nvPr userDrawn="1"/>
        </p:nvSpPr>
        <p:spPr>
          <a:xfrm>
            <a:off x="63823" y="8722328"/>
            <a:ext cx="6803657" cy="507831"/>
          </a:xfrm>
          <a:prstGeom prst="rect">
            <a:avLst/>
          </a:prstGeom>
          <a:noFill/>
        </p:spPr>
        <p:txBody>
          <a:bodyPr wrap="none" lIns="0" tIns="0" rIns="0" bIns="0"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Indian </a:t>
            </a:r>
            <a:r>
              <a:rPr kumimoji="0" lang="en-IN"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Institute</a:t>
            </a: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of Technology Bombay</a:t>
            </a:r>
          </a:p>
        </p:txBody>
      </p:sp>
      <p:pic>
        <p:nvPicPr>
          <p:cNvPr id="13" name="Picture 2" descr="IIT Bombay - Wikipedia">
            <a:extLst>
              <a:ext uri="{FF2B5EF4-FFF2-40B4-BE49-F238E27FC236}">
                <a16:creationId xmlns:a16="http://schemas.microsoft.com/office/drawing/2014/main" id="{21204ACC-B21A-4F41-A140-095F75A93A82}"/>
              </a:ext>
            </a:extLst>
          </p:cNvPr>
          <p:cNvPicPr>
            <a:picLocks noChangeAspect="1" noChangeArrowheads="1"/>
          </p:cNvPicPr>
          <p:nvPr userDrawn="1"/>
        </p:nvPicPr>
        <p:blipFill>
          <a:blip r:embed="rId2" cstate="hqprint">
            <a:clrChange>
              <a:clrFrom>
                <a:srgbClr val="FFFFFF"/>
              </a:clrFrom>
              <a:clrTo>
                <a:srgbClr val="FFFFFF">
                  <a:alpha val="0"/>
                </a:srgbClr>
              </a:clrTo>
            </a:clrChange>
            <a:biLevel thresh="25000"/>
            <a:extLst>
              <a:ext uri="{28A0092B-C50C-407E-A947-70E740481C1C}">
                <a14:useLocalDpi xmlns:a14="http://schemas.microsoft.com/office/drawing/2010/main"/>
              </a:ext>
            </a:extLst>
          </a:blip>
          <a:srcRect/>
          <a:stretch>
            <a:fillRect/>
          </a:stretch>
        </p:blipFill>
        <p:spPr bwMode="auto">
          <a:xfrm>
            <a:off x="1553228" y="6162782"/>
            <a:ext cx="2285898" cy="2228634"/>
          </a:xfrm>
          <a:prstGeom prst="rect">
            <a:avLst/>
          </a:prstGeom>
          <a:noFill/>
          <a:ln w="127000">
            <a:no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600CA5B-B978-42DD-A2C2-F26B9982FAE5}"/>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6014841" y="623225"/>
            <a:ext cx="2080262" cy="1788983"/>
          </a:xfrm>
          <a:prstGeom prst="rect">
            <a:avLst/>
          </a:prstGeom>
        </p:spPr>
      </p:pic>
    </p:spTree>
    <p:extLst>
      <p:ext uri="{BB962C8B-B14F-4D97-AF65-F5344CB8AC3E}">
        <p14:creationId xmlns:p14="http://schemas.microsoft.com/office/powerpoint/2010/main" val="181287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mp;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0" y="108458"/>
            <a:ext cx="18288000" cy="732383"/>
          </a:xfrm>
          <a:prstGeom prst="rect">
            <a:avLst/>
          </a:prstGeom>
        </p:spPr>
        <p:txBody>
          <a:bodyPr anchor="t">
            <a:noAutofit/>
          </a:bodyPr>
          <a:lstStyle>
            <a:lvl1pPr algn="ctr">
              <a:defRPr kumimoji="0" lang="en-US" sz="5400" b="1" i="0" u="none" strike="noStrike" kern="1200" cap="none" spc="0" normalizeH="0" baseline="0" dirty="0">
                <a:ln>
                  <a:noFill/>
                </a:ln>
                <a:solidFill>
                  <a:srgbClr val="273E89"/>
                </a:solidFill>
                <a:effectLst/>
                <a:uLnTx/>
                <a:uFillTx/>
                <a:latin typeface="Bookman Old Style" panose="02050604050505020204" pitchFamily="18" charset="0"/>
                <a:ea typeface="+mj-ea"/>
                <a:cs typeface="+mj-cs"/>
              </a:defRPr>
            </a:lvl1pPr>
          </a:lstStyle>
          <a:p>
            <a:r>
              <a:rPr lang="en-US" dirty="0"/>
              <a:t>Click To Edit Master Title Style</a:t>
            </a:r>
          </a:p>
        </p:txBody>
      </p:sp>
      <p:sp>
        <p:nvSpPr>
          <p:cNvPr id="8" name="Content Placeholder 2">
            <a:extLst>
              <a:ext uri="{FF2B5EF4-FFF2-40B4-BE49-F238E27FC236}">
                <a16:creationId xmlns:a16="http://schemas.microsoft.com/office/drawing/2014/main" id="{36D04516-07FC-42F5-8CB1-7E06C09C2A3A}"/>
              </a:ext>
            </a:extLst>
          </p:cNvPr>
          <p:cNvSpPr>
            <a:spLocks noGrp="1"/>
          </p:cNvSpPr>
          <p:nvPr>
            <p:ph idx="1"/>
          </p:nvPr>
        </p:nvSpPr>
        <p:spPr>
          <a:xfrm>
            <a:off x="960120" y="1508760"/>
            <a:ext cx="16253460" cy="7818120"/>
          </a:xfrm>
          <a:prstGeom prst="rect">
            <a:avLst/>
          </a:prstGeom>
        </p:spPr>
        <p:txBody>
          <a:bodyPr>
            <a:normAutofit/>
          </a:bodyPr>
          <a:lstStyle>
            <a:lvl1pPr marL="685800" indent="-685800">
              <a:lnSpc>
                <a:spcPct val="100000"/>
              </a:lnSpc>
              <a:spcBef>
                <a:spcPts val="0"/>
              </a:spcBef>
              <a:spcAft>
                <a:spcPts val="1350"/>
              </a:spcAft>
              <a:buFont typeface="Arial" panose="020B0604020202020204" pitchFamily="34" charset="0"/>
              <a:buChar char="•"/>
              <a:defRPr sz="4200" b="1">
                <a:latin typeface="Times New Roman" panose="02020603050405020304" pitchFamily="18" charset="0"/>
                <a:cs typeface="Times New Roman" panose="02020603050405020304" pitchFamily="18" charset="0"/>
              </a:defRPr>
            </a:lvl1pPr>
            <a:lvl2pPr marL="1038225" indent="-519113">
              <a:lnSpc>
                <a:spcPct val="100000"/>
              </a:lnSpc>
              <a:spcBef>
                <a:spcPts val="0"/>
              </a:spcBef>
              <a:spcAft>
                <a:spcPts val="1350"/>
              </a:spcAft>
              <a:buFont typeface="Wingdings" panose="05000000000000000000" pitchFamily="2" charset="2"/>
              <a:buChar char="§"/>
              <a:defRPr sz="3600" b="0">
                <a:latin typeface="Times New Roman" panose="02020603050405020304" pitchFamily="18" charset="0"/>
                <a:cs typeface="Times New Roman" panose="02020603050405020304" pitchFamily="18" charset="0"/>
              </a:defRPr>
            </a:lvl2pPr>
            <a:lvl3pPr marL="1538288" indent="-500063">
              <a:lnSpc>
                <a:spcPct val="100000"/>
              </a:lnSpc>
              <a:spcBef>
                <a:spcPts val="0"/>
              </a:spcBef>
              <a:spcAft>
                <a:spcPts val="1350"/>
              </a:spcAft>
              <a:buFont typeface="Ford Antenna Medium" pitchFamily="50" charset="0"/>
              <a:buChar char="»"/>
              <a:defRPr sz="3000" b="0">
                <a:latin typeface="Times New Roman" panose="02020603050405020304" pitchFamily="18" charset="0"/>
                <a:cs typeface="Times New Roman" panose="02020603050405020304" pitchFamily="18" charset="0"/>
              </a:defRPr>
            </a:lvl3pPr>
            <a:lvl4pPr>
              <a:spcBef>
                <a:spcPts val="0"/>
              </a:spcBef>
              <a:spcAft>
                <a:spcPts val="1350"/>
              </a:spcAft>
              <a:defRPr sz="3600">
                <a:latin typeface="Arial" panose="020B0604020202020204" pitchFamily="34" charset="0"/>
                <a:cs typeface="Arial" panose="020B0604020202020204" pitchFamily="34" charset="0"/>
              </a:defRPr>
            </a:lvl4pPr>
            <a:lvl5pPr>
              <a:spcBef>
                <a:spcPts val="0"/>
              </a:spcBef>
              <a:spcAft>
                <a:spcPts val="1350"/>
              </a:spcAft>
              <a:defRPr sz="3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Footer Placeholder 4">
            <a:extLst>
              <a:ext uri="{FF2B5EF4-FFF2-40B4-BE49-F238E27FC236}">
                <a16:creationId xmlns:a16="http://schemas.microsoft.com/office/drawing/2014/main" id="{D6FF773D-436A-4D3A-9095-4B60184480EF}"/>
              </a:ext>
            </a:extLst>
          </p:cNvPr>
          <p:cNvSpPr>
            <a:spLocks noGrp="1"/>
          </p:cNvSpPr>
          <p:nvPr/>
        </p:nvSpPr>
        <p:spPr>
          <a:xfrm>
            <a:off x="6057900" y="4869658"/>
            <a:ext cx="6172200" cy="547688"/>
          </a:xfrm>
          <a:prstGeom prst="rect">
            <a:avLst/>
          </a:prstGeom>
        </p:spPr>
        <p:txBody>
          <a:bodyPr vert="horz" lIns="137160" tIns="68580" rIns="137160" bIns="6858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2F87">
                  <a:tint val="75000"/>
                </a:srgbClr>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E439FC19-7C2A-49A7-BD19-04BE9CAA1EC5}"/>
              </a:ext>
            </a:extLst>
          </p:cNvPr>
          <p:cNvGrpSpPr/>
          <p:nvPr userDrawn="1"/>
        </p:nvGrpSpPr>
        <p:grpSpPr>
          <a:xfrm>
            <a:off x="0" y="9533801"/>
            <a:ext cx="17213580" cy="753200"/>
            <a:chOff x="-227792" y="6293471"/>
            <a:chExt cx="11475720" cy="502133"/>
          </a:xfrm>
        </p:grpSpPr>
        <p:sp>
          <p:nvSpPr>
            <p:cNvPr id="59" name="Freeform: Shape 58">
              <a:extLst>
                <a:ext uri="{FF2B5EF4-FFF2-40B4-BE49-F238E27FC236}">
                  <a16:creationId xmlns:a16="http://schemas.microsoft.com/office/drawing/2014/main" id="{1EF711DB-22D5-4F3C-A8CF-7C01EFC3BFDC}"/>
                </a:ext>
              </a:extLst>
            </p:cNvPr>
            <p:cNvSpPr/>
            <p:nvPr userDrawn="1"/>
          </p:nvSpPr>
          <p:spPr>
            <a:xfrm>
              <a:off x="-227792" y="6293471"/>
              <a:ext cx="2115771" cy="502133"/>
            </a:xfrm>
            <a:custGeom>
              <a:avLst/>
              <a:gdLst>
                <a:gd name="connsiteX0" fmla="*/ 0 w 1783804"/>
                <a:gd name="connsiteY0" fmla="*/ 0 h 500566"/>
                <a:gd name="connsiteX1" fmla="*/ 1170464 w 1783804"/>
                <a:gd name="connsiteY1" fmla="*/ 0 h 500566"/>
                <a:gd name="connsiteX2" fmla="*/ 1783804 w 1783804"/>
                <a:gd name="connsiteY2" fmla="*/ 500566 h 500566"/>
                <a:gd name="connsiteX3" fmla="*/ 351042 w 1783804"/>
                <a:gd name="connsiteY3" fmla="*/ 500566 h 500566"/>
                <a:gd name="connsiteX4" fmla="*/ 0 w 1783804"/>
                <a:gd name="connsiteY4" fmla="*/ 214481 h 500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3804" h="500566">
                  <a:moveTo>
                    <a:pt x="0" y="0"/>
                  </a:moveTo>
                  <a:lnTo>
                    <a:pt x="1170464" y="0"/>
                  </a:lnTo>
                  <a:lnTo>
                    <a:pt x="1783804" y="500566"/>
                  </a:lnTo>
                  <a:lnTo>
                    <a:pt x="351042" y="500566"/>
                  </a:lnTo>
                  <a:lnTo>
                    <a:pt x="0" y="214481"/>
                  </a:lnTo>
                  <a:close/>
                </a:path>
              </a:pathLst>
            </a:custGeom>
            <a:solidFill>
              <a:srgbClr val="77B5FE"/>
            </a:solidFill>
            <a:ln>
              <a:solidFill>
                <a:srgbClr val="77B5FE"/>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rtlCol="0" anchor="ctr" anchorCtr="0"/>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IIT Bombay</a:t>
              </a:r>
            </a:p>
          </p:txBody>
        </p:sp>
        <p:sp>
          <p:nvSpPr>
            <p:cNvPr id="64" name="Freeform: Shape 63">
              <a:extLst>
                <a:ext uri="{FF2B5EF4-FFF2-40B4-BE49-F238E27FC236}">
                  <a16:creationId xmlns:a16="http://schemas.microsoft.com/office/drawing/2014/main" id="{BA1E129A-BE15-43C6-AD3A-D5E4C6314A2A}"/>
                </a:ext>
              </a:extLst>
            </p:cNvPr>
            <p:cNvSpPr/>
            <p:nvPr userDrawn="1"/>
          </p:nvSpPr>
          <p:spPr>
            <a:xfrm rot="10800000" flipH="1" flipV="1">
              <a:off x="1174289" y="6293471"/>
              <a:ext cx="10073639" cy="500566"/>
            </a:xfrm>
            <a:custGeom>
              <a:avLst/>
              <a:gdLst>
                <a:gd name="connsiteX0" fmla="*/ 0 w 10227629"/>
                <a:gd name="connsiteY0" fmla="*/ 0 h 500566"/>
                <a:gd name="connsiteX1" fmla="*/ 9876313 w 10227629"/>
                <a:gd name="connsiteY1" fmla="*/ 0 h 500566"/>
                <a:gd name="connsiteX2" fmla="*/ 10227629 w 10227629"/>
                <a:gd name="connsiteY2" fmla="*/ 286308 h 500566"/>
                <a:gd name="connsiteX3" fmla="*/ 10227629 w 10227629"/>
                <a:gd name="connsiteY3" fmla="*/ 500566 h 500566"/>
                <a:gd name="connsiteX4" fmla="*/ 613339 w 10227629"/>
                <a:gd name="connsiteY4" fmla="*/ 500566 h 500566"/>
                <a:gd name="connsiteX5" fmla="*/ 0 w 10227629"/>
                <a:gd name="connsiteY5" fmla="*/ 0 h 500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7629" h="500566">
                  <a:moveTo>
                    <a:pt x="0" y="0"/>
                  </a:moveTo>
                  <a:lnTo>
                    <a:pt x="9876313" y="0"/>
                  </a:lnTo>
                  <a:lnTo>
                    <a:pt x="10227629" y="286308"/>
                  </a:lnTo>
                  <a:lnTo>
                    <a:pt x="10227629" y="500566"/>
                  </a:lnTo>
                  <a:lnTo>
                    <a:pt x="613339" y="500566"/>
                  </a:lnTo>
                  <a:lnTo>
                    <a:pt x="0" y="0"/>
                  </a:lnTo>
                  <a:close/>
                </a:path>
              </a:pathLst>
            </a:custGeom>
            <a:solidFill>
              <a:srgbClr val="273E89"/>
            </a:solidFill>
            <a:ln>
              <a:solidFill>
                <a:srgbClr val="00408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16000" bIns="45720" numCol="1" spcCol="0" rtlCol="0" fromWordArt="0" anchor="ctr" anchorCtr="0" forceAA="0" compatLnSpc="1">
              <a:prstTxWarp prst="textNoShape">
                <a:avLst/>
              </a:prstTxWarp>
              <a:noAutofit/>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Civil Engineering</a:t>
              </a:r>
            </a:p>
          </p:txBody>
        </p:sp>
      </p:grpSp>
      <p:sp>
        <p:nvSpPr>
          <p:cNvPr id="6" name="TextBox 5">
            <a:extLst>
              <a:ext uri="{FF2B5EF4-FFF2-40B4-BE49-F238E27FC236}">
                <a16:creationId xmlns:a16="http://schemas.microsoft.com/office/drawing/2014/main" id="{FC4DC663-0040-2197-F72E-F57174A710A2}"/>
              </a:ext>
            </a:extLst>
          </p:cNvPr>
          <p:cNvSpPr txBox="1"/>
          <p:nvPr/>
        </p:nvSpPr>
        <p:spPr>
          <a:xfrm>
            <a:off x="17213580" y="9531452"/>
            <a:ext cx="1074420" cy="755549"/>
          </a:xfrm>
          <a:prstGeom prst="rect">
            <a:avLst/>
          </a:prstGeom>
          <a:noFill/>
        </p:spPr>
        <p:txBody>
          <a:bodyPr wrap="none" lIns="0" tIns="0" rIns="0" bIns="0" rtlCol="0" anchor="ctr" anchorCtr="1">
            <a:noAutofit/>
            <a:scene3d>
              <a:camera prst="orthographicFront"/>
              <a:lightRig rig="threePt" dir="t"/>
            </a:scene3d>
            <a:sp3d prstMaterial="flat"/>
          </a:bodyPr>
          <a:lstStyle/>
          <a:p>
            <a:pPr marL="0" marR="0" lvl="0" indent="0" algn="ctr" defTabSz="1371600" rtl="0" eaLnBrk="1" fontAlgn="auto" latinLnBrk="0" hangingPunct="1">
              <a:lnSpc>
                <a:spcPct val="100000"/>
              </a:lnSpc>
              <a:spcBef>
                <a:spcPts val="0"/>
              </a:spcBef>
              <a:spcAft>
                <a:spcPts val="0"/>
              </a:spcAft>
              <a:buClrTx/>
              <a:buSzTx/>
              <a:buFontTx/>
              <a:buNone/>
              <a:tabLst/>
              <a:defRPr/>
            </a:pPr>
            <a:fld id="{0D0E2FC5-51A3-4606-9A44-4A3D47509B2D}" type="slidenum">
              <a:rPr kumimoji="0" lang="en-US" sz="2700" b="1" i="0" u="none" strike="noStrike" kern="1200" cap="none" spc="0" normalizeH="0" baseline="0" noProof="0" smtClean="0">
                <a:ln>
                  <a:noFill/>
                </a:ln>
                <a:solidFill>
                  <a:srgbClr val="004080"/>
                </a:solidFill>
                <a:effectLst/>
                <a:uLnTx/>
                <a:uFillTx/>
                <a:latin typeface="Times New Roman" panose="02020603050405020304" pitchFamily="18" charset="0"/>
                <a:ea typeface="+mn-ea"/>
                <a:cs typeface="Times New Roman" panose="02020603050405020304" pitchFamily="18" charset="0"/>
              </a:rPr>
              <a:pPr marL="0" marR="0" lvl="0" indent="0" algn="ctr" defTabSz="1371600" rtl="0" eaLnBrk="1" fontAlgn="auto" latinLnBrk="0" hangingPunct="1">
                <a:lnSpc>
                  <a:spcPct val="100000"/>
                </a:lnSpc>
                <a:spcBef>
                  <a:spcPts val="0"/>
                </a:spcBef>
                <a:spcAft>
                  <a:spcPts val="0"/>
                </a:spcAft>
                <a:buClrTx/>
                <a:buSzTx/>
                <a:buFontTx/>
                <a:buNone/>
                <a:tabLst/>
                <a:defRPr/>
              </a:pPr>
              <a:t>‹#›</a:t>
            </a:fld>
            <a:endParaRPr kumimoji="0" lang="en-US" sz="2700" b="1" i="0" u="none" strike="noStrike" kern="1200" cap="none" spc="0" normalizeH="0" baseline="0" noProof="0" dirty="0">
              <a:ln>
                <a:noFill/>
              </a:ln>
              <a:solidFill>
                <a:srgbClr val="004080"/>
              </a:solidFill>
              <a:effectLst/>
              <a:uLnTx/>
              <a:uFillTx/>
              <a:latin typeface="Times New Roman" panose="02020603050405020304" pitchFamily="18" charset="0"/>
              <a:ea typeface="+mn-ea"/>
              <a:cs typeface="Times New Roman" panose="02020603050405020304" pitchFamily="18" charset="0"/>
            </a:endParaRPr>
          </a:p>
        </p:txBody>
      </p:sp>
      <p:cxnSp>
        <p:nvCxnSpPr>
          <p:cNvPr id="3" name="Straight Connector 2">
            <a:extLst>
              <a:ext uri="{FF2B5EF4-FFF2-40B4-BE49-F238E27FC236}">
                <a16:creationId xmlns:a16="http://schemas.microsoft.com/office/drawing/2014/main" id="{75576CC6-45AF-4073-80FC-EF228DC1CD23}"/>
              </a:ext>
            </a:extLst>
          </p:cNvPr>
          <p:cNvCxnSpPr>
            <a:cxnSpLocks/>
          </p:cNvCxnSpPr>
          <p:nvPr userDrawn="1"/>
        </p:nvCxnSpPr>
        <p:spPr>
          <a:xfrm>
            <a:off x="-900" y="930291"/>
            <a:ext cx="18289800" cy="0"/>
          </a:xfrm>
          <a:prstGeom prst="line">
            <a:avLst/>
          </a:prstGeom>
          <a:ln w="25400">
            <a:solidFill>
              <a:srgbClr val="FFC72C"/>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1294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7240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1456522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4225902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41560814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8D8700-60C4-4325-8EAC-9425C5BB2C1A}" type="datetimeFigureOut">
              <a:rPr lang="en-IN" smtClean="0"/>
              <a:t>23-07-2026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1305152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8D8700-60C4-4325-8EAC-9425C5BB2C1A}" type="datetimeFigureOut">
              <a:rPr lang="en-IN" smtClean="0"/>
              <a:t>23-07-2026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3811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8D8700-60C4-4325-8EAC-9425C5BB2C1A}" type="datetimeFigureOut">
              <a:rPr lang="en-IN" smtClean="0"/>
              <a:t>23-07-2026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12317097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8D8700-60C4-4325-8EAC-9425C5BB2C1A}" type="datetimeFigureOut">
              <a:rPr lang="en-IN" smtClean="0"/>
              <a:t>23-07-2026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42820121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EE8D8700-60C4-4325-8EAC-9425C5BB2C1A}" type="datetimeFigureOut">
              <a:rPr lang="en-IN" smtClean="0"/>
              <a:t>23-07-2026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29117074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EE8D8700-60C4-4325-8EAC-9425C5BB2C1A}" type="datetimeFigureOut">
              <a:rPr lang="en-IN" smtClean="0"/>
              <a:t>23-07-2026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3857549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2555029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8D8700-60C4-4325-8EAC-9425C5BB2C1A}" type="datetimeFigureOut">
              <a:rPr lang="en-IN" smtClean="0"/>
              <a:t>23-07-2026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6CDA6A-E411-4C3C-A16D-AD8B4370FE84}" type="slidenum">
              <a:rPr lang="en-IN" smtClean="0"/>
              <a:t>‹#›</a:t>
            </a:fld>
            <a:endParaRPr lang="en-IN"/>
          </a:p>
        </p:txBody>
      </p:sp>
    </p:spTree>
    <p:extLst>
      <p:ext uri="{BB962C8B-B14F-4D97-AF65-F5344CB8AC3E}">
        <p14:creationId xmlns:p14="http://schemas.microsoft.com/office/powerpoint/2010/main" val="20430211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0185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EC23F3E-8455-4A73-9909-A7F0E04E7AFD}"/>
              </a:ext>
            </a:extLst>
          </p:cNvPr>
          <p:cNvSpPr/>
          <p:nvPr userDrawn="1"/>
        </p:nvSpPr>
        <p:spPr>
          <a:xfrm>
            <a:off x="0" y="2605088"/>
            <a:ext cx="6966000" cy="7681913"/>
          </a:xfrm>
          <a:custGeom>
            <a:avLst/>
            <a:gdLst>
              <a:gd name="connsiteX0" fmla="*/ 0 w 4644000"/>
              <a:gd name="connsiteY0" fmla="*/ 0 h 5121275"/>
              <a:gd name="connsiteX1" fmla="*/ 1 w 4644000"/>
              <a:gd name="connsiteY1" fmla="*/ 0 h 5121275"/>
              <a:gd name="connsiteX2" fmla="*/ 4644000 w 4644000"/>
              <a:gd name="connsiteY2" fmla="*/ 4077561 h 5121275"/>
              <a:gd name="connsiteX3" fmla="*/ 4644000 w 4644000"/>
              <a:gd name="connsiteY3" fmla="*/ 5121275 h 5121275"/>
              <a:gd name="connsiteX4" fmla="*/ 0 w 4644000"/>
              <a:gd name="connsiteY4" fmla="*/ 5121275 h 512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4000" h="5121275">
                <a:moveTo>
                  <a:pt x="0" y="0"/>
                </a:moveTo>
                <a:lnTo>
                  <a:pt x="1" y="0"/>
                </a:lnTo>
                <a:lnTo>
                  <a:pt x="4644000" y="4077561"/>
                </a:lnTo>
                <a:lnTo>
                  <a:pt x="4644000" y="5121275"/>
                </a:lnTo>
                <a:lnTo>
                  <a:pt x="0" y="5121275"/>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C96CAD-1081-001B-A8A4-B0904BC7BA4D}"/>
              </a:ext>
            </a:extLst>
          </p:cNvPr>
          <p:cNvSpPr>
            <a:spLocks noGrp="1"/>
          </p:cNvSpPr>
          <p:nvPr>
            <p:ph type="ctrTitle"/>
          </p:nvPr>
        </p:nvSpPr>
        <p:spPr>
          <a:xfrm>
            <a:off x="3159887" y="1683545"/>
            <a:ext cx="13119908" cy="3581400"/>
          </a:xfrm>
        </p:spPr>
        <p:txBody>
          <a:bodyPr anchor="b"/>
          <a:lstStyle>
            <a:lvl1pPr algn="ctr">
              <a:defRPr sz="9000">
                <a:solidFill>
                  <a:srgbClr val="273E89"/>
                </a:solidFill>
              </a:defRPr>
            </a:lvl1pPr>
          </a:lstStyle>
          <a:p>
            <a:r>
              <a:rPr lang="en-US" dirty="0"/>
              <a:t>Click to edit Master title style</a:t>
            </a:r>
          </a:p>
        </p:txBody>
      </p:sp>
      <p:sp>
        <p:nvSpPr>
          <p:cNvPr id="3" name="Subtitle 2">
            <a:extLst>
              <a:ext uri="{FF2B5EF4-FFF2-40B4-BE49-F238E27FC236}">
                <a16:creationId xmlns:a16="http://schemas.microsoft.com/office/drawing/2014/main" id="{5B8D0136-4157-FC7B-A263-E9D370608075}"/>
              </a:ext>
            </a:extLst>
          </p:cNvPr>
          <p:cNvSpPr>
            <a:spLocks noGrp="1"/>
          </p:cNvSpPr>
          <p:nvPr>
            <p:ph type="subTitle" idx="1"/>
          </p:nvPr>
        </p:nvSpPr>
        <p:spPr>
          <a:xfrm>
            <a:off x="3159887" y="5403057"/>
            <a:ext cx="13119908" cy="2483643"/>
          </a:xfrm>
        </p:spPr>
        <p:txBody>
          <a:bodyPr/>
          <a:lstStyle>
            <a:lvl1pPr marL="0" indent="0" algn="ctr">
              <a:buNone/>
              <a:defRPr sz="3600">
                <a:solidFill>
                  <a:srgbClr val="77B5FE"/>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65044B7-2330-2060-98B1-71F288590EA0}"/>
              </a:ext>
            </a:extLst>
          </p:cNvPr>
          <p:cNvSpPr>
            <a:spLocks noGrp="1"/>
          </p:cNvSpPr>
          <p:nvPr>
            <p:ph type="dt" sz="half" idx="10"/>
          </p:nvPr>
        </p:nvSpPr>
        <p:spPr/>
        <p:txBody>
          <a:bodyPr/>
          <a:lstStyle/>
          <a:p>
            <a:pPr defTabSz="1371600">
              <a:defRPr/>
            </a:pPr>
            <a:fld id="{0C4FDA3C-8146-4253-BCFD-B3B501255998}" type="datetime1">
              <a:rPr lang="en-US" smtClean="0">
                <a:solidFill>
                  <a:srgbClr val="002F87">
                    <a:tint val="75000"/>
                  </a:srgbClr>
                </a:solidFill>
              </a:rPr>
              <a:pPr defTabSz="1371600">
                <a:defRPr/>
              </a:pPr>
              <a:t>7/23/2026</a:t>
            </a:fld>
            <a:endParaRPr lang="en-US">
              <a:solidFill>
                <a:srgbClr val="002F87">
                  <a:tint val="75000"/>
                </a:srgbClr>
              </a:solidFill>
            </a:endParaRPr>
          </a:p>
        </p:txBody>
      </p:sp>
      <p:sp>
        <p:nvSpPr>
          <p:cNvPr id="5" name="Footer Placeholder 4">
            <a:extLst>
              <a:ext uri="{FF2B5EF4-FFF2-40B4-BE49-F238E27FC236}">
                <a16:creationId xmlns:a16="http://schemas.microsoft.com/office/drawing/2014/main" id="{1A45E974-0157-2B4B-F920-3D4D12755B8C}"/>
              </a:ext>
            </a:extLst>
          </p:cNvPr>
          <p:cNvSpPr>
            <a:spLocks noGrp="1"/>
          </p:cNvSpPr>
          <p:nvPr>
            <p:ph type="ftr" sz="quarter" idx="11"/>
          </p:nvPr>
        </p:nvSpPr>
        <p:spPr/>
        <p:txBody>
          <a:bodyPr/>
          <a:lstStyle/>
          <a:p>
            <a:pPr defTabSz="1371600">
              <a:defRPr/>
            </a:pPr>
            <a:endParaRPr lang="en-US">
              <a:solidFill>
                <a:srgbClr val="002F87">
                  <a:tint val="75000"/>
                </a:srgbClr>
              </a:solidFill>
            </a:endParaRPr>
          </a:p>
        </p:txBody>
      </p:sp>
      <p:sp>
        <p:nvSpPr>
          <p:cNvPr id="6" name="Slide Number Placeholder 5">
            <a:extLst>
              <a:ext uri="{FF2B5EF4-FFF2-40B4-BE49-F238E27FC236}">
                <a16:creationId xmlns:a16="http://schemas.microsoft.com/office/drawing/2014/main" id="{B588B966-43BF-F5E9-BC23-2ADD0BB34BCE}"/>
              </a:ext>
            </a:extLst>
          </p:cNvPr>
          <p:cNvSpPr>
            <a:spLocks noGrp="1"/>
          </p:cNvSpPr>
          <p:nvPr>
            <p:ph type="sldNum" sz="quarter" idx="12"/>
          </p:nvPr>
        </p:nvSpPr>
        <p:spPr/>
        <p:txBody>
          <a:bodyPr/>
          <a:lstStyle/>
          <a:p>
            <a:pPr defTabSz="1371600">
              <a:defRPr/>
            </a:pPr>
            <a:fld id="{437874E7-41CC-47D2-ABD6-4485DD3A0B24}" type="slidenum">
              <a:rPr lang="en-US" smtClean="0">
                <a:solidFill>
                  <a:srgbClr val="002F87">
                    <a:tint val="75000"/>
                  </a:srgbClr>
                </a:solidFill>
              </a:rPr>
              <a:pPr defTabSz="1371600">
                <a:defRPr/>
              </a:pPr>
              <a:t>‹#›</a:t>
            </a:fld>
            <a:endParaRPr lang="en-US">
              <a:solidFill>
                <a:srgbClr val="002F87">
                  <a:tint val="75000"/>
                </a:srgbClr>
              </a:solidFill>
            </a:endParaRPr>
          </a:p>
        </p:txBody>
      </p:sp>
      <p:sp>
        <p:nvSpPr>
          <p:cNvPr id="19" name="Freeform: Shape 18">
            <a:extLst>
              <a:ext uri="{FF2B5EF4-FFF2-40B4-BE49-F238E27FC236}">
                <a16:creationId xmlns:a16="http://schemas.microsoft.com/office/drawing/2014/main" id="{C09696C3-0F8C-40A3-B837-47C5EEF6498F}"/>
              </a:ext>
            </a:extLst>
          </p:cNvPr>
          <p:cNvSpPr/>
          <p:nvPr userDrawn="1"/>
        </p:nvSpPr>
        <p:spPr>
          <a:xfrm>
            <a:off x="15770507" y="0"/>
            <a:ext cx="2517494" cy="3581400"/>
          </a:xfrm>
          <a:custGeom>
            <a:avLst/>
            <a:gdLst>
              <a:gd name="connsiteX0" fmla="*/ 0 w 1678329"/>
              <a:gd name="connsiteY0" fmla="*/ 0 h 2387600"/>
              <a:gd name="connsiteX1" fmla="*/ 446599 w 1678329"/>
              <a:gd name="connsiteY1" fmla="*/ 0 h 2387600"/>
              <a:gd name="connsiteX2" fmla="*/ 1678329 w 1678329"/>
              <a:gd name="connsiteY2" fmla="*/ 1121524 h 2387600"/>
              <a:gd name="connsiteX3" fmla="*/ 1678329 w 1678329"/>
              <a:gd name="connsiteY3" fmla="*/ 2387600 h 2387600"/>
              <a:gd name="connsiteX4" fmla="*/ 1673827 w 1678329"/>
              <a:gd name="connsiteY4" fmla="*/ 2387600 h 2387600"/>
              <a:gd name="connsiteX5" fmla="*/ 0 w 1678329"/>
              <a:gd name="connsiteY5" fmla="*/ 863535 h 2387600"/>
              <a:gd name="connsiteX6" fmla="*/ 0 w 1678329"/>
              <a:gd name="connsiteY6" fmla="*/ 0 h 238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8329" h="2387600">
                <a:moveTo>
                  <a:pt x="0" y="0"/>
                </a:moveTo>
                <a:lnTo>
                  <a:pt x="446599" y="0"/>
                </a:lnTo>
                <a:lnTo>
                  <a:pt x="1678329" y="1121524"/>
                </a:lnTo>
                <a:lnTo>
                  <a:pt x="1678329" y="2387600"/>
                </a:lnTo>
                <a:lnTo>
                  <a:pt x="1673827" y="2387600"/>
                </a:lnTo>
                <a:lnTo>
                  <a:pt x="0" y="863535"/>
                </a:lnTo>
                <a:lnTo>
                  <a:pt x="0" y="0"/>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DFCDE86-F6DF-4A79-BB97-DE094AC35B6C}"/>
              </a:ext>
            </a:extLst>
          </p:cNvPr>
          <p:cNvSpPr txBox="1"/>
          <p:nvPr userDrawn="1"/>
        </p:nvSpPr>
        <p:spPr>
          <a:xfrm>
            <a:off x="63823" y="8722328"/>
            <a:ext cx="6803657" cy="507831"/>
          </a:xfrm>
          <a:prstGeom prst="rect">
            <a:avLst/>
          </a:prstGeom>
          <a:noFill/>
        </p:spPr>
        <p:txBody>
          <a:bodyPr wrap="none" lIns="0" tIns="0" rIns="0" bIns="0"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Indian </a:t>
            </a:r>
            <a:r>
              <a:rPr kumimoji="0" lang="en-IN"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Institute</a:t>
            </a: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of Technology Bombay</a:t>
            </a:r>
          </a:p>
        </p:txBody>
      </p:sp>
      <p:pic>
        <p:nvPicPr>
          <p:cNvPr id="13" name="Picture 2" descr="IIT Bombay - Wikipedia">
            <a:extLst>
              <a:ext uri="{FF2B5EF4-FFF2-40B4-BE49-F238E27FC236}">
                <a16:creationId xmlns:a16="http://schemas.microsoft.com/office/drawing/2014/main" id="{21204ACC-B21A-4F41-A140-095F75A93A82}"/>
              </a:ext>
            </a:extLst>
          </p:cNvPr>
          <p:cNvPicPr>
            <a:picLocks noChangeAspect="1" noChangeArrowheads="1"/>
          </p:cNvPicPr>
          <p:nvPr userDrawn="1"/>
        </p:nvPicPr>
        <p:blipFill>
          <a:blip r:embed="rId2" cstate="hqprint">
            <a:clrChange>
              <a:clrFrom>
                <a:srgbClr val="FFFFFF"/>
              </a:clrFrom>
              <a:clrTo>
                <a:srgbClr val="FFFFFF">
                  <a:alpha val="0"/>
                </a:srgbClr>
              </a:clrTo>
            </a:clrChange>
            <a:biLevel thresh="25000"/>
            <a:extLst>
              <a:ext uri="{28A0092B-C50C-407E-A947-70E740481C1C}">
                <a14:useLocalDpi xmlns:a14="http://schemas.microsoft.com/office/drawing/2010/main"/>
              </a:ext>
            </a:extLst>
          </a:blip>
          <a:srcRect/>
          <a:stretch>
            <a:fillRect/>
          </a:stretch>
        </p:blipFill>
        <p:spPr bwMode="auto">
          <a:xfrm>
            <a:off x="1553228" y="6162782"/>
            <a:ext cx="2285898" cy="2228634"/>
          </a:xfrm>
          <a:prstGeom prst="rect">
            <a:avLst/>
          </a:prstGeom>
          <a:noFill/>
          <a:ln w="127000">
            <a:no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600CA5B-B978-42DD-A2C2-F26B9982FAE5}"/>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6014841" y="623225"/>
            <a:ext cx="2080262" cy="1788983"/>
          </a:xfrm>
          <a:prstGeom prst="rect">
            <a:avLst/>
          </a:prstGeom>
        </p:spPr>
      </p:pic>
    </p:spTree>
    <p:extLst>
      <p:ext uri="{BB962C8B-B14F-4D97-AF65-F5344CB8AC3E}">
        <p14:creationId xmlns:p14="http://schemas.microsoft.com/office/powerpoint/2010/main" val="37413568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amp;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0" y="108458"/>
            <a:ext cx="18288000" cy="732383"/>
          </a:xfrm>
          <a:prstGeom prst="rect">
            <a:avLst/>
          </a:prstGeom>
        </p:spPr>
        <p:txBody>
          <a:bodyPr anchor="t">
            <a:noAutofit/>
          </a:bodyPr>
          <a:lstStyle>
            <a:lvl1pPr algn="ctr">
              <a:defRPr kumimoji="0" lang="en-US" sz="5400" b="1" i="0" u="none" strike="noStrike" kern="1200" cap="none" spc="0" normalizeH="0" baseline="0" dirty="0">
                <a:ln>
                  <a:noFill/>
                </a:ln>
                <a:solidFill>
                  <a:srgbClr val="273E89"/>
                </a:solidFill>
                <a:effectLst/>
                <a:uLnTx/>
                <a:uFillTx/>
                <a:latin typeface="Bookman Old Style" panose="02050604050505020204" pitchFamily="18" charset="0"/>
                <a:ea typeface="+mj-ea"/>
                <a:cs typeface="+mj-cs"/>
              </a:defRPr>
            </a:lvl1pPr>
          </a:lstStyle>
          <a:p>
            <a:r>
              <a:rPr lang="en-US" dirty="0"/>
              <a:t>Click To Edit Master Title Style</a:t>
            </a:r>
          </a:p>
        </p:txBody>
      </p:sp>
      <p:sp>
        <p:nvSpPr>
          <p:cNvPr id="8" name="Content Placeholder 2">
            <a:extLst>
              <a:ext uri="{FF2B5EF4-FFF2-40B4-BE49-F238E27FC236}">
                <a16:creationId xmlns:a16="http://schemas.microsoft.com/office/drawing/2014/main" id="{36D04516-07FC-42F5-8CB1-7E06C09C2A3A}"/>
              </a:ext>
            </a:extLst>
          </p:cNvPr>
          <p:cNvSpPr>
            <a:spLocks noGrp="1"/>
          </p:cNvSpPr>
          <p:nvPr>
            <p:ph idx="1"/>
          </p:nvPr>
        </p:nvSpPr>
        <p:spPr>
          <a:xfrm>
            <a:off x="960120" y="1508760"/>
            <a:ext cx="16253460" cy="7818120"/>
          </a:xfrm>
          <a:prstGeom prst="rect">
            <a:avLst/>
          </a:prstGeom>
        </p:spPr>
        <p:txBody>
          <a:bodyPr>
            <a:normAutofit/>
          </a:bodyPr>
          <a:lstStyle>
            <a:lvl1pPr marL="685800" indent="-685800">
              <a:lnSpc>
                <a:spcPct val="100000"/>
              </a:lnSpc>
              <a:spcBef>
                <a:spcPts val="0"/>
              </a:spcBef>
              <a:spcAft>
                <a:spcPts val="1350"/>
              </a:spcAft>
              <a:buFont typeface="Arial" panose="020B0604020202020204" pitchFamily="34" charset="0"/>
              <a:buChar char="•"/>
              <a:defRPr sz="4200" b="1">
                <a:latin typeface="Times New Roman" panose="02020603050405020304" pitchFamily="18" charset="0"/>
                <a:cs typeface="Times New Roman" panose="02020603050405020304" pitchFamily="18" charset="0"/>
              </a:defRPr>
            </a:lvl1pPr>
            <a:lvl2pPr marL="1038225" indent="-519113">
              <a:lnSpc>
                <a:spcPct val="100000"/>
              </a:lnSpc>
              <a:spcBef>
                <a:spcPts val="0"/>
              </a:spcBef>
              <a:spcAft>
                <a:spcPts val="1350"/>
              </a:spcAft>
              <a:buFont typeface="Wingdings" panose="05000000000000000000" pitchFamily="2" charset="2"/>
              <a:buChar char="§"/>
              <a:defRPr sz="3600" b="0">
                <a:latin typeface="Times New Roman" panose="02020603050405020304" pitchFamily="18" charset="0"/>
                <a:cs typeface="Times New Roman" panose="02020603050405020304" pitchFamily="18" charset="0"/>
              </a:defRPr>
            </a:lvl2pPr>
            <a:lvl3pPr marL="1538288" indent="-500063">
              <a:lnSpc>
                <a:spcPct val="100000"/>
              </a:lnSpc>
              <a:spcBef>
                <a:spcPts val="0"/>
              </a:spcBef>
              <a:spcAft>
                <a:spcPts val="1350"/>
              </a:spcAft>
              <a:buFont typeface="Ford Antenna Medium" pitchFamily="50" charset="0"/>
              <a:buChar char="»"/>
              <a:defRPr sz="3000" b="0">
                <a:latin typeface="Times New Roman" panose="02020603050405020304" pitchFamily="18" charset="0"/>
                <a:cs typeface="Times New Roman" panose="02020603050405020304" pitchFamily="18" charset="0"/>
              </a:defRPr>
            </a:lvl3pPr>
            <a:lvl4pPr>
              <a:spcBef>
                <a:spcPts val="0"/>
              </a:spcBef>
              <a:spcAft>
                <a:spcPts val="1350"/>
              </a:spcAft>
              <a:defRPr sz="3600">
                <a:latin typeface="Arial" panose="020B0604020202020204" pitchFamily="34" charset="0"/>
                <a:cs typeface="Arial" panose="020B0604020202020204" pitchFamily="34" charset="0"/>
              </a:defRPr>
            </a:lvl4pPr>
            <a:lvl5pPr>
              <a:spcBef>
                <a:spcPts val="0"/>
              </a:spcBef>
              <a:spcAft>
                <a:spcPts val="1350"/>
              </a:spcAft>
              <a:defRPr sz="3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Footer Placeholder 4">
            <a:extLst>
              <a:ext uri="{FF2B5EF4-FFF2-40B4-BE49-F238E27FC236}">
                <a16:creationId xmlns:a16="http://schemas.microsoft.com/office/drawing/2014/main" id="{D6FF773D-436A-4D3A-9095-4B60184480EF}"/>
              </a:ext>
            </a:extLst>
          </p:cNvPr>
          <p:cNvSpPr>
            <a:spLocks noGrp="1"/>
          </p:cNvSpPr>
          <p:nvPr/>
        </p:nvSpPr>
        <p:spPr>
          <a:xfrm>
            <a:off x="6057900" y="4869658"/>
            <a:ext cx="6172200" cy="547688"/>
          </a:xfrm>
          <a:prstGeom prst="rect">
            <a:avLst/>
          </a:prstGeom>
        </p:spPr>
        <p:txBody>
          <a:bodyPr vert="horz" lIns="137160" tIns="68580" rIns="137160" bIns="6858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2F87">
                  <a:tint val="75000"/>
                </a:srgbClr>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E439FC19-7C2A-49A7-BD19-04BE9CAA1EC5}"/>
              </a:ext>
            </a:extLst>
          </p:cNvPr>
          <p:cNvGrpSpPr/>
          <p:nvPr userDrawn="1"/>
        </p:nvGrpSpPr>
        <p:grpSpPr>
          <a:xfrm>
            <a:off x="0" y="9533801"/>
            <a:ext cx="17213580" cy="753200"/>
            <a:chOff x="-227792" y="6293471"/>
            <a:chExt cx="11475720" cy="502133"/>
          </a:xfrm>
        </p:grpSpPr>
        <p:sp>
          <p:nvSpPr>
            <p:cNvPr id="59" name="Freeform: Shape 58">
              <a:extLst>
                <a:ext uri="{FF2B5EF4-FFF2-40B4-BE49-F238E27FC236}">
                  <a16:creationId xmlns:a16="http://schemas.microsoft.com/office/drawing/2014/main" id="{1EF711DB-22D5-4F3C-A8CF-7C01EFC3BFDC}"/>
                </a:ext>
              </a:extLst>
            </p:cNvPr>
            <p:cNvSpPr/>
            <p:nvPr userDrawn="1"/>
          </p:nvSpPr>
          <p:spPr>
            <a:xfrm>
              <a:off x="-227792" y="6293471"/>
              <a:ext cx="2115771" cy="502133"/>
            </a:xfrm>
            <a:custGeom>
              <a:avLst/>
              <a:gdLst>
                <a:gd name="connsiteX0" fmla="*/ 0 w 1783804"/>
                <a:gd name="connsiteY0" fmla="*/ 0 h 500566"/>
                <a:gd name="connsiteX1" fmla="*/ 1170464 w 1783804"/>
                <a:gd name="connsiteY1" fmla="*/ 0 h 500566"/>
                <a:gd name="connsiteX2" fmla="*/ 1783804 w 1783804"/>
                <a:gd name="connsiteY2" fmla="*/ 500566 h 500566"/>
                <a:gd name="connsiteX3" fmla="*/ 351042 w 1783804"/>
                <a:gd name="connsiteY3" fmla="*/ 500566 h 500566"/>
                <a:gd name="connsiteX4" fmla="*/ 0 w 1783804"/>
                <a:gd name="connsiteY4" fmla="*/ 214481 h 500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3804" h="500566">
                  <a:moveTo>
                    <a:pt x="0" y="0"/>
                  </a:moveTo>
                  <a:lnTo>
                    <a:pt x="1170464" y="0"/>
                  </a:lnTo>
                  <a:lnTo>
                    <a:pt x="1783804" y="500566"/>
                  </a:lnTo>
                  <a:lnTo>
                    <a:pt x="351042" y="500566"/>
                  </a:lnTo>
                  <a:lnTo>
                    <a:pt x="0" y="214481"/>
                  </a:lnTo>
                  <a:close/>
                </a:path>
              </a:pathLst>
            </a:custGeom>
            <a:solidFill>
              <a:srgbClr val="77B5FE"/>
            </a:solidFill>
            <a:ln>
              <a:solidFill>
                <a:srgbClr val="77B5FE"/>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rtlCol="0" anchor="ctr" anchorCtr="0"/>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IIT Bombay</a:t>
              </a:r>
            </a:p>
          </p:txBody>
        </p:sp>
        <p:sp>
          <p:nvSpPr>
            <p:cNvPr id="64" name="Freeform: Shape 63">
              <a:extLst>
                <a:ext uri="{FF2B5EF4-FFF2-40B4-BE49-F238E27FC236}">
                  <a16:creationId xmlns:a16="http://schemas.microsoft.com/office/drawing/2014/main" id="{BA1E129A-BE15-43C6-AD3A-D5E4C6314A2A}"/>
                </a:ext>
              </a:extLst>
            </p:cNvPr>
            <p:cNvSpPr/>
            <p:nvPr userDrawn="1"/>
          </p:nvSpPr>
          <p:spPr>
            <a:xfrm rot="10800000" flipH="1" flipV="1">
              <a:off x="1174289" y="6293471"/>
              <a:ext cx="10073639" cy="500566"/>
            </a:xfrm>
            <a:custGeom>
              <a:avLst/>
              <a:gdLst>
                <a:gd name="connsiteX0" fmla="*/ 0 w 10227629"/>
                <a:gd name="connsiteY0" fmla="*/ 0 h 500566"/>
                <a:gd name="connsiteX1" fmla="*/ 9876313 w 10227629"/>
                <a:gd name="connsiteY1" fmla="*/ 0 h 500566"/>
                <a:gd name="connsiteX2" fmla="*/ 10227629 w 10227629"/>
                <a:gd name="connsiteY2" fmla="*/ 286308 h 500566"/>
                <a:gd name="connsiteX3" fmla="*/ 10227629 w 10227629"/>
                <a:gd name="connsiteY3" fmla="*/ 500566 h 500566"/>
                <a:gd name="connsiteX4" fmla="*/ 613339 w 10227629"/>
                <a:gd name="connsiteY4" fmla="*/ 500566 h 500566"/>
                <a:gd name="connsiteX5" fmla="*/ 0 w 10227629"/>
                <a:gd name="connsiteY5" fmla="*/ 0 h 500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7629" h="500566">
                  <a:moveTo>
                    <a:pt x="0" y="0"/>
                  </a:moveTo>
                  <a:lnTo>
                    <a:pt x="9876313" y="0"/>
                  </a:lnTo>
                  <a:lnTo>
                    <a:pt x="10227629" y="286308"/>
                  </a:lnTo>
                  <a:lnTo>
                    <a:pt x="10227629" y="500566"/>
                  </a:lnTo>
                  <a:lnTo>
                    <a:pt x="613339" y="500566"/>
                  </a:lnTo>
                  <a:lnTo>
                    <a:pt x="0" y="0"/>
                  </a:lnTo>
                  <a:close/>
                </a:path>
              </a:pathLst>
            </a:custGeom>
            <a:solidFill>
              <a:srgbClr val="273E89"/>
            </a:solidFill>
            <a:ln>
              <a:solidFill>
                <a:srgbClr val="00408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16000" bIns="45720" numCol="1" spcCol="0" rtlCol="0" fromWordArt="0" anchor="ctr" anchorCtr="0" forceAA="0" compatLnSpc="1">
              <a:prstTxWarp prst="textNoShape">
                <a:avLst/>
              </a:prstTxWarp>
              <a:noAutofit/>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Civil Engineering</a:t>
              </a:r>
            </a:p>
          </p:txBody>
        </p:sp>
      </p:grpSp>
      <p:sp>
        <p:nvSpPr>
          <p:cNvPr id="6" name="TextBox 5">
            <a:extLst>
              <a:ext uri="{FF2B5EF4-FFF2-40B4-BE49-F238E27FC236}">
                <a16:creationId xmlns:a16="http://schemas.microsoft.com/office/drawing/2014/main" id="{FC4DC663-0040-2197-F72E-F57174A710A2}"/>
              </a:ext>
            </a:extLst>
          </p:cNvPr>
          <p:cNvSpPr txBox="1"/>
          <p:nvPr/>
        </p:nvSpPr>
        <p:spPr>
          <a:xfrm>
            <a:off x="17213580" y="9531452"/>
            <a:ext cx="1074420" cy="755549"/>
          </a:xfrm>
          <a:prstGeom prst="rect">
            <a:avLst/>
          </a:prstGeom>
          <a:noFill/>
        </p:spPr>
        <p:txBody>
          <a:bodyPr wrap="none" lIns="0" tIns="0" rIns="0" bIns="0" rtlCol="0" anchor="ctr" anchorCtr="1">
            <a:noAutofit/>
            <a:scene3d>
              <a:camera prst="orthographicFront"/>
              <a:lightRig rig="threePt" dir="t"/>
            </a:scene3d>
            <a:sp3d prstMaterial="flat"/>
          </a:bodyPr>
          <a:lstStyle/>
          <a:p>
            <a:pPr marL="0" marR="0" lvl="0" indent="0" algn="ctr" defTabSz="1371600" rtl="0" eaLnBrk="1" fontAlgn="auto" latinLnBrk="0" hangingPunct="1">
              <a:lnSpc>
                <a:spcPct val="100000"/>
              </a:lnSpc>
              <a:spcBef>
                <a:spcPts val="0"/>
              </a:spcBef>
              <a:spcAft>
                <a:spcPts val="0"/>
              </a:spcAft>
              <a:buClrTx/>
              <a:buSzTx/>
              <a:buFontTx/>
              <a:buNone/>
              <a:tabLst/>
              <a:defRPr/>
            </a:pPr>
            <a:fld id="{0D0E2FC5-51A3-4606-9A44-4A3D47509B2D}" type="slidenum">
              <a:rPr kumimoji="0" lang="en-US" sz="2700" b="1" i="0" u="none" strike="noStrike" kern="1200" cap="none" spc="0" normalizeH="0" baseline="0" noProof="0" smtClean="0">
                <a:ln>
                  <a:noFill/>
                </a:ln>
                <a:solidFill>
                  <a:srgbClr val="004080"/>
                </a:solidFill>
                <a:effectLst/>
                <a:uLnTx/>
                <a:uFillTx/>
                <a:latin typeface="Times New Roman" panose="02020603050405020304" pitchFamily="18" charset="0"/>
                <a:ea typeface="+mn-ea"/>
                <a:cs typeface="Times New Roman" panose="02020603050405020304" pitchFamily="18" charset="0"/>
              </a:rPr>
              <a:pPr marL="0" marR="0" lvl="0" indent="0" algn="ctr" defTabSz="1371600" rtl="0" eaLnBrk="1" fontAlgn="auto" latinLnBrk="0" hangingPunct="1">
                <a:lnSpc>
                  <a:spcPct val="100000"/>
                </a:lnSpc>
                <a:spcBef>
                  <a:spcPts val="0"/>
                </a:spcBef>
                <a:spcAft>
                  <a:spcPts val="0"/>
                </a:spcAft>
                <a:buClrTx/>
                <a:buSzTx/>
                <a:buFontTx/>
                <a:buNone/>
                <a:tabLst/>
                <a:defRPr/>
              </a:pPr>
              <a:t>‹#›</a:t>
            </a:fld>
            <a:endParaRPr kumimoji="0" lang="en-US" sz="2700" b="1" i="0" u="none" strike="noStrike" kern="1200" cap="none" spc="0" normalizeH="0" baseline="0" noProof="0" dirty="0">
              <a:ln>
                <a:noFill/>
              </a:ln>
              <a:solidFill>
                <a:srgbClr val="004080"/>
              </a:solidFill>
              <a:effectLst/>
              <a:uLnTx/>
              <a:uFillTx/>
              <a:latin typeface="Times New Roman" panose="02020603050405020304" pitchFamily="18" charset="0"/>
              <a:ea typeface="+mn-ea"/>
              <a:cs typeface="Times New Roman" panose="02020603050405020304" pitchFamily="18" charset="0"/>
            </a:endParaRPr>
          </a:p>
        </p:txBody>
      </p:sp>
      <p:cxnSp>
        <p:nvCxnSpPr>
          <p:cNvPr id="3" name="Straight Connector 2">
            <a:extLst>
              <a:ext uri="{FF2B5EF4-FFF2-40B4-BE49-F238E27FC236}">
                <a16:creationId xmlns:a16="http://schemas.microsoft.com/office/drawing/2014/main" id="{75576CC6-45AF-4073-80FC-EF228DC1CD23}"/>
              </a:ext>
            </a:extLst>
          </p:cNvPr>
          <p:cNvCxnSpPr>
            <a:cxnSpLocks/>
          </p:cNvCxnSpPr>
          <p:nvPr userDrawn="1"/>
        </p:nvCxnSpPr>
        <p:spPr>
          <a:xfrm>
            <a:off x="-900" y="930291"/>
            <a:ext cx="18289800" cy="0"/>
          </a:xfrm>
          <a:prstGeom prst="line">
            <a:avLst/>
          </a:prstGeom>
          <a:ln w="25400">
            <a:solidFill>
              <a:srgbClr val="FFC72C"/>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859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87508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EC23F3E-8455-4A73-9909-A7F0E04E7AFD}"/>
              </a:ext>
            </a:extLst>
          </p:cNvPr>
          <p:cNvSpPr/>
          <p:nvPr userDrawn="1"/>
        </p:nvSpPr>
        <p:spPr>
          <a:xfrm>
            <a:off x="0" y="2605088"/>
            <a:ext cx="6966000" cy="7681913"/>
          </a:xfrm>
          <a:custGeom>
            <a:avLst/>
            <a:gdLst>
              <a:gd name="connsiteX0" fmla="*/ 0 w 4644000"/>
              <a:gd name="connsiteY0" fmla="*/ 0 h 5121275"/>
              <a:gd name="connsiteX1" fmla="*/ 1 w 4644000"/>
              <a:gd name="connsiteY1" fmla="*/ 0 h 5121275"/>
              <a:gd name="connsiteX2" fmla="*/ 4644000 w 4644000"/>
              <a:gd name="connsiteY2" fmla="*/ 4077561 h 5121275"/>
              <a:gd name="connsiteX3" fmla="*/ 4644000 w 4644000"/>
              <a:gd name="connsiteY3" fmla="*/ 5121275 h 5121275"/>
              <a:gd name="connsiteX4" fmla="*/ 0 w 4644000"/>
              <a:gd name="connsiteY4" fmla="*/ 5121275 h 5121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4000" h="5121275">
                <a:moveTo>
                  <a:pt x="0" y="0"/>
                </a:moveTo>
                <a:lnTo>
                  <a:pt x="1" y="0"/>
                </a:lnTo>
                <a:lnTo>
                  <a:pt x="4644000" y="4077561"/>
                </a:lnTo>
                <a:lnTo>
                  <a:pt x="4644000" y="5121275"/>
                </a:lnTo>
                <a:lnTo>
                  <a:pt x="0" y="5121275"/>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C96CAD-1081-001B-A8A4-B0904BC7BA4D}"/>
              </a:ext>
            </a:extLst>
          </p:cNvPr>
          <p:cNvSpPr>
            <a:spLocks noGrp="1"/>
          </p:cNvSpPr>
          <p:nvPr>
            <p:ph type="ctrTitle"/>
          </p:nvPr>
        </p:nvSpPr>
        <p:spPr>
          <a:xfrm>
            <a:off x="3159887" y="1683545"/>
            <a:ext cx="13119908" cy="3581400"/>
          </a:xfrm>
        </p:spPr>
        <p:txBody>
          <a:bodyPr anchor="b"/>
          <a:lstStyle>
            <a:lvl1pPr algn="ctr">
              <a:defRPr sz="9000">
                <a:solidFill>
                  <a:srgbClr val="273E89"/>
                </a:solidFill>
              </a:defRPr>
            </a:lvl1pPr>
          </a:lstStyle>
          <a:p>
            <a:r>
              <a:rPr lang="en-US" dirty="0"/>
              <a:t>Click to edit Master title style</a:t>
            </a:r>
          </a:p>
        </p:txBody>
      </p:sp>
      <p:sp>
        <p:nvSpPr>
          <p:cNvPr id="3" name="Subtitle 2">
            <a:extLst>
              <a:ext uri="{FF2B5EF4-FFF2-40B4-BE49-F238E27FC236}">
                <a16:creationId xmlns:a16="http://schemas.microsoft.com/office/drawing/2014/main" id="{5B8D0136-4157-FC7B-A263-E9D370608075}"/>
              </a:ext>
            </a:extLst>
          </p:cNvPr>
          <p:cNvSpPr>
            <a:spLocks noGrp="1"/>
          </p:cNvSpPr>
          <p:nvPr>
            <p:ph type="subTitle" idx="1"/>
          </p:nvPr>
        </p:nvSpPr>
        <p:spPr>
          <a:xfrm>
            <a:off x="3159887" y="5403057"/>
            <a:ext cx="13119908" cy="2483643"/>
          </a:xfrm>
        </p:spPr>
        <p:txBody>
          <a:bodyPr/>
          <a:lstStyle>
            <a:lvl1pPr marL="0" indent="0" algn="ctr">
              <a:buNone/>
              <a:defRPr sz="3600">
                <a:solidFill>
                  <a:srgbClr val="77B5FE"/>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65044B7-2330-2060-98B1-71F288590EA0}"/>
              </a:ext>
            </a:extLst>
          </p:cNvPr>
          <p:cNvSpPr>
            <a:spLocks noGrp="1"/>
          </p:cNvSpPr>
          <p:nvPr>
            <p:ph type="dt" sz="half" idx="10"/>
          </p:nvPr>
        </p:nvSpPr>
        <p:spPr/>
        <p:txBody>
          <a:bodyPr/>
          <a:lstStyle/>
          <a:p>
            <a:pPr defTabSz="1371600">
              <a:defRPr/>
            </a:pPr>
            <a:fld id="{0C4FDA3C-8146-4253-BCFD-B3B501255998}" type="datetime1">
              <a:rPr lang="en-US" smtClean="0">
                <a:solidFill>
                  <a:srgbClr val="002F87">
                    <a:tint val="75000"/>
                  </a:srgbClr>
                </a:solidFill>
              </a:rPr>
              <a:pPr defTabSz="1371600">
                <a:defRPr/>
              </a:pPr>
              <a:t>7/23/2026</a:t>
            </a:fld>
            <a:endParaRPr lang="en-US">
              <a:solidFill>
                <a:srgbClr val="002F87">
                  <a:tint val="75000"/>
                </a:srgbClr>
              </a:solidFill>
            </a:endParaRPr>
          </a:p>
        </p:txBody>
      </p:sp>
      <p:sp>
        <p:nvSpPr>
          <p:cNvPr id="5" name="Footer Placeholder 4">
            <a:extLst>
              <a:ext uri="{FF2B5EF4-FFF2-40B4-BE49-F238E27FC236}">
                <a16:creationId xmlns:a16="http://schemas.microsoft.com/office/drawing/2014/main" id="{1A45E974-0157-2B4B-F920-3D4D12755B8C}"/>
              </a:ext>
            </a:extLst>
          </p:cNvPr>
          <p:cNvSpPr>
            <a:spLocks noGrp="1"/>
          </p:cNvSpPr>
          <p:nvPr>
            <p:ph type="ftr" sz="quarter" idx="11"/>
          </p:nvPr>
        </p:nvSpPr>
        <p:spPr/>
        <p:txBody>
          <a:bodyPr/>
          <a:lstStyle/>
          <a:p>
            <a:pPr defTabSz="1371600">
              <a:defRPr/>
            </a:pPr>
            <a:endParaRPr lang="en-US">
              <a:solidFill>
                <a:srgbClr val="002F87">
                  <a:tint val="75000"/>
                </a:srgbClr>
              </a:solidFill>
            </a:endParaRPr>
          </a:p>
        </p:txBody>
      </p:sp>
      <p:sp>
        <p:nvSpPr>
          <p:cNvPr id="6" name="Slide Number Placeholder 5">
            <a:extLst>
              <a:ext uri="{FF2B5EF4-FFF2-40B4-BE49-F238E27FC236}">
                <a16:creationId xmlns:a16="http://schemas.microsoft.com/office/drawing/2014/main" id="{B588B966-43BF-F5E9-BC23-2ADD0BB34BCE}"/>
              </a:ext>
            </a:extLst>
          </p:cNvPr>
          <p:cNvSpPr>
            <a:spLocks noGrp="1"/>
          </p:cNvSpPr>
          <p:nvPr>
            <p:ph type="sldNum" sz="quarter" idx="12"/>
          </p:nvPr>
        </p:nvSpPr>
        <p:spPr/>
        <p:txBody>
          <a:bodyPr/>
          <a:lstStyle/>
          <a:p>
            <a:pPr defTabSz="1371600">
              <a:defRPr/>
            </a:pPr>
            <a:fld id="{437874E7-41CC-47D2-ABD6-4485DD3A0B24}" type="slidenum">
              <a:rPr lang="en-US" smtClean="0">
                <a:solidFill>
                  <a:srgbClr val="002F87">
                    <a:tint val="75000"/>
                  </a:srgbClr>
                </a:solidFill>
              </a:rPr>
              <a:pPr defTabSz="1371600">
                <a:defRPr/>
              </a:pPr>
              <a:t>‹#›</a:t>
            </a:fld>
            <a:endParaRPr lang="en-US">
              <a:solidFill>
                <a:srgbClr val="002F87">
                  <a:tint val="75000"/>
                </a:srgbClr>
              </a:solidFill>
            </a:endParaRPr>
          </a:p>
        </p:txBody>
      </p:sp>
      <p:sp>
        <p:nvSpPr>
          <p:cNvPr id="19" name="Freeform: Shape 18">
            <a:extLst>
              <a:ext uri="{FF2B5EF4-FFF2-40B4-BE49-F238E27FC236}">
                <a16:creationId xmlns:a16="http://schemas.microsoft.com/office/drawing/2014/main" id="{C09696C3-0F8C-40A3-B837-47C5EEF6498F}"/>
              </a:ext>
            </a:extLst>
          </p:cNvPr>
          <p:cNvSpPr/>
          <p:nvPr userDrawn="1"/>
        </p:nvSpPr>
        <p:spPr>
          <a:xfrm>
            <a:off x="15770507" y="0"/>
            <a:ext cx="2517494" cy="3581400"/>
          </a:xfrm>
          <a:custGeom>
            <a:avLst/>
            <a:gdLst>
              <a:gd name="connsiteX0" fmla="*/ 0 w 1678329"/>
              <a:gd name="connsiteY0" fmla="*/ 0 h 2387600"/>
              <a:gd name="connsiteX1" fmla="*/ 446599 w 1678329"/>
              <a:gd name="connsiteY1" fmla="*/ 0 h 2387600"/>
              <a:gd name="connsiteX2" fmla="*/ 1678329 w 1678329"/>
              <a:gd name="connsiteY2" fmla="*/ 1121524 h 2387600"/>
              <a:gd name="connsiteX3" fmla="*/ 1678329 w 1678329"/>
              <a:gd name="connsiteY3" fmla="*/ 2387600 h 2387600"/>
              <a:gd name="connsiteX4" fmla="*/ 1673827 w 1678329"/>
              <a:gd name="connsiteY4" fmla="*/ 2387600 h 2387600"/>
              <a:gd name="connsiteX5" fmla="*/ 0 w 1678329"/>
              <a:gd name="connsiteY5" fmla="*/ 863535 h 2387600"/>
              <a:gd name="connsiteX6" fmla="*/ 0 w 1678329"/>
              <a:gd name="connsiteY6" fmla="*/ 0 h 238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8329" h="2387600">
                <a:moveTo>
                  <a:pt x="0" y="0"/>
                </a:moveTo>
                <a:lnTo>
                  <a:pt x="446599" y="0"/>
                </a:lnTo>
                <a:lnTo>
                  <a:pt x="1678329" y="1121524"/>
                </a:lnTo>
                <a:lnTo>
                  <a:pt x="1678329" y="2387600"/>
                </a:lnTo>
                <a:lnTo>
                  <a:pt x="1673827" y="2387600"/>
                </a:lnTo>
                <a:lnTo>
                  <a:pt x="0" y="863535"/>
                </a:lnTo>
                <a:lnTo>
                  <a:pt x="0" y="0"/>
                </a:lnTo>
                <a:close/>
              </a:path>
            </a:pathLst>
          </a:custGeom>
          <a:solidFill>
            <a:srgbClr val="273E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27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DFCDE86-F6DF-4A79-BB97-DE094AC35B6C}"/>
              </a:ext>
            </a:extLst>
          </p:cNvPr>
          <p:cNvSpPr txBox="1"/>
          <p:nvPr userDrawn="1"/>
        </p:nvSpPr>
        <p:spPr>
          <a:xfrm>
            <a:off x="63823" y="8722328"/>
            <a:ext cx="6848029" cy="507831"/>
          </a:xfrm>
          <a:prstGeom prst="rect">
            <a:avLst/>
          </a:prstGeom>
          <a:noFill/>
        </p:spPr>
        <p:txBody>
          <a:bodyPr wrap="none" lIns="0" tIns="0" rIns="0" bIns="0"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Indian </a:t>
            </a:r>
            <a:r>
              <a:rPr kumimoji="0" lang="en-IN" sz="33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Institute</a:t>
            </a:r>
            <a:r>
              <a:rPr kumimoji="0" lang="en-IN" sz="315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of Technology Bombay</a:t>
            </a:r>
          </a:p>
        </p:txBody>
      </p:sp>
      <p:pic>
        <p:nvPicPr>
          <p:cNvPr id="13" name="Picture 2" descr="IIT Bombay - Wikipedia">
            <a:extLst>
              <a:ext uri="{FF2B5EF4-FFF2-40B4-BE49-F238E27FC236}">
                <a16:creationId xmlns:a16="http://schemas.microsoft.com/office/drawing/2014/main" id="{21204ACC-B21A-4F41-A140-095F75A93A82}"/>
              </a:ext>
            </a:extLst>
          </p:cNvPr>
          <p:cNvPicPr>
            <a:picLocks noChangeAspect="1" noChangeArrowheads="1"/>
          </p:cNvPicPr>
          <p:nvPr userDrawn="1"/>
        </p:nvPicPr>
        <p:blipFill>
          <a:blip r:embed="rId2" cstate="hqprint">
            <a:clrChange>
              <a:clrFrom>
                <a:srgbClr val="FFFFFF"/>
              </a:clrFrom>
              <a:clrTo>
                <a:srgbClr val="FFFFFF">
                  <a:alpha val="0"/>
                </a:srgbClr>
              </a:clrTo>
            </a:clrChange>
            <a:biLevel thresh="25000"/>
            <a:extLst>
              <a:ext uri="{28A0092B-C50C-407E-A947-70E740481C1C}">
                <a14:useLocalDpi xmlns:a14="http://schemas.microsoft.com/office/drawing/2010/main"/>
              </a:ext>
            </a:extLst>
          </a:blip>
          <a:srcRect/>
          <a:stretch>
            <a:fillRect/>
          </a:stretch>
        </p:blipFill>
        <p:spPr bwMode="auto">
          <a:xfrm>
            <a:off x="1553228" y="6162782"/>
            <a:ext cx="2285898" cy="2228634"/>
          </a:xfrm>
          <a:prstGeom prst="rect">
            <a:avLst/>
          </a:prstGeom>
          <a:noFill/>
          <a:ln w="127000">
            <a:no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600CA5B-B978-42DD-A2C2-F26B9982FAE5}"/>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6014841" y="623225"/>
            <a:ext cx="2080262" cy="1788983"/>
          </a:xfrm>
          <a:prstGeom prst="rect">
            <a:avLst/>
          </a:prstGeom>
        </p:spPr>
      </p:pic>
    </p:spTree>
    <p:extLst>
      <p:ext uri="{BB962C8B-B14F-4D97-AF65-F5344CB8AC3E}">
        <p14:creationId xmlns:p14="http://schemas.microsoft.com/office/powerpoint/2010/main" val="11487622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Title &amp;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0" y="108458"/>
            <a:ext cx="18288000" cy="732383"/>
          </a:xfrm>
          <a:prstGeom prst="rect">
            <a:avLst/>
          </a:prstGeom>
        </p:spPr>
        <p:txBody>
          <a:bodyPr anchor="t">
            <a:noAutofit/>
          </a:bodyPr>
          <a:lstStyle>
            <a:lvl1pPr algn="ctr">
              <a:defRPr kumimoji="0" lang="en-US" sz="5400" b="1" i="0" u="none" strike="noStrike" kern="1200" cap="none" spc="0" normalizeH="0" baseline="0" dirty="0">
                <a:ln>
                  <a:noFill/>
                </a:ln>
                <a:solidFill>
                  <a:srgbClr val="273E89"/>
                </a:solidFill>
                <a:effectLst/>
                <a:uLnTx/>
                <a:uFillTx/>
                <a:latin typeface="Bookman Old Style" panose="02050604050505020204" pitchFamily="18" charset="0"/>
                <a:ea typeface="+mj-ea"/>
                <a:cs typeface="+mj-cs"/>
              </a:defRPr>
            </a:lvl1pPr>
          </a:lstStyle>
          <a:p>
            <a:r>
              <a:rPr lang="en-US" dirty="0"/>
              <a:t>Click To Edit Master Title Style</a:t>
            </a:r>
          </a:p>
        </p:txBody>
      </p:sp>
      <p:sp>
        <p:nvSpPr>
          <p:cNvPr id="8" name="Content Placeholder 2">
            <a:extLst>
              <a:ext uri="{FF2B5EF4-FFF2-40B4-BE49-F238E27FC236}">
                <a16:creationId xmlns:a16="http://schemas.microsoft.com/office/drawing/2014/main" id="{36D04516-07FC-42F5-8CB1-7E06C09C2A3A}"/>
              </a:ext>
            </a:extLst>
          </p:cNvPr>
          <p:cNvSpPr>
            <a:spLocks noGrp="1"/>
          </p:cNvSpPr>
          <p:nvPr>
            <p:ph idx="1"/>
          </p:nvPr>
        </p:nvSpPr>
        <p:spPr>
          <a:xfrm>
            <a:off x="960120" y="1508760"/>
            <a:ext cx="16253460" cy="7818120"/>
          </a:xfrm>
          <a:prstGeom prst="rect">
            <a:avLst/>
          </a:prstGeom>
        </p:spPr>
        <p:txBody>
          <a:bodyPr>
            <a:normAutofit/>
          </a:bodyPr>
          <a:lstStyle>
            <a:lvl1pPr marL="685800" indent="-685800">
              <a:lnSpc>
                <a:spcPct val="100000"/>
              </a:lnSpc>
              <a:spcBef>
                <a:spcPts val="0"/>
              </a:spcBef>
              <a:spcAft>
                <a:spcPts val="1350"/>
              </a:spcAft>
              <a:buFont typeface="Arial" panose="020B0604020202020204" pitchFamily="34" charset="0"/>
              <a:buChar char="•"/>
              <a:defRPr sz="4200" b="1">
                <a:latin typeface="Times New Roman" panose="02020603050405020304" pitchFamily="18" charset="0"/>
                <a:cs typeface="Times New Roman" panose="02020603050405020304" pitchFamily="18" charset="0"/>
              </a:defRPr>
            </a:lvl1pPr>
            <a:lvl2pPr marL="1038225" indent="-519113">
              <a:lnSpc>
                <a:spcPct val="100000"/>
              </a:lnSpc>
              <a:spcBef>
                <a:spcPts val="0"/>
              </a:spcBef>
              <a:spcAft>
                <a:spcPts val="1350"/>
              </a:spcAft>
              <a:buFont typeface="Wingdings" panose="05000000000000000000" pitchFamily="2" charset="2"/>
              <a:buChar char="§"/>
              <a:defRPr sz="3600" b="0">
                <a:latin typeface="Times New Roman" panose="02020603050405020304" pitchFamily="18" charset="0"/>
                <a:cs typeface="Times New Roman" panose="02020603050405020304" pitchFamily="18" charset="0"/>
              </a:defRPr>
            </a:lvl2pPr>
            <a:lvl3pPr marL="1538288" indent="-500063">
              <a:lnSpc>
                <a:spcPct val="100000"/>
              </a:lnSpc>
              <a:spcBef>
                <a:spcPts val="0"/>
              </a:spcBef>
              <a:spcAft>
                <a:spcPts val="1350"/>
              </a:spcAft>
              <a:buFont typeface="Ford Antenna Medium" pitchFamily="50" charset="0"/>
              <a:buChar char="»"/>
              <a:defRPr sz="3000" b="0">
                <a:latin typeface="Times New Roman" panose="02020603050405020304" pitchFamily="18" charset="0"/>
                <a:cs typeface="Times New Roman" panose="02020603050405020304" pitchFamily="18" charset="0"/>
              </a:defRPr>
            </a:lvl3pPr>
            <a:lvl4pPr>
              <a:spcBef>
                <a:spcPts val="0"/>
              </a:spcBef>
              <a:spcAft>
                <a:spcPts val="1350"/>
              </a:spcAft>
              <a:defRPr sz="3600">
                <a:latin typeface="Arial" panose="020B0604020202020204" pitchFamily="34" charset="0"/>
                <a:cs typeface="Arial" panose="020B0604020202020204" pitchFamily="34" charset="0"/>
              </a:defRPr>
            </a:lvl4pPr>
            <a:lvl5pPr>
              <a:spcBef>
                <a:spcPts val="0"/>
              </a:spcBef>
              <a:spcAft>
                <a:spcPts val="1350"/>
              </a:spcAft>
              <a:defRPr sz="3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Footer Placeholder 4">
            <a:extLst>
              <a:ext uri="{FF2B5EF4-FFF2-40B4-BE49-F238E27FC236}">
                <a16:creationId xmlns:a16="http://schemas.microsoft.com/office/drawing/2014/main" id="{D6FF773D-436A-4D3A-9095-4B60184480EF}"/>
              </a:ext>
            </a:extLst>
          </p:cNvPr>
          <p:cNvSpPr>
            <a:spLocks noGrp="1"/>
          </p:cNvSpPr>
          <p:nvPr/>
        </p:nvSpPr>
        <p:spPr>
          <a:xfrm>
            <a:off x="6057900" y="4869658"/>
            <a:ext cx="6172200" cy="547688"/>
          </a:xfrm>
          <a:prstGeom prst="rect">
            <a:avLst/>
          </a:prstGeom>
        </p:spPr>
        <p:txBody>
          <a:bodyPr vert="horz" lIns="137160" tIns="68580" rIns="137160" bIns="6858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002F87">
                  <a:tint val="75000"/>
                </a:srgbClr>
              </a:solidFill>
              <a:effectLst/>
              <a:uLnTx/>
              <a:uFillTx/>
              <a:latin typeface="Calibri" panose="020F0502020204030204"/>
              <a:ea typeface="+mn-ea"/>
              <a:cs typeface="+mn-cs"/>
            </a:endParaRPr>
          </a:p>
        </p:txBody>
      </p:sp>
      <p:grpSp>
        <p:nvGrpSpPr>
          <p:cNvPr id="48" name="Group 47">
            <a:extLst>
              <a:ext uri="{FF2B5EF4-FFF2-40B4-BE49-F238E27FC236}">
                <a16:creationId xmlns:a16="http://schemas.microsoft.com/office/drawing/2014/main" id="{E439FC19-7C2A-49A7-BD19-04BE9CAA1EC5}"/>
              </a:ext>
            </a:extLst>
          </p:cNvPr>
          <p:cNvGrpSpPr/>
          <p:nvPr userDrawn="1"/>
        </p:nvGrpSpPr>
        <p:grpSpPr>
          <a:xfrm>
            <a:off x="0" y="9533801"/>
            <a:ext cx="17213580" cy="753200"/>
            <a:chOff x="-227792" y="6293471"/>
            <a:chExt cx="11475720" cy="502133"/>
          </a:xfrm>
        </p:grpSpPr>
        <p:sp>
          <p:nvSpPr>
            <p:cNvPr id="59" name="Freeform: Shape 58">
              <a:extLst>
                <a:ext uri="{FF2B5EF4-FFF2-40B4-BE49-F238E27FC236}">
                  <a16:creationId xmlns:a16="http://schemas.microsoft.com/office/drawing/2014/main" id="{1EF711DB-22D5-4F3C-A8CF-7C01EFC3BFDC}"/>
                </a:ext>
              </a:extLst>
            </p:cNvPr>
            <p:cNvSpPr/>
            <p:nvPr userDrawn="1"/>
          </p:nvSpPr>
          <p:spPr>
            <a:xfrm>
              <a:off x="-227792" y="6293471"/>
              <a:ext cx="2115771" cy="502133"/>
            </a:xfrm>
            <a:custGeom>
              <a:avLst/>
              <a:gdLst>
                <a:gd name="connsiteX0" fmla="*/ 0 w 1783804"/>
                <a:gd name="connsiteY0" fmla="*/ 0 h 500566"/>
                <a:gd name="connsiteX1" fmla="*/ 1170464 w 1783804"/>
                <a:gd name="connsiteY1" fmla="*/ 0 h 500566"/>
                <a:gd name="connsiteX2" fmla="*/ 1783804 w 1783804"/>
                <a:gd name="connsiteY2" fmla="*/ 500566 h 500566"/>
                <a:gd name="connsiteX3" fmla="*/ 351042 w 1783804"/>
                <a:gd name="connsiteY3" fmla="*/ 500566 h 500566"/>
                <a:gd name="connsiteX4" fmla="*/ 0 w 1783804"/>
                <a:gd name="connsiteY4" fmla="*/ 214481 h 5005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3804" h="500566">
                  <a:moveTo>
                    <a:pt x="0" y="0"/>
                  </a:moveTo>
                  <a:lnTo>
                    <a:pt x="1170464" y="0"/>
                  </a:lnTo>
                  <a:lnTo>
                    <a:pt x="1783804" y="500566"/>
                  </a:lnTo>
                  <a:lnTo>
                    <a:pt x="351042" y="500566"/>
                  </a:lnTo>
                  <a:lnTo>
                    <a:pt x="0" y="214481"/>
                  </a:lnTo>
                  <a:close/>
                </a:path>
              </a:pathLst>
            </a:custGeom>
            <a:solidFill>
              <a:srgbClr val="77B5FE"/>
            </a:solidFill>
            <a:ln>
              <a:solidFill>
                <a:srgbClr val="77B5FE"/>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52000" rtlCol="0" anchor="ctr" anchorCtr="0"/>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IIT Bombay</a:t>
              </a:r>
            </a:p>
          </p:txBody>
        </p:sp>
        <p:sp>
          <p:nvSpPr>
            <p:cNvPr id="64" name="Freeform: Shape 63">
              <a:extLst>
                <a:ext uri="{FF2B5EF4-FFF2-40B4-BE49-F238E27FC236}">
                  <a16:creationId xmlns:a16="http://schemas.microsoft.com/office/drawing/2014/main" id="{BA1E129A-BE15-43C6-AD3A-D5E4C6314A2A}"/>
                </a:ext>
              </a:extLst>
            </p:cNvPr>
            <p:cNvSpPr/>
            <p:nvPr userDrawn="1"/>
          </p:nvSpPr>
          <p:spPr>
            <a:xfrm rot="10800000" flipH="1" flipV="1">
              <a:off x="1174289" y="6293471"/>
              <a:ext cx="10073639" cy="500566"/>
            </a:xfrm>
            <a:custGeom>
              <a:avLst/>
              <a:gdLst>
                <a:gd name="connsiteX0" fmla="*/ 0 w 10227629"/>
                <a:gd name="connsiteY0" fmla="*/ 0 h 500566"/>
                <a:gd name="connsiteX1" fmla="*/ 9876313 w 10227629"/>
                <a:gd name="connsiteY1" fmla="*/ 0 h 500566"/>
                <a:gd name="connsiteX2" fmla="*/ 10227629 w 10227629"/>
                <a:gd name="connsiteY2" fmla="*/ 286308 h 500566"/>
                <a:gd name="connsiteX3" fmla="*/ 10227629 w 10227629"/>
                <a:gd name="connsiteY3" fmla="*/ 500566 h 500566"/>
                <a:gd name="connsiteX4" fmla="*/ 613339 w 10227629"/>
                <a:gd name="connsiteY4" fmla="*/ 500566 h 500566"/>
                <a:gd name="connsiteX5" fmla="*/ 0 w 10227629"/>
                <a:gd name="connsiteY5" fmla="*/ 0 h 500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7629" h="500566">
                  <a:moveTo>
                    <a:pt x="0" y="0"/>
                  </a:moveTo>
                  <a:lnTo>
                    <a:pt x="9876313" y="0"/>
                  </a:lnTo>
                  <a:lnTo>
                    <a:pt x="10227629" y="286308"/>
                  </a:lnTo>
                  <a:lnTo>
                    <a:pt x="10227629" y="500566"/>
                  </a:lnTo>
                  <a:lnTo>
                    <a:pt x="613339" y="500566"/>
                  </a:lnTo>
                  <a:lnTo>
                    <a:pt x="0" y="0"/>
                  </a:lnTo>
                  <a:close/>
                </a:path>
              </a:pathLst>
            </a:custGeom>
            <a:solidFill>
              <a:srgbClr val="273E89"/>
            </a:solidFill>
            <a:ln>
              <a:solidFill>
                <a:srgbClr val="00408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216000" bIns="45720" numCol="1" spcCol="0" rtlCol="0" fromWordArt="0" anchor="ctr" anchorCtr="0" forceAA="0" compatLnSpc="1">
              <a:prstTxWarp prst="textNoShape">
                <a:avLst/>
              </a:prstTxWarp>
              <a:noAutofit/>
            </a:bodyPr>
            <a:lstStyle/>
            <a:p>
              <a:pPr marL="0" marR="0" lvl="0" indent="0" algn="r" defTabSz="1371600" rtl="0" eaLnBrk="1" fontAlgn="auto" latinLnBrk="0" hangingPunct="1">
                <a:lnSpc>
                  <a:spcPct val="100000"/>
                </a:lnSpc>
                <a:spcBef>
                  <a:spcPts val="0"/>
                </a:spcBef>
                <a:spcAft>
                  <a:spcPts val="0"/>
                </a:spcAft>
                <a:buClrTx/>
                <a:buSzTx/>
                <a:buFontTx/>
                <a:buNone/>
                <a:tabLst/>
                <a:defRPr/>
              </a:pPr>
              <a:r>
                <a:rPr kumimoji="0" lang="en-IN" sz="27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Civil Engineering</a:t>
              </a:r>
            </a:p>
          </p:txBody>
        </p:sp>
      </p:grpSp>
      <p:sp>
        <p:nvSpPr>
          <p:cNvPr id="6" name="TextBox 5">
            <a:extLst>
              <a:ext uri="{FF2B5EF4-FFF2-40B4-BE49-F238E27FC236}">
                <a16:creationId xmlns:a16="http://schemas.microsoft.com/office/drawing/2014/main" id="{FC4DC663-0040-2197-F72E-F57174A710A2}"/>
              </a:ext>
            </a:extLst>
          </p:cNvPr>
          <p:cNvSpPr txBox="1"/>
          <p:nvPr/>
        </p:nvSpPr>
        <p:spPr>
          <a:xfrm>
            <a:off x="17213580" y="9531452"/>
            <a:ext cx="1074420" cy="755549"/>
          </a:xfrm>
          <a:prstGeom prst="rect">
            <a:avLst/>
          </a:prstGeom>
          <a:noFill/>
        </p:spPr>
        <p:txBody>
          <a:bodyPr wrap="none" lIns="0" tIns="0" rIns="0" bIns="0" rtlCol="0" anchor="ctr" anchorCtr="1">
            <a:noAutofit/>
            <a:scene3d>
              <a:camera prst="orthographicFront"/>
              <a:lightRig rig="threePt" dir="t"/>
            </a:scene3d>
            <a:sp3d prstMaterial="flat"/>
          </a:bodyPr>
          <a:lstStyle/>
          <a:p>
            <a:pPr marL="0" marR="0" lvl="0" indent="0" algn="ctr" defTabSz="1371600" rtl="0" eaLnBrk="1" fontAlgn="auto" latinLnBrk="0" hangingPunct="1">
              <a:lnSpc>
                <a:spcPct val="100000"/>
              </a:lnSpc>
              <a:spcBef>
                <a:spcPts val="0"/>
              </a:spcBef>
              <a:spcAft>
                <a:spcPts val="0"/>
              </a:spcAft>
              <a:buClrTx/>
              <a:buSzTx/>
              <a:buFontTx/>
              <a:buNone/>
              <a:tabLst/>
              <a:defRPr/>
            </a:pPr>
            <a:fld id="{0D0E2FC5-51A3-4606-9A44-4A3D47509B2D}" type="slidenum">
              <a:rPr kumimoji="0" lang="en-US" sz="2700" b="1" i="0" u="none" strike="noStrike" kern="1200" cap="none" spc="0" normalizeH="0" baseline="0" noProof="0" smtClean="0">
                <a:ln>
                  <a:noFill/>
                </a:ln>
                <a:solidFill>
                  <a:srgbClr val="004080"/>
                </a:solidFill>
                <a:effectLst/>
                <a:uLnTx/>
                <a:uFillTx/>
                <a:latin typeface="Times New Roman" panose="02020603050405020304" pitchFamily="18" charset="0"/>
                <a:ea typeface="+mn-ea"/>
                <a:cs typeface="Times New Roman" panose="02020603050405020304" pitchFamily="18" charset="0"/>
              </a:rPr>
              <a:pPr marL="0" marR="0" lvl="0" indent="0" algn="ctr" defTabSz="1371600" rtl="0" eaLnBrk="1" fontAlgn="auto" latinLnBrk="0" hangingPunct="1">
                <a:lnSpc>
                  <a:spcPct val="100000"/>
                </a:lnSpc>
                <a:spcBef>
                  <a:spcPts val="0"/>
                </a:spcBef>
                <a:spcAft>
                  <a:spcPts val="0"/>
                </a:spcAft>
                <a:buClrTx/>
                <a:buSzTx/>
                <a:buFontTx/>
                <a:buNone/>
                <a:tabLst/>
                <a:defRPr/>
              </a:pPr>
              <a:t>‹#›</a:t>
            </a:fld>
            <a:endParaRPr kumimoji="0" lang="en-US" sz="2700" b="1" i="0" u="none" strike="noStrike" kern="1200" cap="none" spc="0" normalizeH="0" baseline="0" noProof="0" dirty="0">
              <a:ln>
                <a:noFill/>
              </a:ln>
              <a:solidFill>
                <a:srgbClr val="004080"/>
              </a:solidFill>
              <a:effectLst/>
              <a:uLnTx/>
              <a:uFillTx/>
              <a:latin typeface="Times New Roman" panose="02020603050405020304" pitchFamily="18" charset="0"/>
              <a:ea typeface="+mn-ea"/>
              <a:cs typeface="Times New Roman" panose="02020603050405020304" pitchFamily="18" charset="0"/>
            </a:endParaRPr>
          </a:p>
        </p:txBody>
      </p:sp>
      <p:cxnSp>
        <p:nvCxnSpPr>
          <p:cNvPr id="3" name="Straight Connector 2">
            <a:extLst>
              <a:ext uri="{FF2B5EF4-FFF2-40B4-BE49-F238E27FC236}">
                <a16:creationId xmlns:a16="http://schemas.microsoft.com/office/drawing/2014/main" id="{75576CC6-45AF-4073-80FC-EF228DC1CD23}"/>
              </a:ext>
            </a:extLst>
          </p:cNvPr>
          <p:cNvCxnSpPr>
            <a:cxnSpLocks/>
          </p:cNvCxnSpPr>
          <p:nvPr userDrawn="1"/>
        </p:nvCxnSpPr>
        <p:spPr>
          <a:xfrm>
            <a:off x="-900" y="930291"/>
            <a:ext cx="18289800" cy="0"/>
          </a:xfrm>
          <a:prstGeom prst="line">
            <a:avLst/>
          </a:prstGeom>
          <a:ln w="25400">
            <a:solidFill>
              <a:srgbClr val="FFC72C"/>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235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DEFAULT">
    <p:bg>
      <p:bgPr>
        <a:solidFill>
          <a:schemeClr val="tx2">
            <a:lumMod val="10000"/>
            <a:lumOff val="90000"/>
            <a:alpha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121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D0D215-9F7D-D900-60DC-92A7DA3F486E}"/>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3D82F7-4D0F-AC84-0822-5E2DF145E2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5D7A5-3C65-01A6-DAEB-E86050ECC6A5}"/>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68D7D29-8BE7-4634-A186-09CFA717D3E5}" type="datetime1">
              <a:rPr lang="en-US" smtClean="0"/>
              <a:t>7/23/2026</a:t>
            </a:fld>
            <a:endParaRPr lang="en-US"/>
          </a:p>
        </p:txBody>
      </p:sp>
      <p:sp>
        <p:nvSpPr>
          <p:cNvPr id="5" name="Footer Placeholder 4">
            <a:extLst>
              <a:ext uri="{FF2B5EF4-FFF2-40B4-BE49-F238E27FC236}">
                <a16:creationId xmlns:a16="http://schemas.microsoft.com/office/drawing/2014/main" id="{470261E7-A47C-D242-5E0F-E5861FF0540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038E95-3B8A-3188-7238-A5BA16A54C7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37874E7-41CC-47D2-ABD6-4485DD3A0B24}" type="slidenum">
              <a:rPr lang="en-US" smtClean="0"/>
              <a:t>‹#›</a:t>
            </a:fld>
            <a:endParaRPr lang="en-US"/>
          </a:p>
        </p:txBody>
      </p:sp>
    </p:spTree>
    <p:extLst>
      <p:ext uri="{BB962C8B-B14F-4D97-AF65-F5344CB8AC3E}">
        <p14:creationId xmlns:p14="http://schemas.microsoft.com/office/powerpoint/2010/main" val="87532753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txStyles>
    <p:titleStyle>
      <a:lvl1pPr algn="l" defTabSz="1371600" rtl="0" eaLnBrk="1" latinLnBrk="0" hangingPunct="1">
        <a:lnSpc>
          <a:spcPct val="90000"/>
        </a:lnSpc>
        <a:spcBef>
          <a:spcPct val="0"/>
        </a:spcBef>
        <a:buNone/>
        <a:defRPr sz="6600" kern="1200">
          <a:solidFill>
            <a:srgbClr val="01499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EE8D8700-60C4-4325-8EAC-9425C5BB2C1A}" type="datetimeFigureOut">
              <a:rPr lang="en-IN" smtClean="0"/>
              <a:t>23-07-2026</a:t>
            </a:fld>
            <a:endParaRPr lang="en-IN"/>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IN"/>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D56CDA6A-E411-4C3C-A16D-AD8B4370FE84}" type="slidenum">
              <a:rPr lang="en-IN" smtClean="0"/>
              <a:t>‹#›</a:t>
            </a:fld>
            <a:endParaRPr lang="en-IN"/>
          </a:p>
        </p:txBody>
      </p:sp>
    </p:spTree>
    <p:extLst>
      <p:ext uri="{BB962C8B-B14F-4D97-AF65-F5344CB8AC3E}">
        <p14:creationId xmlns:p14="http://schemas.microsoft.com/office/powerpoint/2010/main" val="250635528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D0D215-9F7D-D900-60DC-92A7DA3F486E}"/>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3D82F7-4D0F-AC84-0822-5E2DF145E2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5D7A5-3C65-01A6-DAEB-E86050ECC6A5}"/>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68D7D29-8BE7-4634-A186-09CFA717D3E5}" type="datetime1">
              <a:rPr lang="en-US" smtClean="0"/>
              <a:t>7/23/2026</a:t>
            </a:fld>
            <a:endParaRPr lang="en-US"/>
          </a:p>
        </p:txBody>
      </p:sp>
      <p:sp>
        <p:nvSpPr>
          <p:cNvPr id="5" name="Footer Placeholder 4">
            <a:extLst>
              <a:ext uri="{FF2B5EF4-FFF2-40B4-BE49-F238E27FC236}">
                <a16:creationId xmlns:a16="http://schemas.microsoft.com/office/drawing/2014/main" id="{470261E7-A47C-D242-5E0F-E5861FF0540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038E95-3B8A-3188-7238-A5BA16A54C7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37874E7-41CC-47D2-ABD6-4485DD3A0B24}" type="slidenum">
              <a:rPr lang="en-US" smtClean="0"/>
              <a:t>‹#›</a:t>
            </a:fld>
            <a:endParaRPr lang="en-US"/>
          </a:p>
        </p:txBody>
      </p:sp>
    </p:spTree>
    <p:extLst>
      <p:ext uri="{BB962C8B-B14F-4D97-AF65-F5344CB8AC3E}">
        <p14:creationId xmlns:p14="http://schemas.microsoft.com/office/powerpoint/2010/main" val="10876365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Lst>
  <p:txStyles>
    <p:titleStyle>
      <a:lvl1pPr algn="l" defTabSz="1371600" rtl="0" eaLnBrk="1" latinLnBrk="0" hangingPunct="1">
        <a:lnSpc>
          <a:spcPct val="90000"/>
        </a:lnSpc>
        <a:spcBef>
          <a:spcPct val="0"/>
        </a:spcBef>
        <a:buNone/>
        <a:defRPr sz="6600" kern="1200">
          <a:solidFill>
            <a:srgbClr val="01499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D0D215-9F7D-D900-60DC-92A7DA3F486E}"/>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3D82F7-4D0F-AC84-0822-5E2DF145E2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5D7A5-3C65-01A6-DAEB-E86050ECC6A5}"/>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68D7D29-8BE7-4634-A186-09CFA717D3E5}" type="datetime1">
              <a:rPr lang="en-US" smtClean="0"/>
              <a:t>7/23/2026</a:t>
            </a:fld>
            <a:endParaRPr lang="en-US"/>
          </a:p>
        </p:txBody>
      </p:sp>
      <p:sp>
        <p:nvSpPr>
          <p:cNvPr id="5" name="Footer Placeholder 4">
            <a:extLst>
              <a:ext uri="{FF2B5EF4-FFF2-40B4-BE49-F238E27FC236}">
                <a16:creationId xmlns:a16="http://schemas.microsoft.com/office/drawing/2014/main" id="{470261E7-A47C-D242-5E0F-E5861FF0540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038E95-3B8A-3188-7238-A5BA16A54C7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37874E7-41CC-47D2-ABD6-4485DD3A0B24}" type="slidenum">
              <a:rPr lang="en-US" smtClean="0"/>
              <a:t>‹#›</a:t>
            </a:fld>
            <a:endParaRPr lang="en-US"/>
          </a:p>
        </p:txBody>
      </p:sp>
    </p:spTree>
    <p:extLst>
      <p:ext uri="{BB962C8B-B14F-4D97-AF65-F5344CB8AC3E}">
        <p14:creationId xmlns:p14="http://schemas.microsoft.com/office/powerpoint/2010/main" val="267382160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txStyles>
    <p:titleStyle>
      <a:lvl1pPr algn="l" defTabSz="1371600" rtl="0" eaLnBrk="1" latinLnBrk="0" hangingPunct="1">
        <a:lnSpc>
          <a:spcPct val="90000"/>
        </a:lnSpc>
        <a:spcBef>
          <a:spcPct val="0"/>
        </a:spcBef>
        <a:buNone/>
        <a:defRPr sz="6600" kern="1200">
          <a:solidFill>
            <a:srgbClr val="01499C"/>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8" Type="http://schemas.openxmlformats.org/officeDocument/2006/relationships/image" Target="../media/image201.png"/><Relationship Id="rId13" Type="http://schemas.openxmlformats.org/officeDocument/2006/relationships/slide" Target="slide34.xml"/><Relationship Id="rId3" Type="http://schemas.openxmlformats.org/officeDocument/2006/relationships/image" Target="../media/image5.png"/><Relationship Id="rId7" Type="http://schemas.openxmlformats.org/officeDocument/2006/relationships/slide" Target="slide62.xml"/><Relationship Id="rId12" Type="http://schemas.openxmlformats.org/officeDocument/2006/relationships/image" Target="../media/image203.png"/><Relationship Id="rId2" Type="http://schemas.openxmlformats.org/officeDocument/2006/relationships/notesSlide" Target="../notesSlides/notesSlide9.xml"/><Relationship Id="rId16" Type="http://schemas.openxmlformats.org/officeDocument/2006/relationships/image" Target="../media/image205.png"/><Relationship Id="rId1" Type="http://schemas.openxmlformats.org/officeDocument/2006/relationships/slideLayout" Target="../slideLayouts/slideLayout12.xml"/><Relationship Id="rId6" Type="http://schemas.openxmlformats.org/officeDocument/2006/relationships/image" Target="../media/image200.png"/><Relationship Id="rId11" Type="http://schemas.openxmlformats.org/officeDocument/2006/relationships/slide" Target="slide70.xml"/><Relationship Id="rId5" Type="http://schemas.openxmlformats.org/officeDocument/2006/relationships/slide" Target="slide58.xml"/><Relationship Id="rId15" Type="http://schemas.openxmlformats.org/officeDocument/2006/relationships/slide" Target="slide38.xml"/><Relationship Id="rId10" Type="http://schemas.openxmlformats.org/officeDocument/2006/relationships/image" Target="../media/image202.png"/><Relationship Id="rId4" Type="http://schemas.openxmlformats.org/officeDocument/2006/relationships/image" Target="../media/image199.png"/><Relationship Id="rId9" Type="http://schemas.openxmlformats.org/officeDocument/2006/relationships/slide" Target="slide66.xml"/><Relationship Id="rId14" Type="http://schemas.openxmlformats.org/officeDocument/2006/relationships/image" Target="../media/image20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2.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206.png"/><Relationship Id="rId10" Type="http://schemas.openxmlformats.org/officeDocument/2006/relationships/image" Target="../media/image14.png"/><Relationship Id="rId4" Type="http://schemas.openxmlformats.org/officeDocument/2006/relationships/image" Target="../media/image23.png"/><Relationship Id="rId9" Type="http://schemas.openxmlformats.org/officeDocument/2006/relationships/image" Target="../media/image13.png"/><Relationship Id="rId1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211.jpeg"/><Relationship Id="rId13" Type="http://schemas.openxmlformats.org/officeDocument/2006/relationships/image" Target="../media/image216.png"/><Relationship Id="rId18" Type="http://schemas.openxmlformats.org/officeDocument/2006/relationships/image" Target="../media/image220.png"/><Relationship Id="rId26" Type="http://schemas.openxmlformats.org/officeDocument/2006/relationships/diagramQuickStyle" Target="../diagrams/quickStyle2.xml"/><Relationship Id="rId3" Type="http://schemas.openxmlformats.org/officeDocument/2006/relationships/image" Target="../media/image27.png"/><Relationship Id="rId21" Type="http://schemas.openxmlformats.org/officeDocument/2006/relationships/image" Target="../media/image223.png"/><Relationship Id="rId7" Type="http://schemas.openxmlformats.org/officeDocument/2006/relationships/image" Target="../media/image210.png"/><Relationship Id="rId12" Type="http://schemas.openxmlformats.org/officeDocument/2006/relationships/image" Target="../media/image215.png"/><Relationship Id="rId17" Type="http://schemas.openxmlformats.org/officeDocument/2006/relationships/image" Target="../media/image219.png"/><Relationship Id="rId25" Type="http://schemas.openxmlformats.org/officeDocument/2006/relationships/diagramLayout" Target="../diagrams/layout2.xml"/><Relationship Id="rId2" Type="http://schemas.openxmlformats.org/officeDocument/2006/relationships/notesSlide" Target="../notesSlides/notesSlide11.xml"/><Relationship Id="rId16" Type="http://schemas.openxmlformats.org/officeDocument/2006/relationships/image" Target="../media/image218.png"/><Relationship Id="rId20" Type="http://schemas.openxmlformats.org/officeDocument/2006/relationships/image" Target="../media/image222.png"/><Relationship Id="rId1" Type="http://schemas.openxmlformats.org/officeDocument/2006/relationships/slideLayout" Target="../slideLayouts/slideLayout27.xml"/><Relationship Id="rId6" Type="http://schemas.openxmlformats.org/officeDocument/2006/relationships/image" Target="../media/image209.jpeg"/><Relationship Id="rId11" Type="http://schemas.openxmlformats.org/officeDocument/2006/relationships/image" Target="../media/image214.jpeg"/><Relationship Id="rId24" Type="http://schemas.openxmlformats.org/officeDocument/2006/relationships/diagramData" Target="../diagrams/data2.xml"/><Relationship Id="rId5" Type="http://schemas.openxmlformats.org/officeDocument/2006/relationships/image" Target="../media/image208.jpeg"/><Relationship Id="rId15" Type="http://schemas.openxmlformats.org/officeDocument/2006/relationships/image" Target="../media/image5.png"/><Relationship Id="rId23" Type="http://schemas.openxmlformats.org/officeDocument/2006/relationships/image" Target="../media/image224.png"/><Relationship Id="rId28" Type="http://schemas.microsoft.com/office/2007/relationships/diagramDrawing" Target="../diagrams/drawing2.xml"/><Relationship Id="rId10" Type="http://schemas.openxmlformats.org/officeDocument/2006/relationships/image" Target="../media/image213.jpeg"/><Relationship Id="rId19" Type="http://schemas.openxmlformats.org/officeDocument/2006/relationships/image" Target="../media/image221.png"/><Relationship Id="rId4" Type="http://schemas.openxmlformats.org/officeDocument/2006/relationships/image" Target="../media/image207.png"/><Relationship Id="rId9" Type="http://schemas.openxmlformats.org/officeDocument/2006/relationships/image" Target="../media/image212.jpeg"/><Relationship Id="rId14" Type="http://schemas.openxmlformats.org/officeDocument/2006/relationships/image" Target="../media/image217.jpeg"/><Relationship Id="rId22" Type="http://schemas.openxmlformats.org/officeDocument/2006/relationships/image" Target="../media/image35.png"/><Relationship Id="rId27" Type="http://schemas.openxmlformats.org/officeDocument/2006/relationships/diagramColors" Target="../diagrams/colors2.xml"/></Relationships>
</file>

<file path=ppt/slides/_rels/slide16.xml.rels><?xml version="1.0" encoding="UTF-8" standalone="yes"?>
<Relationships xmlns="http://schemas.openxmlformats.org/package/2006/relationships"><Relationship Id="rId8" Type="http://schemas.openxmlformats.org/officeDocument/2006/relationships/image" Target="../media/image228.png"/><Relationship Id="rId13" Type="http://schemas.openxmlformats.org/officeDocument/2006/relationships/image" Target="../media/image233.png"/><Relationship Id="rId18" Type="http://schemas.openxmlformats.org/officeDocument/2006/relationships/image" Target="../media/image238.png"/><Relationship Id="rId3" Type="http://schemas.openxmlformats.org/officeDocument/2006/relationships/image" Target="../media/image27.png"/><Relationship Id="rId21" Type="http://schemas.openxmlformats.org/officeDocument/2006/relationships/image" Target="../media/image241.png"/><Relationship Id="rId7" Type="http://schemas.openxmlformats.org/officeDocument/2006/relationships/image" Target="../media/image227.png"/><Relationship Id="rId12" Type="http://schemas.openxmlformats.org/officeDocument/2006/relationships/image" Target="../media/image232.png"/><Relationship Id="rId17" Type="http://schemas.openxmlformats.org/officeDocument/2006/relationships/image" Target="../media/image237.png"/><Relationship Id="rId2" Type="http://schemas.openxmlformats.org/officeDocument/2006/relationships/notesSlide" Target="../notesSlides/notesSlide12.xml"/><Relationship Id="rId16" Type="http://schemas.openxmlformats.org/officeDocument/2006/relationships/image" Target="../media/image236.png"/><Relationship Id="rId20" Type="http://schemas.openxmlformats.org/officeDocument/2006/relationships/image" Target="../media/image240.png"/><Relationship Id="rId1" Type="http://schemas.openxmlformats.org/officeDocument/2006/relationships/slideLayout" Target="../slideLayouts/slideLayout27.xml"/><Relationship Id="rId6" Type="http://schemas.openxmlformats.org/officeDocument/2006/relationships/image" Target="../media/image226.png"/><Relationship Id="rId11" Type="http://schemas.openxmlformats.org/officeDocument/2006/relationships/image" Target="../media/image231.png"/><Relationship Id="rId5" Type="http://schemas.openxmlformats.org/officeDocument/2006/relationships/image" Target="../media/image225.png"/><Relationship Id="rId15" Type="http://schemas.openxmlformats.org/officeDocument/2006/relationships/image" Target="../media/image235.png"/><Relationship Id="rId23" Type="http://schemas.openxmlformats.org/officeDocument/2006/relationships/image" Target="../media/image243.png"/><Relationship Id="rId10" Type="http://schemas.openxmlformats.org/officeDocument/2006/relationships/image" Target="../media/image230.svg"/><Relationship Id="rId19" Type="http://schemas.openxmlformats.org/officeDocument/2006/relationships/image" Target="../media/image239.png"/><Relationship Id="rId4" Type="http://schemas.openxmlformats.org/officeDocument/2006/relationships/image" Target="../media/image5.png"/><Relationship Id="rId9" Type="http://schemas.openxmlformats.org/officeDocument/2006/relationships/image" Target="../media/image229.png"/><Relationship Id="rId14" Type="http://schemas.openxmlformats.org/officeDocument/2006/relationships/image" Target="../media/image234.svg"/><Relationship Id="rId22" Type="http://schemas.openxmlformats.org/officeDocument/2006/relationships/image" Target="../media/image242.jpeg"/></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44.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247.png"/><Relationship Id="rId10" Type="http://schemas.openxmlformats.org/officeDocument/2006/relationships/image" Target="../media/image14.png"/><Relationship Id="rId4" Type="http://schemas.openxmlformats.org/officeDocument/2006/relationships/image" Target="../media/image245.png"/><Relationship Id="rId9" Type="http://schemas.openxmlformats.org/officeDocument/2006/relationships/image" Target="../media/image13.png"/><Relationship Id="rId14" Type="http://schemas.openxmlformats.org/officeDocument/2006/relationships/image" Target="../media/image246.png"/></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8" Type="http://schemas.openxmlformats.org/officeDocument/2006/relationships/image" Target="../media/image221.png"/><Relationship Id="rId13" Type="http://schemas.openxmlformats.org/officeDocument/2006/relationships/diagramData" Target="../diagrams/data3.xml"/><Relationship Id="rId18" Type="http://schemas.openxmlformats.org/officeDocument/2006/relationships/image" Target="../media/image207.png"/><Relationship Id="rId26" Type="http://schemas.openxmlformats.org/officeDocument/2006/relationships/image" Target="../media/image255.jpeg"/><Relationship Id="rId3" Type="http://schemas.openxmlformats.org/officeDocument/2006/relationships/image" Target="../media/image27.png"/><Relationship Id="rId21" Type="http://schemas.openxmlformats.org/officeDocument/2006/relationships/image" Target="../media/image250.jpeg"/><Relationship Id="rId7" Type="http://schemas.openxmlformats.org/officeDocument/2006/relationships/image" Target="../media/image220.png"/><Relationship Id="rId12" Type="http://schemas.openxmlformats.org/officeDocument/2006/relationships/image" Target="../media/image224.png"/><Relationship Id="rId17" Type="http://schemas.microsoft.com/office/2007/relationships/diagramDrawing" Target="../diagrams/drawing3.xml"/><Relationship Id="rId25" Type="http://schemas.openxmlformats.org/officeDocument/2006/relationships/image" Target="../media/image254.jpeg"/><Relationship Id="rId2" Type="http://schemas.openxmlformats.org/officeDocument/2006/relationships/notesSlide" Target="../notesSlides/notesSlide13.xml"/><Relationship Id="rId16" Type="http://schemas.openxmlformats.org/officeDocument/2006/relationships/diagramColors" Target="../diagrams/colors3.xml"/><Relationship Id="rId20" Type="http://schemas.openxmlformats.org/officeDocument/2006/relationships/image" Target="../media/image249.jpeg"/><Relationship Id="rId1" Type="http://schemas.openxmlformats.org/officeDocument/2006/relationships/slideLayout" Target="../slideLayouts/slideLayout27.xml"/><Relationship Id="rId6" Type="http://schemas.openxmlformats.org/officeDocument/2006/relationships/image" Target="../media/image219.png"/><Relationship Id="rId11" Type="http://schemas.openxmlformats.org/officeDocument/2006/relationships/image" Target="../media/image35.png"/><Relationship Id="rId24" Type="http://schemas.openxmlformats.org/officeDocument/2006/relationships/image" Target="../media/image253.jpeg"/><Relationship Id="rId5" Type="http://schemas.openxmlformats.org/officeDocument/2006/relationships/image" Target="../media/image218.png"/><Relationship Id="rId15" Type="http://schemas.openxmlformats.org/officeDocument/2006/relationships/diagramQuickStyle" Target="../diagrams/quickStyle3.xml"/><Relationship Id="rId23" Type="http://schemas.openxmlformats.org/officeDocument/2006/relationships/image" Target="../media/image252.png"/><Relationship Id="rId10" Type="http://schemas.openxmlformats.org/officeDocument/2006/relationships/image" Target="../media/image223.png"/><Relationship Id="rId19" Type="http://schemas.openxmlformats.org/officeDocument/2006/relationships/image" Target="../media/image248.jpeg"/><Relationship Id="rId4" Type="http://schemas.openxmlformats.org/officeDocument/2006/relationships/image" Target="../media/image5.png"/><Relationship Id="rId9" Type="http://schemas.openxmlformats.org/officeDocument/2006/relationships/image" Target="../media/image222.png"/><Relationship Id="rId14" Type="http://schemas.openxmlformats.org/officeDocument/2006/relationships/diagramLayout" Target="../diagrams/layout3.xml"/><Relationship Id="rId22" Type="http://schemas.openxmlformats.org/officeDocument/2006/relationships/image" Target="../media/image251.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jpe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58.jpeg"/><Relationship Id="rId3" Type="http://schemas.openxmlformats.org/officeDocument/2006/relationships/image" Target="../media/image27.png"/><Relationship Id="rId7" Type="http://schemas.openxmlformats.org/officeDocument/2006/relationships/image" Target="../media/image232.png"/><Relationship Id="rId12" Type="http://schemas.openxmlformats.org/officeDocument/2006/relationships/image" Target="../media/image257.jpeg"/><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openxmlformats.org/officeDocument/2006/relationships/image" Target="../media/image231.png"/><Relationship Id="rId11" Type="http://schemas.openxmlformats.org/officeDocument/2006/relationships/image" Target="../media/image256.png"/><Relationship Id="rId5" Type="http://schemas.openxmlformats.org/officeDocument/2006/relationships/image" Target="../media/image225.png"/><Relationship Id="rId10" Type="http://schemas.openxmlformats.org/officeDocument/2006/relationships/image" Target="../media/image238.png"/><Relationship Id="rId4" Type="http://schemas.openxmlformats.org/officeDocument/2006/relationships/image" Target="../media/image5.png"/><Relationship Id="rId9" Type="http://schemas.openxmlformats.org/officeDocument/2006/relationships/image" Target="../media/image235.png"/></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44.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259.png"/><Relationship Id="rId10" Type="http://schemas.openxmlformats.org/officeDocument/2006/relationships/image" Target="../media/image14.png"/><Relationship Id="rId4" Type="http://schemas.openxmlformats.org/officeDocument/2006/relationships/image" Target="../media/image245.png"/><Relationship Id="rId9" Type="http://schemas.openxmlformats.org/officeDocument/2006/relationships/image" Target="../media/image13.png"/><Relationship Id="rId14" Type="http://schemas.openxmlformats.org/officeDocument/2006/relationships/image" Target="../media/image246.png"/></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8" Type="http://schemas.openxmlformats.org/officeDocument/2006/relationships/image" Target="../media/image263.jpeg"/><Relationship Id="rId13" Type="http://schemas.openxmlformats.org/officeDocument/2006/relationships/image" Target="../media/image268.jpeg"/><Relationship Id="rId18" Type="http://schemas.openxmlformats.org/officeDocument/2006/relationships/image" Target="../media/image220.png"/><Relationship Id="rId26" Type="http://schemas.microsoft.com/office/2007/relationships/diagramDrawing" Target="../diagrams/drawing4.xml"/><Relationship Id="rId3" Type="http://schemas.openxmlformats.org/officeDocument/2006/relationships/image" Target="../media/image27.png"/><Relationship Id="rId21" Type="http://schemas.openxmlformats.org/officeDocument/2006/relationships/image" Target="../media/image224.png"/><Relationship Id="rId7" Type="http://schemas.openxmlformats.org/officeDocument/2006/relationships/image" Target="../media/image262.png"/><Relationship Id="rId12" Type="http://schemas.openxmlformats.org/officeDocument/2006/relationships/image" Target="../media/image267.jpeg"/><Relationship Id="rId17" Type="http://schemas.openxmlformats.org/officeDocument/2006/relationships/image" Target="../media/image219.png"/><Relationship Id="rId25" Type="http://schemas.openxmlformats.org/officeDocument/2006/relationships/diagramColors" Target="../diagrams/colors4.xml"/><Relationship Id="rId2" Type="http://schemas.openxmlformats.org/officeDocument/2006/relationships/notesSlide" Target="../notesSlides/notesSlide15.xml"/><Relationship Id="rId16" Type="http://schemas.openxmlformats.org/officeDocument/2006/relationships/image" Target="../media/image218.png"/><Relationship Id="rId20" Type="http://schemas.openxmlformats.org/officeDocument/2006/relationships/image" Target="../media/image35.png"/><Relationship Id="rId1" Type="http://schemas.openxmlformats.org/officeDocument/2006/relationships/slideLayout" Target="../slideLayouts/slideLayout33.xml"/><Relationship Id="rId6" Type="http://schemas.openxmlformats.org/officeDocument/2006/relationships/image" Target="../media/image261.png"/><Relationship Id="rId11" Type="http://schemas.openxmlformats.org/officeDocument/2006/relationships/image" Target="../media/image266.jpeg"/><Relationship Id="rId24" Type="http://schemas.openxmlformats.org/officeDocument/2006/relationships/diagramQuickStyle" Target="../diagrams/quickStyle4.xml"/><Relationship Id="rId5" Type="http://schemas.openxmlformats.org/officeDocument/2006/relationships/image" Target="../media/image260.png"/><Relationship Id="rId15" Type="http://schemas.openxmlformats.org/officeDocument/2006/relationships/image" Target="../media/image5.png"/><Relationship Id="rId23" Type="http://schemas.openxmlformats.org/officeDocument/2006/relationships/diagramLayout" Target="../diagrams/layout4.xml"/><Relationship Id="rId28" Type="http://schemas.openxmlformats.org/officeDocument/2006/relationships/image" Target="../media/image271.png"/><Relationship Id="rId10" Type="http://schemas.openxmlformats.org/officeDocument/2006/relationships/image" Target="../media/image265.jpeg"/><Relationship Id="rId19" Type="http://schemas.openxmlformats.org/officeDocument/2006/relationships/image" Target="../media/image223.png"/><Relationship Id="rId4" Type="http://schemas.openxmlformats.org/officeDocument/2006/relationships/image" Target="../media/image207.png"/><Relationship Id="rId9" Type="http://schemas.openxmlformats.org/officeDocument/2006/relationships/image" Target="../media/image264.png"/><Relationship Id="rId14" Type="http://schemas.openxmlformats.org/officeDocument/2006/relationships/image" Target="../media/image269.jpeg"/><Relationship Id="rId22" Type="http://schemas.openxmlformats.org/officeDocument/2006/relationships/diagramData" Target="../diagrams/data4.xml"/><Relationship Id="rId27" Type="http://schemas.openxmlformats.org/officeDocument/2006/relationships/image" Target="../media/image270.png"/></Relationships>
</file>

<file path=ppt/slides/_rels/slide24.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76.jpeg"/><Relationship Id="rId18" Type="http://schemas.openxmlformats.org/officeDocument/2006/relationships/image" Target="../media/image281.jpeg"/><Relationship Id="rId3" Type="http://schemas.openxmlformats.org/officeDocument/2006/relationships/image" Target="../media/image27.png"/><Relationship Id="rId7" Type="http://schemas.openxmlformats.org/officeDocument/2006/relationships/image" Target="../media/image240.png"/><Relationship Id="rId12" Type="http://schemas.openxmlformats.org/officeDocument/2006/relationships/image" Target="../media/image275.png"/><Relationship Id="rId17" Type="http://schemas.openxmlformats.org/officeDocument/2006/relationships/image" Target="../media/image280.jpeg"/><Relationship Id="rId2" Type="http://schemas.openxmlformats.org/officeDocument/2006/relationships/notesSlide" Target="../notesSlides/notesSlide16.xml"/><Relationship Id="rId16" Type="http://schemas.openxmlformats.org/officeDocument/2006/relationships/image" Target="../media/image279.jpeg"/><Relationship Id="rId1" Type="http://schemas.openxmlformats.org/officeDocument/2006/relationships/slideLayout" Target="../slideLayouts/slideLayout33.xml"/><Relationship Id="rId6" Type="http://schemas.openxmlformats.org/officeDocument/2006/relationships/image" Target="../media/image231.png"/><Relationship Id="rId11" Type="http://schemas.openxmlformats.org/officeDocument/2006/relationships/image" Target="../media/image274.png"/><Relationship Id="rId5" Type="http://schemas.openxmlformats.org/officeDocument/2006/relationships/image" Target="../media/image225.png"/><Relationship Id="rId15" Type="http://schemas.openxmlformats.org/officeDocument/2006/relationships/image" Target="../media/image278.jpeg"/><Relationship Id="rId10" Type="http://schemas.openxmlformats.org/officeDocument/2006/relationships/image" Target="../media/image273.png"/><Relationship Id="rId4" Type="http://schemas.openxmlformats.org/officeDocument/2006/relationships/image" Target="../media/image5.png"/><Relationship Id="rId9" Type="http://schemas.openxmlformats.org/officeDocument/2006/relationships/image" Target="../media/image272.png"/><Relationship Id="rId14" Type="http://schemas.openxmlformats.org/officeDocument/2006/relationships/image" Target="../media/image277.jpeg"/></Relationships>
</file>

<file path=ppt/slides/_rels/slide2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44.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282.png"/><Relationship Id="rId10" Type="http://schemas.openxmlformats.org/officeDocument/2006/relationships/image" Target="../media/image14.png"/><Relationship Id="rId4" Type="http://schemas.openxmlformats.org/officeDocument/2006/relationships/image" Target="../media/image245.png"/><Relationship Id="rId9" Type="http://schemas.openxmlformats.org/officeDocument/2006/relationships/image" Target="../media/image13.png"/><Relationship Id="rId14" Type="http://schemas.openxmlformats.org/officeDocument/2006/relationships/image" Target="../media/image246.png"/></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3" Type="http://schemas.openxmlformats.org/officeDocument/2006/relationships/image" Target="../media/image291.jpeg"/><Relationship Id="rId18" Type="http://schemas.openxmlformats.org/officeDocument/2006/relationships/image" Target="../media/image296.png"/><Relationship Id="rId26" Type="http://schemas.openxmlformats.org/officeDocument/2006/relationships/image" Target="../media/image35.png"/><Relationship Id="rId3" Type="http://schemas.openxmlformats.org/officeDocument/2006/relationships/image" Target="../media/image27.png"/><Relationship Id="rId21" Type="http://schemas.openxmlformats.org/officeDocument/2006/relationships/image" Target="../media/image299.jpeg"/><Relationship Id="rId34" Type="http://schemas.openxmlformats.org/officeDocument/2006/relationships/image" Target="../media/image301.png"/><Relationship Id="rId7" Type="http://schemas.openxmlformats.org/officeDocument/2006/relationships/image" Target="../media/image285.png"/><Relationship Id="rId12" Type="http://schemas.openxmlformats.org/officeDocument/2006/relationships/image" Target="../media/image290.jpeg"/><Relationship Id="rId17" Type="http://schemas.openxmlformats.org/officeDocument/2006/relationships/image" Target="../media/image295.jpeg"/><Relationship Id="rId25" Type="http://schemas.openxmlformats.org/officeDocument/2006/relationships/image" Target="../media/image223.png"/><Relationship Id="rId33" Type="http://schemas.openxmlformats.org/officeDocument/2006/relationships/image" Target="../media/image300.png"/><Relationship Id="rId2" Type="http://schemas.openxmlformats.org/officeDocument/2006/relationships/notesSlide" Target="../notesSlides/notesSlide17.xml"/><Relationship Id="rId16" Type="http://schemas.openxmlformats.org/officeDocument/2006/relationships/image" Target="../media/image294.jpeg"/><Relationship Id="rId20" Type="http://schemas.openxmlformats.org/officeDocument/2006/relationships/image" Target="../media/image298.png"/><Relationship Id="rId29" Type="http://schemas.openxmlformats.org/officeDocument/2006/relationships/diagramLayout" Target="../diagrams/layout5.xml"/><Relationship Id="rId1" Type="http://schemas.openxmlformats.org/officeDocument/2006/relationships/slideLayout" Target="../slideLayouts/slideLayout27.xml"/><Relationship Id="rId6" Type="http://schemas.openxmlformats.org/officeDocument/2006/relationships/image" Target="../media/image284.jpeg"/><Relationship Id="rId11" Type="http://schemas.openxmlformats.org/officeDocument/2006/relationships/image" Target="../media/image289.jpeg"/><Relationship Id="rId24" Type="http://schemas.openxmlformats.org/officeDocument/2006/relationships/image" Target="../media/image220.png"/><Relationship Id="rId32" Type="http://schemas.microsoft.com/office/2007/relationships/diagramDrawing" Target="../diagrams/drawing5.xml"/><Relationship Id="rId5" Type="http://schemas.openxmlformats.org/officeDocument/2006/relationships/image" Target="../media/image283.jpeg"/><Relationship Id="rId15" Type="http://schemas.openxmlformats.org/officeDocument/2006/relationships/image" Target="../media/image293.jpeg"/><Relationship Id="rId23" Type="http://schemas.openxmlformats.org/officeDocument/2006/relationships/image" Target="../media/image218.png"/><Relationship Id="rId28" Type="http://schemas.openxmlformats.org/officeDocument/2006/relationships/diagramData" Target="../diagrams/data5.xml"/><Relationship Id="rId10" Type="http://schemas.openxmlformats.org/officeDocument/2006/relationships/image" Target="../media/image288.jpeg"/><Relationship Id="rId19" Type="http://schemas.openxmlformats.org/officeDocument/2006/relationships/image" Target="../media/image297.jpeg"/><Relationship Id="rId31" Type="http://schemas.openxmlformats.org/officeDocument/2006/relationships/diagramColors" Target="../diagrams/colors5.xml"/><Relationship Id="rId4" Type="http://schemas.openxmlformats.org/officeDocument/2006/relationships/image" Target="../media/image207.png"/><Relationship Id="rId9" Type="http://schemas.openxmlformats.org/officeDocument/2006/relationships/image" Target="../media/image287.jpeg"/><Relationship Id="rId14" Type="http://schemas.openxmlformats.org/officeDocument/2006/relationships/image" Target="../media/image292.png"/><Relationship Id="rId22" Type="http://schemas.openxmlformats.org/officeDocument/2006/relationships/image" Target="../media/image5.png"/><Relationship Id="rId27" Type="http://schemas.openxmlformats.org/officeDocument/2006/relationships/image" Target="../media/image224.png"/><Relationship Id="rId30" Type="http://schemas.openxmlformats.org/officeDocument/2006/relationships/diagramQuickStyle" Target="../diagrams/quickStyle5.xml"/><Relationship Id="rId35" Type="http://schemas.openxmlformats.org/officeDocument/2006/relationships/image" Target="../media/image302.png"/><Relationship Id="rId8" Type="http://schemas.openxmlformats.org/officeDocument/2006/relationships/image" Target="../media/image286.jpeg"/></Relationships>
</file>

<file path=ppt/slides/_rels/slide28.xml.rels><?xml version="1.0" encoding="UTF-8" standalone="yes"?>
<Relationships xmlns="http://schemas.openxmlformats.org/package/2006/relationships"><Relationship Id="rId8" Type="http://schemas.openxmlformats.org/officeDocument/2006/relationships/image" Target="../media/image231.png"/><Relationship Id="rId13" Type="http://schemas.openxmlformats.org/officeDocument/2006/relationships/image" Target="../media/image238.png"/><Relationship Id="rId3" Type="http://schemas.openxmlformats.org/officeDocument/2006/relationships/image" Target="../media/image303.png"/><Relationship Id="rId7" Type="http://schemas.openxmlformats.org/officeDocument/2006/relationships/image" Target="../media/image225.png"/><Relationship Id="rId12" Type="http://schemas.openxmlformats.org/officeDocument/2006/relationships/image" Target="../media/image235.png"/><Relationship Id="rId2" Type="http://schemas.openxmlformats.org/officeDocument/2006/relationships/notesSlide" Target="../notesSlides/notesSlide18.xml"/><Relationship Id="rId16" Type="http://schemas.openxmlformats.org/officeDocument/2006/relationships/image" Target="../media/image308.jpeg"/><Relationship Id="rId1" Type="http://schemas.openxmlformats.org/officeDocument/2006/relationships/slideLayout" Target="../slideLayouts/slideLayout27.xml"/><Relationship Id="rId6" Type="http://schemas.openxmlformats.org/officeDocument/2006/relationships/image" Target="../media/image5.png"/><Relationship Id="rId11" Type="http://schemas.openxmlformats.org/officeDocument/2006/relationships/image" Target="../media/image305.png"/><Relationship Id="rId5" Type="http://schemas.openxmlformats.org/officeDocument/2006/relationships/image" Target="../media/image27.png"/><Relationship Id="rId15" Type="http://schemas.openxmlformats.org/officeDocument/2006/relationships/image" Target="../media/image307.jpeg"/><Relationship Id="rId10" Type="http://schemas.openxmlformats.org/officeDocument/2006/relationships/image" Target="../media/image237.png"/><Relationship Id="rId4" Type="http://schemas.openxmlformats.org/officeDocument/2006/relationships/image" Target="../media/image304.jpeg"/><Relationship Id="rId9" Type="http://schemas.openxmlformats.org/officeDocument/2006/relationships/image" Target="../media/image232.png"/><Relationship Id="rId14" Type="http://schemas.openxmlformats.org/officeDocument/2006/relationships/image" Target="../media/image306.jpeg"/></Relationships>
</file>

<file path=ppt/slides/_rels/slide2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44.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09.png"/><Relationship Id="rId10" Type="http://schemas.openxmlformats.org/officeDocument/2006/relationships/image" Target="../media/image14.png"/><Relationship Id="rId4" Type="http://schemas.openxmlformats.org/officeDocument/2006/relationships/image" Target="../media/image245.png"/><Relationship Id="rId9" Type="http://schemas.openxmlformats.org/officeDocument/2006/relationships/image" Target="../media/image13.png"/><Relationship Id="rId14" Type="http://schemas.openxmlformats.org/officeDocument/2006/relationships/image" Target="../media/image246.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22.png"/><Relationship Id="rId7" Type="http://schemas.openxmlformats.org/officeDocument/2006/relationships/image" Target="../media/image11.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image" Target="../media/image6.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5" Type="http://schemas.openxmlformats.org/officeDocument/2006/relationships/image" Target="../media/image25.png"/><Relationship Id="rId10" Type="http://schemas.openxmlformats.org/officeDocument/2006/relationships/image" Target="../media/image13.png"/><Relationship Id="rId4" Type="http://schemas.openxmlformats.org/officeDocument/2006/relationships/image" Target="../media/image23.png"/><Relationship Id="rId9" Type="http://schemas.openxmlformats.org/officeDocument/2006/relationships/image" Target="../media/image12.png"/><Relationship Id="rId14" Type="http://schemas.openxmlformats.org/officeDocument/2006/relationships/image" Target="../media/image17.png"/></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8" Type="http://schemas.openxmlformats.org/officeDocument/2006/relationships/image" Target="../media/image313.jpeg"/><Relationship Id="rId13" Type="http://schemas.openxmlformats.org/officeDocument/2006/relationships/image" Target="../media/image221.png"/><Relationship Id="rId18" Type="http://schemas.openxmlformats.org/officeDocument/2006/relationships/diagramLayout" Target="../diagrams/layout6.xml"/><Relationship Id="rId3" Type="http://schemas.openxmlformats.org/officeDocument/2006/relationships/image" Target="../media/image27.png"/><Relationship Id="rId21" Type="http://schemas.microsoft.com/office/2007/relationships/diagramDrawing" Target="../diagrams/drawing6.xml"/><Relationship Id="rId7" Type="http://schemas.openxmlformats.org/officeDocument/2006/relationships/image" Target="../media/image312.jpeg"/><Relationship Id="rId12" Type="http://schemas.openxmlformats.org/officeDocument/2006/relationships/image" Target="../media/image220.png"/><Relationship Id="rId17" Type="http://schemas.openxmlformats.org/officeDocument/2006/relationships/diagramData" Target="../diagrams/data6.xml"/><Relationship Id="rId2" Type="http://schemas.openxmlformats.org/officeDocument/2006/relationships/notesSlide" Target="../notesSlides/notesSlide19.xml"/><Relationship Id="rId16" Type="http://schemas.openxmlformats.org/officeDocument/2006/relationships/image" Target="../media/image224.png"/><Relationship Id="rId20" Type="http://schemas.openxmlformats.org/officeDocument/2006/relationships/diagramColors" Target="../diagrams/colors6.xml"/><Relationship Id="rId1" Type="http://schemas.openxmlformats.org/officeDocument/2006/relationships/slideLayout" Target="../slideLayouts/slideLayout15.xml"/><Relationship Id="rId6" Type="http://schemas.openxmlformats.org/officeDocument/2006/relationships/image" Target="../media/image311.jpeg"/><Relationship Id="rId11" Type="http://schemas.openxmlformats.org/officeDocument/2006/relationships/image" Target="../media/image219.png"/><Relationship Id="rId5" Type="http://schemas.openxmlformats.org/officeDocument/2006/relationships/image" Target="../media/image310.svg"/><Relationship Id="rId15" Type="http://schemas.openxmlformats.org/officeDocument/2006/relationships/image" Target="../media/image35.png"/><Relationship Id="rId23" Type="http://schemas.openxmlformats.org/officeDocument/2006/relationships/image" Target="../media/image270.png"/><Relationship Id="rId10" Type="http://schemas.openxmlformats.org/officeDocument/2006/relationships/image" Target="../media/image218.png"/><Relationship Id="rId19" Type="http://schemas.openxmlformats.org/officeDocument/2006/relationships/diagramQuickStyle" Target="../diagrams/quickStyle6.xml"/><Relationship Id="rId4" Type="http://schemas.openxmlformats.org/officeDocument/2006/relationships/image" Target="../media/image207.png"/><Relationship Id="rId9" Type="http://schemas.openxmlformats.org/officeDocument/2006/relationships/image" Target="../media/image5.png"/><Relationship Id="rId14" Type="http://schemas.openxmlformats.org/officeDocument/2006/relationships/image" Target="../media/image223.png"/><Relationship Id="rId22" Type="http://schemas.openxmlformats.org/officeDocument/2006/relationships/image" Target="../media/image314.svg"/></Relationships>
</file>

<file path=ppt/slides/_rels/slide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19.jpeg"/><Relationship Id="rId18" Type="http://schemas.openxmlformats.org/officeDocument/2006/relationships/image" Target="../media/image324.png"/><Relationship Id="rId3" Type="http://schemas.openxmlformats.org/officeDocument/2006/relationships/image" Target="../media/image27.png"/><Relationship Id="rId21" Type="http://schemas.openxmlformats.org/officeDocument/2006/relationships/image" Target="../media/image327.png"/><Relationship Id="rId7" Type="http://schemas.openxmlformats.org/officeDocument/2006/relationships/image" Target="../media/image237.png"/><Relationship Id="rId12" Type="http://schemas.openxmlformats.org/officeDocument/2006/relationships/image" Target="../media/image318.jpeg"/><Relationship Id="rId17" Type="http://schemas.openxmlformats.org/officeDocument/2006/relationships/image" Target="../media/image323.png"/><Relationship Id="rId2" Type="http://schemas.openxmlformats.org/officeDocument/2006/relationships/notesSlide" Target="../notesSlides/notesSlide20.xml"/><Relationship Id="rId16" Type="http://schemas.openxmlformats.org/officeDocument/2006/relationships/image" Target="../media/image322.png"/><Relationship Id="rId20" Type="http://schemas.openxmlformats.org/officeDocument/2006/relationships/image" Target="../media/image326.png"/><Relationship Id="rId1" Type="http://schemas.openxmlformats.org/officeDocument/2006/relationships/slideLayout" Target="../slideLayouts/slideLayout15.xml"/><Relationship Id="rId6" Type="http://schemas.openxmlformats.org/officeDocument/2006/relationships/image" Target="../media/image231.png"/><Relationship Id="rId11" Type="http://schemas.openxmlformats.org/officeDocument/2006/relationships/hyperlink" Target="https://www.civil.iitb.ac.in/ocean/facilities.html" TargetMode="External"/><Relationship Id="rId24" Type="http://schemas.openxmlformats.org/officeDocument/2006/relationships/image" Target="../media/image330.png"/><Relationship Id="rId5" Type="http://schemas.openxmlformats.org/officeDocument/2006/relationships/image" Target="../media/image225.png"/><Relationship Id="rId15" Type="http://schemas.openxmlformats.org/officeDocument/2006/relationships/image" Target="../media/image321.png"/><Relationship Id="rId23" Type="http://schemas.openxmlformats.org/officeDocument/2006/relationships/image" Target="../media/image329.png"/><Relationship Id="rId10" Type="http://schemas.openxmlformats.org/officeDocument/2006/relationships/image" Target="../media/image317.png"/><Relationship Id="rId19" Type="http://schemas.openxmlformats.org/officeDocument/2006/relationships/image" Target="../media/image325.png"/><Relationship Id="rId4" Type="http://schemas.openxmlformats.org/officeDocument/2006/relationships/image" Target="../media/image5.png"/><Relationship Id="rId9" Type="http://schemas.openxmlformats.org/officeDocument/2006/relationships/image" Target="../media/image316.png"/><Relationship Id="rId14" Type="http://schemas.openxmlformats.org/officeDocument/2006/relationships/image" Target="../media/image320.jpeg"/><Relationship Id="rId22" Type="http://schemas.openxmlformats.org/officeDocument/2006/relationships/image" Target="../media/image328.png"/></Relationships>
</file>

<file path=ppt/slides/_rels/slide3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44.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31.png"/><Relationship Id="rId10" Type="http://schemas.openxmlformats.org/officeDocument/2006/relationships/image" Target="../media/image14.png"/><Relationship Id="rId4" Type="http://schemas.openxmlformats.org/officeDocument/2006/relationships/image" Target="../media/image245.png"/><Relationship Id="rId9" Type="http://schemas.openxmlformats.org/officeDocument/2006/relationships/image" Target="../media/image13.png"/><Relationship Id="rId14" Type="http://schemas.openxmlformats.org/officeDocument/2006/relationships/image" Target="../media/image246.png"/></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8" Type="http://schemas.openxmlformats.org/officeDocument/2006/relationships/image" Target="../media/image221.png"/><Relationship Id="rId13" Type="http://schemas.openxmlformats.org/officeDocument/2006/relationships/diagramLayout" Target="../diagrams/layout7.xml"/><Relationship Id="rId18" Type="http://schemas.openxmlformats.org/officeDocument/2006/relationships/image" Target="../media/image333.png"/><Relationship Id="rId3" Type="http://schemas.openxmlformats.org/officeDocument/2006/relationships/image" Target="../media/image27.png"/><Relationship Id="rId21" Type="http://schemas.openxmlformats.org/officeDocument/2006/relationships/image" Target="../media/image336.png"/><Relationship Id="rId7" Type="http://schemas.openxmlformats.org/officeDocument/2006/relationships/image" Target="../media/image219.png"/><Relationship Id="rId12" Type="http://schemas.openxmlformats.org/officeDocument/2006/relationships/diagramData" Target="../diagrams/data7.xml"/><Relationship Id="rId17" Type="http://schemas.openxmlformats.org/officeDocument/2006/relationships/image" Target="../media/image332.png"/><Relationship Id="rId2" Type="http://schemas.openxmlformats.org/officeDocument/2006/relationships/notesSlide" Target="../notesSlides/notesSlide21.xml"/><Relationship Id="rId16" Type="http://schemas.microsoft.com/office/2007/relationships/diagramDrawing" Target="../diagrams/drawing7.xml"/><Relationship Id="rId20" Type="http://schemas.openxmlformats.org/officeDocument/2006/relationships/image" Target="../media/image335.png"/><Relationship Id="rId1" Type="http://schemas.openxmlformats.org/officeDocument/2006/relationships/slideLayout" Target="../slideLayouts/slideLayout15.xml"/><Relationship Id="rId6" Type="http://schemas.openxmlformats.org/officeDocument/2006/relationships/image" Target="../media/image218.png"/><Relationship Id="rId11" Type="http://schemas.openxmlformats.org/officeDocument/2006/relationships/image" Target="../media/image224.png"/><Relationship Id="rId5" Type="http://schemas.openxmlformats.org/officeDocument/2006/relationships/image" Target="../media/image5.png"/><Relationship Id="rId15" Type="http://schemas.openxmlformats.org/officeDocument/2006/relationships/diagramColors" Target="../diagrams/colors7.xml"/><Relationship Id="rId10" Type="http://schemas.openxmlformats.org/officeDocument/2006/relationships/image" Target="../media/image35.png"/><Relationship Id="rId19" Type="http://schemas.openxmlformats.org/officeDocument/2006/relationships/image" Target="../media/image334.png"/><Relationship Id="rId4" Type="http://schemas.openxmlformats.org/officeDocument/2006/relationships/image" Target="../media/image207.png"/><Relationship Id="rId9" Type="http://schemas.openxmlformats.org/officeDocument/2006/relationships/image" Target="../media/image223.png"/><Relationship Id="rId14" Type="http://schemas.openxmlformats.org/officeDocument/2006/relationships/diagramQuickStyle" Target="../diagrams/quickStyle7.xml"/><Relationship Id="rId22" Type="http://schemas.openxmlformats.org/officeDocument/2006/relationships/image" Target="../media/image337.png"/></Relationships>
</file>

<file path=ppt/slides/_rels/slide3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3.png"/><Relationship Id="rId18" Type="http://schemas.openxmlformats.org/officeDocument/2006/relationships/image" Target="../media/image346.jpeg"/><Relationship Id="rId3" Type="http://schemas.openxmlformats.org/officeDocument/2006/relationships/image" Target="../media/image27.png"/><Relationship Id="rId21" Type="http://schemas.openxmlformats.org/officeDocument/2006/relationships/image" Target="../media/image349.jpeg"/><Relationship Id="rId7" Type="http://schemas.openxmlformats.org/officeDocument/2006/relationships/image" Target="../media/image338.png"/><Relationship Id="rId12" Type="http://schemas.openxmlformats.org/officeDocument/2006/relationships/image" Target="../media/image342.png"/><Relationship Id="rId17" Type="http://schemas.openxmlformats.org/officeDocument/2006/relationships/image" Target="../media/image345.png"/><Relationship Id="rId2" Type="http://schemas.openxmlformats.org/officeDocument/2006/relationships/notesSlide" Target="../notesSlides/notesSlide22.xml"/><Relationship Id="rId16" Type="http://schemas.openxmlformats.org/officeDocument/2006/relationships/image" Target="../media/image344.png"/><Relationship Id="rId20" Type="http://schemas.openxmlformats.org/officeDocument/2006/relationships/image" Target="../media/image348.jpeg"/><Relationship Id="rId1" Type="http://schemas.openxmlformats.org/officeDocument/2006/relationships/slideLayout" Target="../slideLayouts/slideLayout15.xml"/><Relationship Id="rId6" Type="http://schemas.openxmlformats.org/officeDocument/2006/relationships/image" Target="../media/image231.png"/><Relationship Id="rId11" Type="http://schemas.openxmlformats.org/officeDocument/2006/relationships/image" Target="../media/image235.png"/><Relationship Id="rId5" Type="http://schemas.openxmlformats.org/officeDocument/2006/relationships/image" Target="../media/image225.png"/><Relationship Id="rId15" Type="http://schemas.openxmlformats.org/officeDocument/2006/relationships/image" Target="../media/image237.png"/><Relationship Id="rId23" Type="http://schemas.openxmlformats.org/officeDocument/2006/relationships/image" Target="../media/image351.jpeg"/><Relationship Id="rId10" Type="http://schemas.openxmlformats.org/officeDocument/2006/relationships/image" Target="../media/image341.png"/><Relationship Id="rId19" Type="http://schemas.openxmlformats.org/officeDocument/2006/relationships/image" Target="../media/image347.jpeg"/><Relationship Id="rId4" Type="http://schemas.openxmlformats.org/officeDocument/2006/relationships/image" Target="../media/image5.png"/><Relationship Id="rId9" Type="http://schemas.openxmlformats.org/officeDocument/2006/relationships/image" Target="../media/image340.png"/><Relationship Id="rId14" Type="http://schemas.openxmlformats.org/officeDocument/2006/relationships/image" Target="../media/image238.png"/><Relationship Id="rId22" Type="http://schemas.openxmlformats.org/officeDocument/2006/relationships/image" Target="../media/image350.jpeg"/></Relationships>
</file>

<file path=ppt/slides/_rels/slide3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44.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52.png"/><Relationship Id="rId10" Type="http://schemas.openxmlformats.org/officeDocument/2006/relationships/image" Target="../media/image14.png"/><Relationship Id="rId4" Type="http://schemas.openxmlformats.org/officeDocument/2006/relationships/image" Target="../media/image245.png"/><Relationship Id="rId9" Type="http://schemas.openxmlformats.org/officeDocument/2006/relationships/image" Target="../media/image13.png"/><Relationship Id="rId14" Type="http://schemas.openxmlformats.org/officeDocument/2006/relationships/image" Target="../media/image246.png"/></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8" Type="http://schemas.openxmlformats.org/officeDocument/2006/relationships/image" Target="../media/image356.jpeg"/><Relationship Id="rId13" Type="http://schemas.openxmlformats.org/officeDocument/2006/relationships/image" Target="../media/image218.png"/><Relationship Id="rId18" Type="http://schemas.openxmlformats.org/officeDocument/2006/relationships/image" Target="../media/image224.png"/><Relationship Id="rId3" Type="http://schemas.openxmlformats.org/officeDocument/2006/relationships/image" Target="../media/image27.png"/><Relationship Id="rId21" Type="http://schemas.openxmlformats.org/officeDocument/2006/relationships/diagramQuickStyle" Target="../diagrams/quickStyle8.xml"/><Relationship Id="rId7" Type="http://schemas.openxmlformats.org/officeDocument/2006/relationships/image" Target="../media/image355.jpeg"/><Relationship Id="rId12" Type="http://schemas.openxmlformats.org/officeDocument/2006/relationships/image" Target="../media/image5.png"/><Relationship Id="rId17" Type="http://schemas.openxmlformats.org/officeDocument/2006/relationships/image" Target="../media/image35.png"/><Relationship Id="rId25" Type="http://schemas.openxmlformats.org/officeDocument/2006/relationships/image" Target="../media/image360.png"/><Relationship Id="rId2" Type="http://schemas.openxmlformats.org/officeDocument/2006/relationships/notesSlide" Target="../notesSlides/notesSlide23.xml"/><Relationship Id="rId16" Type="http://schemas.openxmlformats.org/officeDocument/2006/relationships/image" Target="../media/image223.png"/><Relationship Id="rId20" Type="http://schemas.openxmlformats.org/officeDocument/2006/relationships/diagramLayout" Target="../diagrams/layout8.xml"/><Relationship Id="rId1" Type="http://schemas.openxmlformats.org/officeDocument/2006/relationships/slideLayout" Target="../slideLayouts/slideLayout15.xml"/><Relationship Id="rId6" Type="http://schemas.openxmlformats.org/officeDocument/2006/relationships/image" Target="../media/image354.png"/><Relationship Id="rId11" Type="http://schemas.openxmlformats.org/officeDocument/2006/relationships/image" Target="../media/image359.jpeg"/><Relationship Id="rId24" Type="http://schemas.openxmlformats.org/officeDocument/2006/relationships/image" Target="../media/image336.png"/><Relationship Id="rId5" Type="http://schemas.openxmlformats.org/officeDocument/2006/relationships/image" Target="../media/image353.jpeg"/><Relationship Id="rId15" Type="http://schemas.openxmlformats.org/officeDocument/2006/relationships/image" Target="../media/image220.png"/><Relationship Id="rId23" Type="http://schemas.microsoft.com/office/2007/relationships/diagramDrawing" Target="../diagrams/drawing8.xml"/><Relationship Id="rId10" Type="http://schemas.openxmlformats.org/officeDocument/2006/relationships/image" Target="../media/image358.jpeg"/><Relationship Id="rId19" Type="http://schemas.openxmlformats.org/officeDocument/2006/relationships/diagramData" Target="../diagrams/data8.xml"/><Relationship Id="rId4" Type="http://schemas.openxmlformats.org/officeDocument/2006/relationships/image" Target="../media/image207.png"/><Relationship Id="rId9" Type="http://schemas.openxmlformats.org/officeDocument/2006/relationships/image" Target="../media/image357.jpeg"/><Relationship Id="rId14" Type="http://schemas.openxmlformats.org/officeDocument/2006/relationships/image" Target="../media/image219.png"/><Relationship Id="rId22" Type="http://schemas.openxmlformats.org/officeDocument/2006/relationships/diagramColors" Target="../diagrams/colors8.xml"/></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7.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5.png"/><Relationship Id="rId9" Type="http://schemas.openxmlformats.org/officeDocument/2006/relationships/image" Target="../media/image32.png"/></Relationships>
</file>

<file path=ppt/slides/_rels/slide40.xml.rels><?xml version="1.0" encoding="UTF-8" standalone="yes"?>
<Relationships xmlns="http://schemas.openxmlformats.org/package/2006/relationships"><Relationship Id="rId8" Type="http://schemas.openxmlformats.org/officeDocument/2006/relationships/image" Target="../media/image240.png"/><Relationship Id="rId13" Type="http://schemas.openxmlformats.org/officeDocument/2006/relationships/image" Target="../media/image363.png"/><Relationship Id="rId3" Type="http://schemas.openxmlformats.org/officeDocument/2006/relationships/image" Target="../media/image27.png"/><Relationship Id="rId7" Type="http://schemas.openxmlformats.org/officeDocument/2006/relationships/image" Target="../media/image238.png"/><Relationship Id="rId12" Type="http://schemas.openxmlformats.org/officeDocument/2006/relationships/image" Target="../media/image362.png"/><Relationship Id="rId17" Type="http://schemas.openxmlformats.org/officeDocument/2006/relationships/image" Target="../media/image367.png"/><Relationship Id="rId2" Type="http://schemas.openxmlformats.org/officeDocument/2006/relationships/notesSlide" Target="../notesSlides/notesSlide24.xml"/><Relationship Id="rId16" Type="http://schemas.openxmlformats.org/officeDocument/2006/relationships/image" Target="../media/image366.png"/><Relationship Id="rId1" Type="http://schemas.openxmlformats.org/officeDocument/2006/relationships/slideLayout" Target="../slideLayouts/slideLayout15.xml"/><Relationship Id="rId6" Type="http://schemas.openxmlformats.org/officeDocument/2006/relationships/image" Target="../media/image231.png"/><Relationship Id="rId11" Type="http://schemas.openxmlformats.org/officeDocument/2006/relationships/image" Target="../media/image361.png"/><Relationship Id="rId5" Type="http://schemas.openxmlformats.org/officeDocument/2006/relationships/image" Target="../media/image225.png"/><Relationship Id="rId15" Type="http://schemas.openxmlformats.org/officeDocument/2006/relationships/image" Target="../media/image365.png"/><Relationship Id="rId10" Type="http://schemas.openxmlformats.org/officeDocument/2006/relationships/image" Target="../media/image235.png"/><Relationship Id="rId4" Type="http://schemas.openxmlformats.org/officeDocument/2006/relationships/image" Target="../media/image5.png"/><Relationship Id="rId9" Type="http://schemas.openxmlformats.org/officeDocument/2006/relationships/image" Target="../media/image237.png"/><Relationship Id="rId14" Type="http://schemas.openxmlformats.org/officeDocument/2006/relationships/image" Target="../media/image364.png"/></Relationships>
</file>

<file path=ppt/slides/_rels/slide4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71.png"/><Relationship Id="rId18" Type="http://schemas.openxmlformats.org/officeDocument/2006/relationships/image" Target="../media/image376.svg"/><Relationship Id="rId3" Type="http://schemas.openxmlformats.org/officeDocument/2006/relationships/image" Target="../media/image244.png"/><Relationship Id="rId21"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370.png"/><Relationship Id="rId17" Type="http://schemas.openxmlformats.org/officeDocument/2006/relationships/image" Target="../media/image375.png"/><Relationship Id="rId2" Type="http://schemas.openxmlformats.org/officeDocument/2006/relationships/image" Target="../media/image6.png"/><Relationship Id="rId16" Type="http://schemas.openxmlformats.org/officeDocument/2006/relationships/image" Target="../media/image374.png"/><Relationship Id="rId20"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369.png"/><Relationship Id="rId5" Type="http://schemas.openxmlformats.org/officeDocument/2006/relationships/image" Target="../media/image11.png"/><Relationship Id="rId15" Type="http://schemas.openxmlformats.org/officeDocument/2006/relationships/image" Target="../media/image373.png"/><Relationship Id="rId10" Type="http://schemas.openxmlformats.org/officeDocument/2006/relationships/image" Target="../media/image368.png"/><Relationship Id="rId19" Type="http://schemas.openxmlformats.org/officeDocument/2006/relationships/image" Target="../media/image377.png"/><Relationship Id="rId4" Type="http://schemas.openxmlformats.org/officeDocument/2006/relationships/image" Target="../media/image10.png"/><Relationship Id="rId9" Type="http://schemas.openxmlformats.org/officeDocument/2006/relationships/image" Target="../media/image21.png"/><Relationship Id="rId14" Type="http://schemas.openxmlformats.org/officeDocument/2006/relationships/image" Target="../media/image372.png"/></Relationships>
</file>

<file path=ppt/slides/_rels/slide4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4.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4.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21.png"/></Relationships>
</file>

<file path=ppt/slides/_rels/slide4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44.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378.png"/><Relationship Id="rId10" Type="http://schemas.openxmlformats.org/officeDocument/2006/relationships/image" Target="../media/image14.png"/><Relationship Id="rId4" Type="http://schemas.openxmlformats.org/officeDocument/2006/relationships/image" Target="../media/image245.png"/><Relationship Id="rId9" Type="http://schemas.openxmlformats.org/officeDocument/2006/relationships/image" Target="../media/image13.png"/><Relationship Id="rId14" Type="http://schemas.openxmlformats.org/officeDocument/2006/relationships/image" Target="../media/image246.png"/></Relationships>
</file>

<file path=ppt/slides/_rels/slide45.xml.rels><?xml version="1.0" encoding="UTF-8" standalone="yes"?>
<Relationships xmlns="http://schemas.openxmlformats.org/package/2006/relationships"><Relationship Id="rId3" Type="http://schemas.openxmlformats.org/officeDocument/2006/relationships/image" Target="../media/image380.svg"/><Relationship Id="rId2" Type="http://schemas.openxmlformats.org/officeDocument/2006/relationships/image" Target="../media/image379.svg"/><Relationship Id="rId1" Type="http://schemas.openxmlformats.org/officeDocument/2006/relationships/slideLayout" Target="../slideLayouts/slideLayout7.xml"/><Relationship Id="rId4" Type="http://schemas.openxmlformats.org/officeDocument/2006/relationships/image" Target="../media/image381.png"/></Relationships>
</file>

<file path=ppt/slides/_rels/slide46.xml.rels><?xml version="1.0" encoding="UTF-8" standalone="yes"?>
<Relationships xmlns="http://schemas.openxmlformats.org/package/2006/relationships"><Relationship Id="rId3" Type="http://schemas.openxmlformats.org/officeDocument/2006/relationships/image" Target="../media/image380.svg"/><Relationship Id="rId2" Type="http://schemas.openxmlformats.org/officeDocument/2006/relationships/image" Target="../media/image379.svg"/><Relationship Id="rId1" Type="http://schemas.openxmlformats.org/officeDocument/2006/relationships/slideLayout" Target="../slideLayouts/slideLayout7.xml"/><Relationship Id="rId6" Type="http://schemas.openxmlformats.org/officeDocument/2006/relationships/image" Target="../media/image381.png"/><Relationship Id="rId5" Type="http://schemas.openxmlformats.org/officeDocument/2006/relationships/image" Target="../media/image383.jpeg"/><Relationship Id="rId4" Type="http://schemas.openxmlformats.org/officeDocument/2006/relationships/image" Target="../media/image382.jpeg"/></Relationships>
</file>

<file path=ppt/slides/_rels/slide47.xml.rels><?xml version="1.0" encoding="UTF-8" standalone="yes"?>
<Relationships xmlns="http://schemas.openxmlformats.org/package/2006/relationships"><Relationship Id="rId3" Type="http://schemas.openxmlformats.org/officeDocument/2006/relationships/image" Target="../media/image380.svg"/><Relationship Id="rId2" Type="http://schemas.openxmlformats.org/officeDocument/2006/relationships/image" Target="../media/image379.svg"/><Relationship Id="rId1" Type="http://schemas.openxmlformats.org/officeDocument/2006/relationships/slideLayout" Target="../slideLayouts/slideLayout7.xml"/><Relationship Id="rId4" Type="http://schemas.openxmlformats.org/officeDocument/2006/relationships/image" Target="../media/image381.png"/></Relationships>
</file>

<file path=ppt/slides/_rels/slide48.xml.rels><?xml version="1.0" encoding="UTF-8" standalone="yes"?>
<Relationships xmlns="http://schemas.openxmlformats.org/package/2006/relationships"><Relationship Id="rId8" Type="http://schemas.openxmlformats.org/officeDocument/2006/relationships/image" Target="../media/image387.png"/><Relationship Id="rId13" Type="http://schemas.openxmlformats.org/officeDocument/2006/relationships/image" Target="../media/image392.jpeg"/><Relationship Id="rId3" Type="http://schemas.openxmlformats.org/officeDocument/2006/relationships/image" Target="../media/image380.svg"/><Relationship Id="rId7" Type="http://schemas.openxmlformats.org/officeDocument/2006/relationships/image" Target="../media/image386.jpeg"/><Relationship Id="rId12" Type="http://schemas.openxmlformats.org/officeDocument/2006/relationships/image" Target="../media/image391.jpeg"/><Relationship Id="rId2" Type="http://schemas.openxmlformats.org/officeDocument/2006/relationships/image" Target="../media/image379.svg"/><Relationship Id="rId1" Type="http://schemas.openxmlformats.org/officeDocument/2006/relationships/slideLayout" Target="../slideLayouts/slideLayout7.xml"/><Relationship Id="rId6" Type="http://schemas.openxmlformats.org/officeDocument/2006/relationships/image" Target="../media/image385.jpeg"/><Relationship Id="rId11" Type="http://schemas.openxmlformats.org/officeDocument/2006/relationships/image" Target="../media/image390.jpeg"/><Relationship Id="rId5" Type="http://schemas.openxmlformats.org/officeDocument/2006/relationships/image" Target="../media/image384.jpeg"/><Relationship Id="rId10" Type="http://schemas.openxmlformats.org/officeDocument/2006/relationships/image" Target="../media/image389.jpeg"/><Relationship Id="rId4" Type="http://schemas.openxmlformats.org/officeDocument/2006/relationships/image" Target="../media/image381.png"/><Relationship Id="rId9" Type="http://schemas.openxmlformats.org/officeDocument/2006/relationships/image" Target="../media/image388.jpeg"/><Relationship Id="rId14" Type="http://schemas.openxmlformats.org/officeDocument/2006/relationships/image" Target="../media/image393.jpeg"/></Relationships>
</file>

<file path=ppt/slides/_rels/slide49.xml.rels><?xml version="1.0" encoding="UTF-8" standalone="yes"?>
<Relationships xmlns="http://schemas.openxmlformats.org/package/2006/relationships"><Relationship Id="rId8" Type="http://schemas.openxmlformats.org/officeDocument/2006/relationships/image" Target="../media/image397.jpeg"/><Relationship Id="rId13" Type="http://schemas.openxmlformats.org/officeDocument/2006/relationships/image" Target="../media/image402.jpeg"/><Relationship Id="rId3" Type="http://schemas.openxmlformats.org/officeDocument/2006/relationships/image" Target="../media/image380.svg"/><Relationship Id="rId7" Type="http://schemas.openxmlformats.org/officeDocument/2006/relationships/image" Target="../media/image396.png"/><Relationship Id="rId12" Type="http://schemas.openxmlformats.org/officeDocument/2006/relationships/image" Target="../media/image401.jpeg"/><Relationship Id="rId2" Type="http://schemas.openxmlformats.org/officeDocument/2006/relationships/image" Target="../media/image379.svg"/><Relationship Id="rId1" Type="http://schemas.openxmlformats.org/officeDocument/2006/relationships/slideLayout" Target="../slideLayouts/slideLayout7.xml"/><Relationship Id="rId6" Type="http://schemas.openxmlformats.org/officeDocument/2006/relationships/image" Target="../media/image395.jpeg"/><Relationship Id="rId11" Type="http://schemas.openxmlformats.org/officeDocument/2006/relationships/image" Target="../media/image400.jpeg"/><Relationship Id="rId5" Type="http://schemas.openxmlformats.org/officeDocument/2006/relationships/image" Target="../media/image394.jpeg"/><Relationship Id="rId15" Type="http://schemas.openxmlformats.org/officeDocument/2006/relationships/image" Target="../media/image404.png"/><Relationship Id="rId10" Type="http://schemas.openxmlformats.org/officeDocument/2006/relationships/image" Target="../media/image399.jpeg"/><Relationship Id="rId4" Type="http://schemas.openxmlformats.org/officeDocument/2006/relationships/image" Target="../media/image381.png"/><Relationship Id="rId9" Type="http://schemas.openxmlformats.org/officeDocument/2006/relationships/image" Target="../media/image398.jpeg"/><Relationship Id="rId14" Type="http://schemas.openxmlformats.org/officeDocument/2006/relationships/image" Target="../media/image403.jpeg"/></Relationships>
</file>

<file path=ppt/slides/_rels/slide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png"/><Relationship Id="rId7"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8.emf"/><Relationship Id="rId5" Type="http://schemas.openxmlformats.org/officeDocument/2006/relationships/package" Target="../embeddings/Microsoft_Excel_Worksheet.xlsx"/><Relationship Id="rId4" Type="http://schemas.openxmlformats.org/officeDocument/2006/relationships/image" Target="../media/image37.png"/><Relationship Id="rId9" Type="http://schemas.openxmlformats.org/officeDocument/2006/relationships/chart" Target="../charts/chart1.xml"/></Relationships>
</file>

<file path=ppt/slides/_rels/slide50.xml.rels><?xml version="1.0" encoding="UTF-8" standalone="yes"?>
<Relationships xmlns="http://schemas.openxmlformats.org/package/2006/relationships"><Relationship Id="rId8" Type="http://schemas.openxmlformats.org/officeDocument/2006/relationships/image" Target="../media/image411.svg"/><Relationship Id="rId3" Type="http://schemas.openxmlformats.org/officeDocument/2006/relationships/image" Target="../media/image406.png"/><Relationship Id="rId7" Type="http://schemas.openxmlformats.org/officeDocument/2006/relationships/image" Target="../media/image410.sv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09.png"/><Relationship Id="rId11" Type="http://schemas.openxmlformats.org/officeDocument/2006/relationships/image" Target="../media/image414.png"/><Relationship Id="rId5" Type="http://schemas.openxmlformats.org/officeDocument/2006/relationships/image" Target="../media/image408.svg"/><Relationship Id="rId10" Type="http://schemas.openxmlformats.org/officeDocument/2006/relationships/image" Target="../media/image413.png"/><Relationship Id="rId4" Type="http://schemas.openxmlformats.org/officeDocument/2006/relationships/image" Target="../media/image407.svg"/><Relationship Id="rId9" Type="http://schemas.openxmlformats.org/officeDocument/2006/relationships/image" Target="../media/image412.png"/></Relationships>
</file>

<file path=ppt/slides/_rels/slide51.xml.rels><?xml version="1.0" encoding="UTF-8" standalone="yes"?>
<Relationships xmlns="http://schemas.openxmlformats.org/package/2006/relationships"><Relationship Id="rId8" Type="http://schemas.openxmlformats.org/officeDocument/2006/relationships/image" Target="../media/image409.png"/><Relationship Id="rId13" Type="http://schemas.openxmlformats.org/officeDocument/2006/relationships/image" Target="../media/image421.jpeg"/><Relationship Id="rId3" Type="http://schemas.openxmlformats.org/officeDocument/2006/relationships/image" Target="../media/image415.jpeg"/><Relationship Id="rId7" Type="http://schemas.openxmlformats.org/officeDocument/2006/relationships/image" Target="../media/image419.svg"/><Relationship Id="rId12" Type="http://schemas.openxmlformats.org/officeDocument/2006/relationships/image" Target="../media/image420.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18.svg"/><Relationship Id="rId11" Type="http://schemas.openxmlformats.org/officeDocument/2006/relationships/image" Target="../media/image414.png"/><Relationship Id="rId5" Type="http://schemas.openxmlformats.org/officeDocument/2006/relationships/image" Target="../media/image417.jpeg"/><Relationship Id="rId10" Type="http://schemas.openxmlformats.org/officeDocument/2006/relationships/image" Target="../media/image413.png"/><Relationship Id="rId4" Type="http://schemas.openxmlformats.org/officeDocument/2006/relationships/image" Target="../media/image416.jpeg"/><Relationship Id="rId9" Type="http://schemas.openxmlformats.org/officeDocument/2006/relationships/image" Target="../media/image412.png"/></Relationships>
</file>

<file path=ppt/slides/_rels/slide52.xml.rels><?xml version="1.0" encoding="UTF-8" standalone="yes"?>
<Relationships xmlns="http://schemas.openxmlformats.org/package/2006/relationships"><Relationship Id="rId3" Type="http://schemas.openxmlformats.org/officeDocument/2006/relationships/image" Target="../media/image422.png"/><Relationship Id="rId7" Type="http://schemas.openxmlformats.org/officeDocument/2006/relationships/image" Target="../media/image420.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14.png"/><Relationship Id="rId5" Type="http://schemas.openxmlformats.org/officeDocument/2006/relationships/image" Target="../media/image421.jpeg"/><Relationship Id="rId4" Type="http://schemas.openxmlformats.org/officeDocument/2006/relationships/image" Target="../media/image423.png"/></Relationships>
</file>

<file path=ppt/slides/_rels/slide53.xml.rels><?xml version="1.0" encoding="UTF-8" standalone="yes"?>
<Relationships xmlns="http://schemas.openxmlformats.org/package/2006/relationships"><Relationship Id="rId8" Type="http://schemas.openxmlformats.org/officeDocument/2006/relationships/image" Target="../media/image421.jpeg"/><Relationship Id="rId3" Type="http://schemas.openxmlformats.org/officeDocument/2006/relationships/image" Target="../media/image415.jpeg"/><Relationship Id="rId7" Type="http://schemas.openxmlformats.org/officeDocument/2006/relationships/image" Target="../media/image420.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14.png"/><Relationship Id="rId5" Type="http://schemas.openxmlformats.org/officeDocument/2006/relationships/image" Target="../media/image425.jpeg"/><Relationship Id="rId4" Type="http://schemas.openxmlformats.org/officeDocument/2006/relationships/image" Target="../media/image424.svg"/></Relationships>
</file>

<file path=ppt/slides/_rels/slide54.xml.rels><?xml version="1.0" encoding="UTF-8" standalone="yes"?>
<Relationships xmlns="http://schemas.openxmlformats.org/package/2006/relationships"><Relationship Id="rId8" Type="http://schemas.openxmlformats.org/officeDocument/2006/relationships/image" Target="../media/image417.jpeg"/><Relationship Id="rId3" Type="http://schemas.openxmlformats.org/officeDocument/2006/relationships/image" Target="../media/image415.jpeg"/><Relationship Id="rId7" Type="http://schemas.openxmlformats.org/officeDocument/2006/relationships/image" Target="../media/image428.png"/><Relationship Id="rId12" Type="http://schemas.openxmlformats.org/officeDocument/2006/relationships/image" Target="../media/image421.jpe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16.jpeg"/><Relationship Id="rId11" Type="http://schemas.openxmlformats.org/officeDocument/2006/relationships/image" Target="../media/image420.png"/><Relationship Id="rId5" Type="http://schemas.openxmlformats.org/officeDocument/2006/relationships/image" Target="../media/image427.jpeg"/><Relationship Id="rId10" Type="http://schemas.openxmlformats.org/officeDocument/2006/relationships/image" Target="../media/image414.png"/><Relationship Id="rId4" Type="http://schemas.openxmlformats.org/officeDocument/2006/relationships/image" Target="../media/image426.svg"/><Relationship Id="rId9" Type="http://schemas.openxmlformats.org/officeDocument/2006/relationships/image" Target="../media/image429.png"/></Relationships>
</file>

<file path=ppt/slides/_rels/slide55.xml.rels><?xml version="1.0" encoding="UTF-8" standalone="yes"?>
<Relationships xmlns="http://schemas.openxmlformats.org/package/2006/relationships"><Relationship Id="rId3" Type="http://schemas.openxmlformats.org/officeDocument/2006/relationships/image" Target="../media/image430.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414.png"/></Relationships>
</file>

<file path=ppt/slides/_rels/slide56.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414.png"/></Relationships>
</file>

<file path=ppt/slides/_rels/slide57.xml.rels><?xml version="1.0" encoding="UTF-8" standalone="yes"?>
<Relationships xmlns="http://schemas.openxmlformats.org/package/2006/relationships"><Relationship Id="rId8" Type="http://schemas.openxmlformats.org/officeDocument/2006/relationships/image" Target="../media/image435.jpeg"/><Relationship Id="rId3" Type="http://schemas.openxmlformats.org/officeDocument/2006/relationships/image" Target="../media/image432.svg"/><Relationship Id="rId7" Type="http://schemas.openxmlformats.org/officeDocument/2006/relationships/image" Target="../media/image434.jpe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433.png"/></Relationships>
</file>

<file path=ppt/slides/_rels/slide58.xml.rels><?xml version="1.0" encoding="UTF-8" standalone="yes"?>
<Relationships xmlns="http://schemas.openxmlformats.org/package/2006/relationships"><Relationship Id="rId8" Type="http://schemas.openxmlformats.org/officeDocument/2006/relationships/image" Target="../media/image438.jpeg"/><Relationship Id="rId13" Type="http://schemas.openxmlformats.org/officeDocument/2006/relationships/image" Target="../media/image443.jpeg"/><Relationship Id="rId3" Type="http://schemas.openxmlformats.org/officeDocument/2006/relationships/image" Target="../media/image433.png"/><Relationship Id="rId7" Type="http://schemas.openxmlformats.org/officeDocument/2006/relationships/image" Target="../media/image437.jpeg"/><Relationship Id="rId12" Type="http://schemas.openxmlformats.org/officeDocument/2006/relationships/image" Target="../media/image442.jpeg"/><Relationship Id="rId2" Type="http://schemas.openxmlformats.org/officeDocument/2006/relationships/image" Target="../media/image432.svg"/><Relationship Id="rId1" Type="http://schemas.openxmlformats.org/officeDocument/2006/relationships/slideLayout" Target="../slideLayouts/slideLayout7.xml"/><Relationship Id="rId6" Type="http://schemas.openxmlformats.org/officeDocument/2006/relationships/image" Target="../media/image436.jpeg"/><Relationship Id="rId11" Type="http://schemas.openxmlformats.org/officeDocument/2006/relationships/image" Target="../media/image441.jpeg"/><Relationship Id="rId5" Type="http://schemas.openxmlformats.org/officeDocument/2006/relationships/image" Target="../media/image421.jpeg"/><Relationship Id="rId15" Type="http://schemas.openxmlformats.org/officeDocument/2006/relationships/image" Target="../media/image445.jpeg"/><Relationship Id="rId10" Type="http://schemas.openxmlformats.org/officeDocument/2006/relationships/image" Target="../media/image440.jpeg"/><Relationship Id="rId4" Type="http://schemas.openxmlformats.org/officeDocument/2006/relationships/image" Target="../media/image420.png"/><Relationship Id="rId9" Type="http://schemas.openxmlformats.org/officeDocument/2006/relationships/image" Target="../media/image439.png"/><Relationship Id="rId14" Type="http://schemas.openxmlformats.org/officeDocument/2006/relationships/image" Target="../media/image444.jpeg"/></Relationships>
</file>

<file path=ppt/slides/_rels/slide59.xml.rels><?xml version="1.0" encoding="UTF-8" standalone="yes"?>
<Relationships xmlns="http://schemas.openxmlformats.org/package/2006/relationships"><Relationship Id="rId8" Type="http://schemas.openxmlformats.org/officeDocument/2006/relationships/image" Target="../media/image448.png"/><Relationship Id="rId13" Type="http://schemas.openxmlformats.org/officeDocument/2006/relationships/image" Target="../media/image453.jpeg"/><Relationship Id="rId3" Type="http://schemas.openxmlformats.org/officeDocument/2006/relationships/image" Target="../media/image433.png"/><Relationship Id="rId7" Type="http://schemas.openxmlformats.org/officeDocument/2006/relationships/image" Target="../media/image447.jpeg"/><Relationship Id="rId12" Type="http://schemas.openxmlformats.org/officeDocument/2006/relationships/image" Target="../media/image452.jpeg"/><Relationship Id="rId2" Type="http://schemas.openxmlformats.org/officeDocument/2006/relationships/image" Target="../media/image432.svg"/><Relationship Id="rId16" Type="http://schemas.openxmlformats.org/officeDocument/2006/relationships/image" Target="../media/image456.png"/><Relationship Id="rId1" Type="http://schemas.openxmlformats.org/officeDocument/2006/relationships/slideLayout" Target="../slideLayouts/slideLayout7.xml"/><Relationship Id="rId6" Type="http://schemas.openxmlformats.org/officeDocument/2006/relationships/image" Target="../media/image446.jpeg"/><Relationship Id="rId11" Type="http://schemas.openxmlformats.org/officeDocument/2006/relationships/image" Target="../media/image451.jpeg"/><Relationship Id="rId5" Type="http://schemas.openxmlformats.org/officeDocument/2006/relationships/image" Target="../media/image421.jpeg"/><Relationship Id="rId15" Type="http://schemas.openxmlformats.org/officeDocument/2006/relationships/image" Target="../media/image455.jpeg"/><Relationship Id="rId10" Type="http://schemas.openxmlformats.org/officeDocument/2006/relationships/image" Target="../media/image450.jpeg"/><Relationship Id="rId4" Type="http://schemas.openxmlformats.org/officeDocument/2006/relationships/image" Target="../media/image420.png"/><Relationship Id="rId9" Type="http://schemas.openxmlformats.org/officeDocument/2006/relationships/image" Target="../media/image449.jpeg"/><Relationship Id="rId14" Type="http://schemas.openxmlformats.org/officeDocument/2006/relationships/image" Target="../media/image454.jpe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jpeg"/><Relationship Id="rId3" Type="http://schemas.openxmlformats.org/officeDocument/2006/relationships/image" Target="../media/image5.png"/><Relationship Id="rId21" Type="http://schemas.openxmlformats.org/officeDocument/2006/relationships/image" Target="../media/image58.png"/><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5" Type="http://schemas.openxmlformats.org/officeDocument/2006/relationships/image" Target="../media/image27.png"/><Relationship Id="rId2" Type="http://schemas.openxmlformats.org/officeDocument/2006/relationships/notesSlide" Target="../notesSlides/notesSlide4.xml"/><Relationship Id="rId16" Type="http://schemas.openxmlformats.org/officeDocument/2006/relationships/image" Target="../media/image53.jpeg"/><Relationship Id="rId20" Type="http://schemas.openxmlformats.org/officeDocument/2006/relationships/image" Target="../media/image57.jpeg"/><Relationship Id="rId1" Type="http://schemas.openxmlformats.org/officeDocument/2006/relationships/slideLayout" Target="../slideLayouts/slideLayout12.xml"/><Relationship Id="rId6" Type="http://schemas.openxmlformats.org/officeDocument/2006/relationships/image" Target="../media/image43.jpeg"/><Relationship Id="rId11" Type="http://schemas.openxmlformats.org/officeDocument/2006/relationships/image" Target="../media/image48.png"/><Relationship Id="rId24" Type="http://schemas.openxmlformats.org/officeDocument/2006/relationships/image" Target="../media/image61.png"/><Relationship Id="rId5" Type="http://schemas.openxmlformats.org/officeDocument/2006/relationships/image" Target="../media/image42.png"/><Relationship Id="rId15" Type="http://schemas.openxmlformats.org/officeDocument/2006/relationships/image" Target="../media/image52.png"/><Relationship Id="rId23" Type="http://schemas.openxmlformats.org/officeDocument/2006/relationships/image" Target="../media/image60.jpeg"/><Relationship Id="rId10" Type="http://schemas.openxmlformats.org/officeDocument/2006/relationships/image" Target="../media/image47.jpe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image" Target="../media/image59.png"/></Relationships>
</file>

<file path=ppt/slides/_rels/slide60.xml.rels><?xml version="1.0" encoding="UTF-8" standalone="yes"?>
<Relationships xmlns="http://schemas.openxmlformats.org/package/2006/relationships"><Relationship Id="rId3" Type="http://schemas.openxmlformats.org/officeDocument/2006/relationships/image" Target="../media/image457.jpeg"/><Relationship Id="rId7" Type="http://schemas.openxmlformats.org/officeDocument/2006/relationships/image" Target="../media/image458.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414.png"/></Relationships>
</file>

<file path=ppt/slides/_rels/slide61.xml.rels><?xml version="1.0" encoding="UTF-8" standalone="yes"?>
<Relationships xmlns="http://schemas.openxmlformats.org/package/2006/relationships"><Relationship Id="rId3" Type="http://schemas.openxmlformats.org/officeDocument/2006/relationships/image" Target="../media/image459.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414.png"/></Relationships>
</file>

<file path=ppt/slides/_rels/slide62.xml.rels><?xml version="1.0" encoding="UTF-8" standalone="yes"?>
<Relationships xmlns="http://schemas.openxmlformats.org/package/2006/relationships"><Relationship Id="rId3" Type="http://schemas.openxmlformats.org/officeDocument/2006/relationships/image" Target="../media/image460.jpeg"/><Relationship Id="rId2" Type="http://schemas.openxmlformats.org/officeDocument/2006/relationships/image" Target="../media/image405.jpeg"/><Relationship Id="rId1" Type="http://schemas.openxmlformats.org/officeDocument/2006/relationships/slideLayout" Target="../slideLayouts/slideLayout7.xml"/><Relationship Id="rId4" Type="http://schemas.openxmlformats.org/officeDocument/2006/relationships/image" Target="../media/image461.png"/></Relationships>
</file>

<file path=ppt/slides/_rels/slide63.xml.rels><?xml version="1.0" encoding="UTF-8" standalone="yes"?>
<Relationships xmlns="http://schemas.openxmlformats.org/package/2006/relationships"><Relationship Id="rId3" Type="http://schemas.openxmlformats.org/officeDocument/2006/relationships/image" Target="../media/image462.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414.png"/></Relationships>
</file>

<file path=ppt/slides/_rels/slide64.xml.rels><?xml version="1.0" encoding="UTF-8" standalone="yes"?>
<Relationships xmlns="http://schemas.openxmlformats.org/package/2006/relationships"><Relationship Id="rId3" Type="http://schemas.openxmlformats.org/officeDocument/2006/relationships/image" Target="../media/image463.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414.png"/></Relationships>
</file>

<file path=ppt/slides/_rels/slide65.xml.rels><?xml version="1.0" encoding="UTF-8" standalone="yes"?>
<Relationships xmlns="http://schemas.openxmlformats.org/package/2006/relationships"><Relationship Id="rId3" Type="http://schemas.openxmlformats.org/officeDocument/2006/relationships/image" Target="../media/image414.png"/><Relationship Id="rId2" Type="http://schemas.openxmlformats.org/officeDocument/2006/relationships/image" Target="../media/image405.jpeg"/><Relationship Id="rId1" Type="http://schemas.openxmlformats.org/officeDocument/2006/relationships/slideLayout" Target="../slideLayouts/slideLayout7.xml"/><Relationship Id="rId5" Type="http://schemas.openxmlformats.org/officeDocument/2006/relationships/image" Target="../media/image421.jpeg"/><Relationship Id="rId4" Type="http://schemas.openxmlformats.org/officeDocument/2006/relationships/image" Target="../media/image420.png"/></Relationships>
</file>

<file path=ppt/slides/_rels/slide66.xml.rels><?xml version="1.0" encoding="UTF-8" standalone="yes"?>
<Relationships xmlns="http://schemas.openxmlformats.org/package/2006/relationships"><Relationship Id="rId8" Type="http://schemas.openxmlformats.org/officeDocument/2006/relationships/image" Target="../media/image465.png"/><Relationship Id="rId3" Type="http://schemas.openxmlformats.org/officeDocument/2006/relationships/image" Target="../media/image414.png"/><Relationship Id="rId7" Type="http://schemas.openxmlformats.org/officeDocument/2006/relationships/image" Target="../media/image458.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64.png"/><Relationship Id="rId11" Type="http://schemas.openxmlformats.org/officeDocument/2006/relationships/image" Target="../media/image468.png"/><Relationship Id="rId5" Type="http://schemas.openxmlformats.org/officeDocument/2006/relationships/image" Target="../media/image421.jpeg"/><Relationship Id="rId10" Type="http://schemas.openxmlformats.org/officeDocument/2006/relationships/image" Target="../media/image467.png"/><Relationship Id="rId4" Type="http://schemas.openxmlformats.org/officeDocument/2006/relationships/image" Target="../media/image420.png"/><Relationship Id="rId9" Type="http://schemas.openxmlformats.org/officeDocument/2006/relationships/image" Target="../media/image466.png"/></Relationships>
</file>

<file path=ppt/slides/_rels/slide67.xml.rels><?xml version="1.0" encoding="UTF-8" standalone="yes"?>
<Relationships xmlns="http://schemas.openxmlformats.org/package/2006/relationships"><Relationship Id="rId3" Type="http://schemas.openxmlformats.org/officeDocument/2006/relationships/image" Target="../media/image469.png"/><Relationship Id="rId7" Type="http://schemas.openxmlformats.org/officeDocument/2006/relationships/image" Target="../media/image421.jpe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0.png"/><Relationship Id="rId5" Type="http://schemas.openxmlformats.org/officeDocument/2006/relationships/image" Target="../media/image414.png"/><Relationship Id="rId4" Type="http://schemas.openxmlformats.org/officeDocument/2006/relationships/image" Target="../media/image470.png"/></Relationships>
</file>

<file path=ppt/slides/_rels/slide68.xml.rels><?xml version="1.0" encoding="UTF-8" standalone="yes"?>
<Relationships xmlns="http://schemas.openxmlformats.org/package/2006/relationships"><Relationship Id="rId3" Type="http://schemas.openxmlformats.org/officeDocument/2006/relationships/image" Target="../media/image468.pn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414.png"/></Relationships>
</file>

<file path=ppt/slides/_rels/slide69.xml.rels><?xml version="1.0" encoding="UTF-8" standalone="yes"?>
<Relationships xmlns="http://schemas.openxmlformats.org/package/2006/relationships"><Relationship Id="rId3" Type="http://schemas.openxmlformats.org/officeDocument/2006/relationships/image" Target="../media/image471.png"/><Relationship Id="rId7" Type="http://schemas.openxmlformats.org/officeDocument/2006/relationships/image" Target="../media/image421.jpe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0.png"/><Relationship Id="rId5" Type="http://schemas.openxmlformats.org/officeDocument/2006/relationships/image" Target="../media/image414.png"/><Relationship Id="rId4" Type="http://schemas.openxmlformats.org/officeDocument/2006/relationships/image" Target="../media/image472.png"/></Relationships>
</file>

<file path=ppt/slides/_rels/slide7.xml.rels><?xml version="1.0" encoding="UTF-8" standalone="yes"?>
<Relationships xmlns="http://schemas.openxmlformats.org/package/2006/relationships"><Relationship Id="rId13" Type="http://schemas.openxmlformats.org/officeDocument/2006/relationships/image" Target="../media/image68.jpeg"/><Relationship Id="rId18" Type="http://schemas.openxmlformats.org/officeDocument/2006/relationships/image" Target="../media/image73.jpeg"/><Relationship Id="rId26" Type="http://schemas.openxmlformats.org/officeDocument/2006/relationships/image" Target="../media/image81.jpeg"/><Relationship Id="rId39" Type="http://schemas.openxmlformats.org/officeDocument/2006/relationships/image" Target="../media/image94.png"/><Relationship Id="rId21" Type="http://schemas.openxmlformats.org/officeDocument/2006/relationships/image" Target="../media/image76.png"/><Relationship Id="rId34" Type="http://schemas.openxmlformats.org/officeDocument/2006/relationships/image" Target="../media/image89.png"/><Relationship Id="rId42" Type="http://schemas.openxmlformats.org/officeDocument/2006/relationships/image" Target="../media/image97.png"/><Relationship Id="rId47" Type="http://schemas.openxmlformats.org/officeDocument/2006/relationships/image" Target="../media/image102.jpeg"/><Relationship Id="rId50" Type="http://schemas.openxmlformats.org/officeDocument/2006/relationships/image" Target="../media/image105.png"/><Relationship Id="rId55" Type="http://schemas.openxmlformats.org/officeDocument/2006/relationships/image" Target="../media/image110.png"/><Relationship Id="rId7" Type="http://schemas.microsoft.com/office/2007/relationships/hdphoto" Target="../media/hdphoto1.wdp"/><Relationship Id="rId2" Type="http://schemas.openxmlformats.org/officeDocument/2006/relationships/notesSlide" Target="../notesSlides/notesSlide5.xml"/><Relationship Id="rId16" Type="http://schemas.openxmlformats.org/officeDocument/2006/relationships/image" Target="../media/image71.png"/><Relationship Id="rId29" Type="http://schemas.openxmlformats.org/officeDocument/2006/relationships/image" Target="../media/image84.png"/><Relationship Id="rId11" Type="http://schemas.openxmlformats.org/officeDocument/2006/relationships/image" Target="../media/image66.png"/><Relationship Id="rId24" Type="http://schemas.openxmlformats.org/officeDocument/2006/relationships/image" Target="../media/image79.png"/><Relationship Id="rId32" Type="http://schemas.openxmlformats.org/officeDocument/2006/relationships/image" Target="../media/image87.jpeg"/><Relationship Id="rId37" Type="http://schemas.openxmlformats.org/officeDocument/2006/relationships/image" Target="../media/image92.png"/><Relationship Id="rId40" Type="http://schemas.openxmlformats.org/officeDocument/2006/relationships/image" Target="../media/image95.png"/><Relationship Id="rId45" Type="http://schemas.openxmlformats.org/officeDocument/2006/relationships/image" Target="../media/image100.png"/><Relationship Id="rId53" Type="http://schemas.openxmlformats.org/officeDocument/2006/relationships/image" Target="../media/image108.png"/><Relationship Id="rId58" Type="http://schemas.openxmlformats.org/officeDocument/2006/relationships/image" Target="../media/image113.png"/><Relationship Id="rId5" Type="http://schemas.openxmlformats.org/officeDocument/2006/relationships/image" Target="../media/image41.png"/><Relationship Id="rId61" Type="http://schemas.openxmlformats.org/officeDocument/2006/relationships/image" Target="../media/image116.png"/><Relationship Id="rId19" Type="http://schemas.openxmlformats.org/officeDocument/2006/relationships/image" Target="../media/image74.png"/><Relationship Id="rId14" Type="http://schemas.openxmlformats.org/officeDocument/2006/relationships/image" Target="../media/image69.png"/><Relationship Id="rId22" Type="http://schemas.openxmlformats.org/officeDocument/2006/relationships/image" Target="../media/image77.jpeg"/><Relationship Id="rId27" Type="http://schemas.openxmlformats.org/officeDocument/2006/relationships/image" Target="../media/image82.png"/><Relationship Id="rId30" Type="http://schemas.openxmlformats.org/officeDocument/2006/relationships/image" Target="../media/image85.jpeg"/><Relationship Id="rId35" Type="http://schemas.openxmlformats.org/officeDocument/2006/relationships/image" Target="../media/image90.jpeg"/><Relationship Id="rId43" Type="http://schemas.openxmlformats.org/officeDocument/2006/relationships/image" Target="../media/image98.png"/><Relationship Id="rId48" Type="http://schemas.openxmlformats.org/officeDocument/2006/relationships/image" Target="../media/image103.png"/><Relationship Id="rId56" Type="http://schemas.openxmlformats.org/officeDocument/2006/relationships/image" Target="../media/image111.png"/><Relationship Id="rId8" Type="http://schemas.openxmlformats.org/officeDocument/2006/relationships/image" Target="../media/image63.png"/><Relationship Id="rId51" Type="http://schemas.openxmlformats.org/officeDocument/2006/relationships/image" Target="../media/image106.png"/><Relationship Id="rId3" Type="http://schemas.openxmlformats.org/officeDocument/2006/relationships/image" Target="../media/image5.png"/><Relationship Id="rId12" Type="http://schemas.openxmlformats.org/officeDocument/2006/relationships/image" Target="../media/image67.png"/><Relationship Id="rId17" Type="http://schemas.openxmlformats.org/officeDocument/2006/relationships/image" Target="../media/image72.png"/><Relationship Id="rId25" Type="http://schemas.openxmlformats.org/officeDocument/2006/relationships/image" Target="../media/image80.jpeg"/><Relationship Id="rId33" Type="http://schemas.openxmlformats.org/officeDocument/2006/relationships/image" Target="../media/image88.png"/><Relationship Id="rId38" Type="http://schemas.openxmlformats.org/officeDocument/2006/relationships/image" Target="../media/image93.jpeg"/><Relationship Id="rId46" Type="http://schemas.openxmlformats.org/officeDocument/2006/relationships/image" Target="../media/image101.jpeg"/><Relationship Id="rId59" Type="http://schemas.openxmlformats.org/officeDocument/2006/relationships/image" Target="../media/image114.png"/><Relationship Id="rId20" Type="http://schemas.openxmlformats.org/officeDocument/2006/relationships/image" Target="../media/image75.png"/><Relationship Id="rId41" Type="http://schemas.openxmlformats.org/officeDocument/2006/relationships/image" Target="../media/image96.png"/><Relationship Id="rId54" Type="http://schemas.openxmlformats.org/officeDocument/2006/relationships/image" Target="../media/image109.png"/><Relationship Id="rId1" Type="http://schemas.openxmlformats.org/officeDocument/2006/relationships/slideLayout" Target="../slideLayouts/slideLayout12.xml"/><Relationship Id="rId6" Type="http://schemas.openxmlformats.org/officeDocument/2006/relationships/image" Target="../media/image62.png"/><Relationship Id="rId15" Type="http://schemas.openxmlformats.org/officeDocument/2006/relationships/image" Target="../media/image70.png"/><Relationship Id="rId23" Type="http://schemas.openxmlformats.org/officeDocument/2006/relationships/image" Target="../media/image78.png"/><Relationship Id="rId28" Type="http://schemas.openxmlformats.org/officeDocument/2006/relationships/image" Target="../media/image83.png"/><Relationship Id="rId36" Type="http://schemas.openxmlformats.org/officeDocument/2006/relationships/image" Target="../media/image91.png"/><Relationship Id="rId49" Type="http://schemas.openxmlformats.org/officeDocument/2006/relationships/image" Target="../media/image104.jpeg"/><Relationship Id="rId57" Type="http://schemas.openxmlformats.org/officeDocument/2006/relationships/image" Target="../media/image112.png"/><Relationship Id="rId10" Type="http://schemas.openxmlformats.org/officeDocument/2006/relationships/image" Target="../media/image65.jpeg"/><Relationship Id="rId31" Type="http://schemas.openxmlformats.org/officeDocument/2006/relationships/image" Target="../media/image86.png"/><Relationship Id="rId44" Type="http://schemas.openxmlformats.org/officeDocument/2006/relationships/image" Target="../media/image99.gif"/><Relationship Id="rId52" Type="http://schemas.openxmlformats.org/officeDocument/2006/relationships/image" Target="../media/image107.jpeg"/><Relationship Id="rId60" Type="http://schemas.openxmlformats.org/officeDocument/2006/relationships/image" Target="../media/image115.png"/><Relationship Id="rId4" Type="http://schemas.openxmlformats.org/officeDocument/2006/relationships/image" Target="../media/image27.png"/><Relationship Id="rId9" Type="http://schemas.openxmlformats.org/officeDocument/2006/relationships/image" Target="../media/image64.png"/></Relationships>
</file>

<file path=ppt/slides/_rels/slide70.xml.rels><?xml version="1.0" encoding="UTF-8" standalone="yes"?>
<Relationships xmlns="http://schemas.openxmlformats.org/package/2006/relationships"><Relationship Id="rId3" Type="http://schemas.openxmlformats.org/officeDocument/2006/relationships/image" Target="../media/image432.svg"/><Relationship Id="rId2" Type="http://schemas.openxmlformats.org/officeDocument/2006/relationships/image" Target="../media/image405.jpeg"/><Relationship Id="rId1" Type="http://schemas.openxmlformats.org/officeDocument/2006/relationships/slideLayout" Target="../slideLayouts/slideLayout7.xml"/><Relationship Id="rId6" Type="http://schemas.openxmlformats.org/officeDocument/2006/relationships/image" Target="../media/image421.jpeg"/><Relationship Id="rId5" Type="http://schemas.openxmlformats.org/officeDocument/2006/relationships/image" Target="../media/image420.png"/><Relationship Id="rId4" Type="http://schemas.openxmlformats.org/officeDocument/2006/relationships/image" Target="../media/image433.png"/></Relationships>
</file>

<file path=ppt/slides/_rels/slide71.xml.rels><?xml version="1.0" encoding="UTF-8" standalone="yes"?>
<Relationships xmlns="http://schemas.openxmlformats.org/package/2006/relationships"><Relationship Id="rId3" Type="http://schemas.openxmlformats.org/officeDocument/2006/relationships/image" Target="../media/image406.png"/><Relationship Id="rId2" Type="http://schemas.openxmlformats.org/officeDocument/2006/relationships/image" Target="../media/image405.jpeg"/><Relationship Id="rId1" Type="http://schemas.openxmlformats.org/officeDocument/2006/relationships/slideLayout" Target="../slideLayouts/slideLayout7.xml"/><Relationship Id="rId4" Type="http://schemas.openxmlformats.org/officeDocument/2006/relationships/image" Target="../media/image407.svg"/></Relationships>
</file>

<file path=ppt/slides/_rels/slide72.xml.rels><?xml version="1.0" encoding="UTF-8" standalone="yes"?>
<Relationships xmlns="http://schemas.openxmlformats.org/package/2006/relationships"><Relationship Id="rId8" Type="http://schemas.openxmlformats.org/officeDocument/2006/relationships/image" Target="../media/image479.png"/><Relationship Id="rId13" Type="http://schemas.openxmlformats.org/officeDocument/2006/relationships/image" Target="../media/image484.png"/><Relationship Id="rId18" Type="http://schemas.openxmlformats.org/officeDocument/2006/relationships/image" Target="../media/image489.png"/><Relationship Id="rId3" Type="http://schemas.openxmlformats.org/officeDocument/2006/relationships/image" Target="../media/image474.png"/><Relationship Id="rId21" Type="http://schemas.openxmlformats.org/officeDocument/2006/relationships/image" Target="../media/image19.jpeg"/><Relationship Id="rId7" Type="http://schemas.openxmlformats.org/officeDocument/2006/relationships/image" Target="../media/image478.png"/><Relationship Id="rId12" Type="http://schemas.openxmlformats.org/officeDocument/2006/relationships/image" Target="../media/image483.png"/><Relationship Id="rId17" Type="http://schemas.openxmlformats.org/officeDocument/2006/relationships/image" Target="../media/image488.png"/><Relationship Id="rId2" Type="http://schemas.openxmlformats.org/officeDocument/2006/relationships/image" Target="../media/image473.png"/><Relationship Id="rId16" Type="http://schemas.openxmlformats.org/officeDocument/2006/relationships/image" Target="../media/image487.png"/><Relationship Id="rId20" Type="http://schemas.openxmlformats.org/officeDocument/2006/relationships/image" Target="../media/image491.png"/><Relationship Id="rId1" Type="http://schemas.openxmlformats.org/officeDocument/2006/relationships/slideLayout" Target="../slideLayouts/slideLayout7.xml"/><Relationship Id="rId6" Type="http://schemas.openxmlformats.org/officeDocument/2006/relationships/image" Target="../media/image477.png"/><Relationship Id="rId11" Type="http://schemas.openxmlformats.org/officeDocument/2006/relationships/image" Target="../media/image482.png"/><Relationship Id="rId5" Type="http://schemas.openxmlformats.org/officeDocument/2006/relationships/image" Target="../media/image476.png"/><Relationship Id="rId15" Type="http://schemas.openxmlformats.org/officeDocument/2006/relationships/image" Target="../media/image486.png"/><Relationship Id="rId10" Type="http://schemas.openxmlformats.org/officeDocument/2006/relationships/image" Target="../media/image481.png"/><Relationship Id="rId19" Type="http://schemas.openxmlformats.org/officeDocument/2006/relationships/image" Target="../media/image490.png"/><Relationship Id="rId4" Type="http://schemas.openxmlformats.org/officeDocument/2006/relationships/image" Target="../media/image475.png"/><Relationship Id="rId9" Type="http://schemas.openxmlformats.org/officeDocument/2006/relationships/image" Target="../media/image480.png"/><Relationship Id="rId14" Type="http://schemas.openxmlformats.org/officeDocument/2006/relationships/image" Target="../media/image485.png"/></Relationships>
</file>

<file path=ppt/slides/_rels/slide73.xml.rels><?xml version="1.0" encoding="UTF-8" standalone="yes"?>
<Relationships xmlns="http://schemas.openxmlformats.org/package/2006/relationships"><Relationship Id="rId8" Type="http://schemas.openxmlformats.org/officeDocument/2006/relationships/image" Target="../media/image479.png"/><Relationship Id="rId13" Type="http://schemas.openxmlformats.org/officeDocument/2006/relationships/image" Target="../media/image484.png"/><Relationship Id="rId18" Type="http://schemas.openxmlformats.org/officeDocument/2006/relationships/image" Target="../media/image489.png"/><Relationship Id="rId3" Type="http://schemas.openxmlformats.org/officeDocument/2006/relationships/image" Target="../media/image474.png"/><Relationship Id="rId21" Type="http://schemas.openxmlformats.org/officeDocument/2006/relationships/image" Target="../media/image378.png"/><Relationship Id="rId7" Type="http://schemas.openxmlformats.org/officeDocument/2006/relationships/image" Target="../media/image478.png"/><Relationship Id="rId12" Type="http://schemas.openxmlformats.org/officeDocument/2006/relationships/image" Target="../media/image483.png"/><Relationship Id="rId17" Type="http://schemas.openxmlformats.org/officeDocument/2006/relationships/image" Target="../media/image488.png"/><Relationship Id="rId2" Type="http://schemas.openxmlformats.org/officeDocument/2006/relationships/image" Target="../media/image473.png"/><Relationship Id="rId16" Type="http://schemas.openxmlformats.org/officeDocument/2006/relationships/image" Target="../media/image487.png"/><Relationship Id="rId20" Type="http://schemas.openxmlformats.org/officeDocument/2006/relationships/image" Target="../media/image491.png"/><Relationship Id="rId1" Type="http://schemas.openxmlformats.org/officeDocument/2006/relationships/slideLayout" Target="../slideLayouts/slideLayout7.xml"/><Relationship Id="rId6" Type="http://schemas.openxmlformats.org/officeDocument/2006/relationships/image" Target="../media/image477.png"/><Relationship Id="rId11" Type="http://schemas.openxmlformats.org/officeDocument/2006/relationships/image" Target="../media/image482.png"/><Relationship Id="rId5" Type="http://schemas.openxmlformats.org/officeDocument/2006/relationships/image" Target="../media/image476.png"/><Relationship Id="rId15" Type="http://schemas.openxmlformats.org/officeDocument/2006/relationships/image" Target="../media/image486.png"/><Relationship Id="rId10" Type="http://schemas.openxmlformats.org/officeDocument/2006/relationships/image" Target="../media/image481.png"/><Relationship Id="rId19" Type="http://schemas.openxmlformats.org/officeDocument/2006/relationships/image" Target="../media/image490.png"/><Relationship Id="rId4" Type="http://schemas.openxmlformats.org/officeDocument/2006/relationships/image" Target="../media/image475.png"/><Relationship Id="rId9" Type="http://schemas.openxmlformats.org/officeDocument/2006/relationships/image" Target="../media/image480.png"/><Relationship Id="rId14" Type="http://schemas.openxmlformats.org/officeDocument/2006/relationships/image" Target="../media/image485.png"/></Relationships>
</file>

<file path=ppt/slides/_rels/slide74.xml.rels><?xml version="1.0" encoding="UTF-8" standalone="yes"?>
<Relationships xmlns="http://schemas.openxmlformats.org/package/2006/relationships"><Relationship Id="rId8" Type="http://schemas.openxmlformats.org/officeDocument/2006/relationships/image" Target="../media/image482.png"/><Relationship Id="rId3" Type="http://schemas.openxmlformats.org/officeDocument/2006/relationships/image" Target="../media/image491.png"/><Relationship Id="rId7" Type="http://schemas.openxmlformats.org/officeDocument/2006/relationships/image" Target="../media/image481.png"/><Relationship Id="rId2" Type="http://schemas.openxmlformats.org/officeDocument/2006/relationships/image" Target="../media/image473.png"/><Relationship Id="rId1" Type="http://schemas.openxmlformats.org/officeDocument/2006/relationships/slideLayout" Target="../slideLayouts/slideLayout7.xml"/><Relationship Id="rId6" Type="http://schemas.openxmlformats.org/officeDocument/2006/relationships/image" Target="../media/image494.jpeg"/><Relationship Id="rId5" Type="http://schemas.openxmlformats.org/officeDocument/2006/relationships/image" Target="../media/image493.jpeg"/><Relationship Id="rId4" Type="http://schemas.openxmlformats.org/officeDocument/2006/relationships/image" Target="../media/image492.jpeg"/></Relationships>
</file>

<file path=ppt/slides/_rels/slide75.xml.rels><?xml version="1.0" encoding="UTF-8" standalone="yes"?>
<Relationships xmlns="http://schemas.openxmlformats.org/package/2006/relationships"><Relationship Id="rId8" Type="http://schemas.openxmlformats.org/officeDocument/2006/relationships/image" Target="../media/image499.jpeg"/><Relationship Id="rId13" Type="http://schemas.openxmlformats.org/officeDocument/2006/relationships/image" Target="../media/image482.png"/><Relationship Id="rId3" Type="http://schemas.openxmlformats.org/officeDocument/2006/relationships/image" Target="../media/image491.png"/><Relationship Id="rId7" Type="http://schemas.openxmlformats.org/officeDocument/2006/relationships/image" Target="../media/image498.jpeg"/><Relationship Id="rId12" Type="http://schemas.openxmlformats.org/officeDocument/2006/relationships/image" Target="../media/image481.png"/><Relationship Id="rId2" Type="http://schemas.openxmlformats.org/officeDocument/2006/relationships/image" Target="../media/image473.png"/><Relationship Id="rId1" Type="http://schemas.openxmlformats.org/officeDocument/2006/relationships/slideLayout" Target="../slideLayouts/slideLayout7.xml"/><Relationship Id="rId6" Type="http://schemas.openxmlformats.org/officeDocument/2006/relationships/image" Target="../media/image497.jpeg"/><Relationship Id="rId11" Type="http://schemas.openxmlformats.org/officeDocument/2006/relationships/image" Target="../media/image502.svg"/><Relationship Id="rId5" Type="http://schemas.openxmlformats.org/officeDocument/2006/relationships/image" Target="../media/image496.jpeg"/><Relationship Id="rId10" Type="http://schemas.openxmlformats.org/officeDocument/2006/relationships/image" Target="../media/image501.jpeg"/><Relationship Id="rId4" Type="http://schemas.openxmlformats.org/officeDocument/2006/relationships/image" Target="../media/image495.jpeg"/><Relationship Id="rId9" Type="http://schemas.openxmlformats.org/officeDocument/2006/relationships/image" Target="../media/image500.jpeg"/></Relationships>
</file>

<file path=ppt/slides/_rels/slide76.xml.rels><?xml version="1.0" encoding="UTF-8" standalone="yes"?>
<Relationships xmlns="http://schemas.openxmlformats.org/package/2006/relationships"><Relationship Id="rId8" Type="http://schemas.openxmlformats.org/officeDocument/2006/relationships/image" Target="../media/image502.svg"/><Relationship Id="rId3" Type="http://schemas.openxmlformats.org/officeDocument/2006/relationships/image" Target="../media/image491.png"/><Relationship Id="rId7" Type="http://schemas.openxmlformats.org/officeDocument/2006/relationships/image" Target="../media/image506.jpeg"/><Relationship Id="rId2" Type="http://schemas.openxmlformats.org/officeDocument/2006/relationships/image" Target="../media/image473.png"/><Relationship Id="rId1" Type="http://schemas.openxmlformats.org/officeDocument/2006/relationships/slideLayout" Target="../slideLayouts/slideLayout7.xml"/><Relationship Id="rId6" Type="http://schemas.openxmlformats.org/officeDocument/2006/relationships/image" Target="../media/image505.jpeg"/><Relationship Id="rId5" Type="http://schemas.openxmlformats.org/officeDocument/2006/relationships/image" Target="../media/image504.jpeg"/><Relationship Id="rId10" Type="http://schemas.openxmlformats.org/officeDocument/2006/relationships/image" Target="../media/image482.png"/><Relationship Id="rId4" Type="http://schemas.openxmlformats.org/officeDocument/2006/relationships/image" Target="../media/image503.jpeg"/><Relationship Id="rId9" Type="http://schemas.openxmlformats.org/officeDocument/2006/relationships/image" Target="../media/image481.png"/></Relationships>
</file>

<file path=ppt/slides/_rels/slide77.xml.rels><?xml version="1.0" encoding="UTF-8" standalone="yes"?>
<Relationships xmlns="http://schemas.openxmlformats.org/package/2006/relationships"><Relationship Id="rId2" Type="http://schemas.openxmlformats.org/officeDocument/2006/relationships/image" Target="../media/image507.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08.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10.png"/><Relationship Id="rId7" Type="http://schemas.openxmlformats.org/officeDocument/2006/relationships/image" Target="../media/image514.png"/><Relationship Id="rId2" Type="http://schemas.openxmlformats.org/officeDocument/2006/relationships/image" Target="../media/image509.jpeg"/><Relationship Id="rId1" Type="http://schemas.openxmlformats.org/officeDocument/2006/relationships/slideLayout" Target="../slideLayouts/slideLayout7.xml"/><Relationship Id="rId6" Type="http://schemas.openxmlformats.org/officeDocument/2006/relationships/image" Target="../media/image513.png"/><Relationship Id="rId5" Type="http://schemas.openxmlformats.org/officeDocument/2006/relationships/image" Target="../media/image512.png"/><Relationship Id="rId4" Type="http://schemas.openxmlformats.org/officeDocument/2006/relationships/image" Target="../media/image511.png"/></Relationships>
</file>

<file path=ppt/slides/_rels/slide8.xml.rels><?xml version="1.0" encoding="UTF-8" standalone="yes"?>
<Relationships xmlns="http://schemas.openxmlformats.org/package/2006/relationships"><Relationship Id="rId8" Type="http://schemas.openxmlformats.org/officeDocument/2006/relationships/image" Target="../media/image120.jpeg"/><Relationship Id="rId13" Type="http://schemas.openxmlformats.org/officeDocument/2006/relationships/image" Target="../media/image125.png"/><Relationship Id="rId18" Type="http://schemas.openxmlformats.org/officeDocument/2006/relationships/image" Target="../media/image130.jpeg"/><Relationship Id="rId26" Type="http://schemas.openxmlformats.org/officeDocument/2006/relationships/image" Target="../media/image138.png"/><Relationship Id="rId3" Type="http://schemas.openxmlformats.org/officeDocument/2006/relationships/image" Target="../media/image41.png"/><Relationship Id="rId21" Type="http://schemas.openxmlformats.org/officeDocument/2006/relationships/image" Target="../media/image133.png"/><Relationship Id="rId7" Type="http://schemas.openxmlformats.org/officeDocument/2006/relationships/image" Target="../media/image119.png"/><Relationship Id="rId12" Type="http://schemas.openxmlformats.org/officeDocument/2006/relationships/image" Target="../media/image124.png"/><Relationship Id="rId17" Type="http://schemas.openxmlformats.org/officeDocument/2006/relationships/image" Target="../media/image129.png"/><Relationship Id="rId25" Type="http://schemas.openxmlformats.org/officeDocument/2006/relationships/image" Target="../media/image137.png"/><Relationship Id="rId2" Type="http://schemas.openxmlformats.org/officeDocument/2006/relationships/notesSlide" Target="../notesSlides/notesSlide6.xml"/><Relationship Id="rId16" Type="http://schemas.openxmlformats.org/officeDocument/2006/relationships/image" Target="../media/image128.png"/><Relationship Id="rId20" Type="http://schemas.openxmlformats.org/officeDocument/2006/relationships/image" Target="../media/image132.png"/><Relationship Id="rId29" Type="http://schemas.openxmlformats.org/officeDocument/2006/relationships/image" Target="../media/image141.png"/><Relationship Id="rId1" Type="http://schemas.openxmlformats.org/officeDocument/2006/relationships/slideLayout" Target="../slideLayouts/slideLayout12.xml"/><Relationship Id="rId6" Type="http://schemas.openxmlformats.org/officeDocument/2006/relationships/image" Target="../media/image118.png"/><Relationship Id="rId11" Type="http://schemas.openxmlformats.org/officeDocument/2006/relationships/image" Target="../media/image123.png"/><Relationship Id="rId24" Type="http://schemas.openxmlformats.org/officeDocument/2006/relationships/image" Target="../media/image136.png"/><Relationship Id="rId32" Type="http://schemas.openxmlformats.org/officeDocument/2006/relationships/image" Target="../media/image144.jpeg"/><Relationship Id="rId5" Type="http://schemas.openxmlformats.org/officeDocument/2006/relationships/image" Target="../media/image117.png"/><Relationship Id="rId15" Type="http://schemas.openxmlformats.org/officeDocument/2006/relationships/image" Target="../media/image127.png"/><Relationship Id="rId23" Type="http://schemas.openxmlformats.org/officeDocument/2006/relationships/image" Target="../media/image135.jpeg"/><Relationship Id="rId28" Type="http://schemas.openxmlformats.org/officeDocument/2006/relationships/image" Target="../media/image140.png"/><Relationship Id="rId10" Type="http://schemas.openxmlformats.org/officeDocument/2006/relationships/image" Target="../media/image122.png"/><Relationship Id="rId19" Type="http://schemas.openxmlformats.org/officeDocument/2006/relationships/image" Target="../media/image131.png"/><Relationship Id="rId31" Type="http://schemas.openxmlformats.org/officeDocument/2006/relationships/image" Target="../media/image143.png"/><Relationship Id="rId4" Type="http://schemas.openxmlformats.org/officeDocument/2006/relationships/image" Target="../media/image5.png"/><Relationship Id="rId9" Type="http://schemas.openxmlformats.org/officeDocument/2006/relationships/image" Target="../media/image121.png"/><Relationship Id="rId14" Type="http://schemas.openxmlformats.org/officeDocument/2006/relationships/image" Target="../media/image126.png"/><Relationship Id="rId22" Type="http://schemas.openxmlformats.org/officeDocument/2006/relationships/image" Target="../media/image134.png"/><Relationship Id="rId27" Type="http://schemas.openxmlformats.org/officeDocument/2006/relationships/image" Target="../media/image139.png"/><Relationship Id="rId30" Type="http://schemas.openxmlformats.org/officeDocument/2006/relationships/image" Target="../media/image142.png"/></Relationships>
</file>

<file path=ppt/slides/_rels/slide80.xml.rels><?xml version="1.0" encoding="UTF-8" standalone="yes"?>
<Relationships xmlns="http://schemas.openxmlformats.org/package/2006/relationships"><Relationship Id="rId3" Type="http://schemas.openxmlformats.org/officeDocument/2006/relationships/image" Target="../media/image516.jpeg"/><Relationship Id="rId2" Type="http://schemas.openxmlformats.org/officeDocument/2006/relationships/image" Target="../media/image515.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518.jpeg"/><Relationship Id="rId2" Type="http://schemas.openxmlformats.org/officeDocument/2006/relationships/image" Target="../media/image517.jpeg"/><Relationship Id="rId1" Type="http://schemas.openxmlformats.org/officeDocument/2006/relationships/slideLayout" Target="../slideLayouts/slideLayout7.xml"/><Relationship Id="rId4" Type="http://schemas.openxmlformats.org/officeDocument/2006/relationships/image" Target="../media/image51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521.png"/><Relationship Id="rId2" Type="http://schemas.openxmlformats.org/officeDocument/2006/relationships/image" Target="../media/image520.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image" Target="../media/image528.svg"/><Relationship Id="rId3" Type="http://schemas.openxmlformats.org/officeDocument/2006/relationships/image" Target="../media/image523.png"/><Relationship Id="rId7" Type="http://schemas.openxmlformats.org/officeDocument/2006/relationships/image" Target="../media/image527.png"/><Relationship Id="rId2" Type="http://schemas.openxmlformats.org/officeDocument/2006/relationships/image" Target="../media/image522.svg"/><Relationship Id="rId1" Type="http://schemas.openxmlformats.org/officeDocument/2006/relationships/slideLayout" Target="../slideLayouts/slideLayout7.xml"/><Relationship Id="rId6" Type="http://schemas.openxmlformats.org/officeDocument/2006/relationships/image" Target="../media/image526.svg"/><Relationship Id="rId11" Type="http://schemas.openxmlformats.org/officeDocument/2006/relationships/image" Target="../media/image531.svg"/><Relationship Id="rId5" Type="http://schemas.openxmlformats.org/officeDocument/2006/relationships/image" Target="../media/image525.png"/><Relationship Id="rId10" Type="http://schemas.openxmlformats.org/officeDocument/2006/relationships/image" Target="../media/image530.svg"/><Relationship Id="rId4" Type="http://schemas.openxmlformats.org/officeDocument/2006/relationships/image" Target="../media/image524.svg"/><Relationship Id="rId9" Type="http://schemas.openxmlformats.org/officeDocument/2006/relationships/image" Target="../media/image529.svg"/></Relationships>
</file>

<file path=ppt/slides/_rels/slide87.xml.rels><?xml version="1.0" encoding="UTF-8" standalone="yes"?>
<Relationships xmlns="http://schemas.openxmlformats.org/package/2006/relationships"><Relationship Id="rId3" Type="http://schemas.openxmlformats.org/officeDocument/2006/relationships/image" Target="../media/image533.jpeg"/><Relationship Id="rId2" Type="http://schemas.openxmlformats.org/officeDocument/2006/relationships/image" Target="../media/image532.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53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image" Target="../media/image537.svg"/><Relationship Id="rId13" Type="http://schemas.openxmlformats.org/officeDocument/2006/relationships/image" Target="../media/image542.svg"/><Relationship Id="rId3" Type="http://schemas.openxmlformats.org/officeDocument/2006/relationships/image" Target="../media/image523.png"/><Relationship Id="rId7" Type="http://schemas.openxmlformats.org/officeDocument/2006/relationships/image" Target="../media/image536.png"/><Relationship Id="rId12" Type="http://schemas.openxmlformats.org/officeDocument/2006/relationships/image" Target="../media/image541.svg"/><Relationship Id="rId2" Type="http://schemas.openxmlformats.org/officeDocument/2006/relationships/image" Target="../media/image522.svg"/><Relationship Id="rId16" Type="http://schemas.openxmlformats.org/officeDocument/2006/relationships/image" Target="../media/image545.svg"/><Relationship Id="rId1" Type="http://schemas.openxmlformats.org/officeDocument/2006/relationships/slideLayout" Target="../slideLayouts/slideLayout7.xml"/><Relationship Id="rId6" Type="http://schemas.openxmlformats.org/officeDocument/2006/relationships/image" Target="../media/image525.png"/><Relationship Id="rId11" Type="http://schemas.openxmlformats.org/officeDocument/2006/relationships/image" Target="../media/image540.png"/><Relationship Id="rId5" Type="http://schemas.openxmlformats.org/officeDocument/2006/relationships/image" Target="../media/image524.svg"/><Relationship Id="rId15" Type="http://schemas.openxmlformats.org/officeDocument/2006/relationships/image" Target="../media/image544.svg"/><Relationship Id="rId10" Type="http://schemas.openxmlformats.org/officeDocument/2006/relationships/image" Target="../media/image539.svg"/><Relationship Id="rId4" Type="http://schemas.openxmlformats.org/officeDocument/2006/relationships/image" Target="../media/image535.svg"/><Relationship Id="rId9" Type="http://schemas.openxmlformats.org/officeDocument/2006/relationships/image" Target="../media/image538.png"/><Relationship Id="rId14" Type="http://schemas.openxmlformats.org/officeDocument/2006/relationships/image" Target="../media/image543.svg"/></Relationships>
</file>

<file path=ppt/slides/_rels/slide9.xml.rels><?xml version="1.0" encoding="UTF-8" standalone="yes"?>
<Relationships xmlns="http://schemas.openxmlformats.org/package/2006/relationships"><Relationship Id="rId13" Type="http://schemas.openxmlformats.org/officeDocument/2006/relationships/image" Target="../media/image152.png"/><Relationship Id="rId18" Type="http://schemas.openxmlformats.org/officeDocument/2006/relationships/image" Target="../media/image157.png"/><Relationship Id="rId26" Type="http://schemas.openxmlformats.org/officeDocument/2006/relationships/image" Target="../media/image165.png"/><Relationship Id="rId39" Type="http://schemas.openxmlformats.org/officeDocument/2006/relationships/image" Target="../media/image178.jpeg"/><Relationship Id="rId21" Type="http://schemas.openxmlformats.org/officeDocument/2006/relationships/image" Target="../media/image160.png"/><Relationship Id="rId34" Type="http://schemas.openxmlformats.org/officeDocument/2006/relationships/image" Target="../media/image173.png"/><Relationship Id="rId42" Type="http://schemas.openxmlformats.org/officeDocument/2006/relationships/image" Target="../media/image181.jpeg"/><Relationship Id="rId47" Type="http://schemas.openxmlformats.org/officeDocument/2006/relationships/image" Target="../media/image186.jpeg"/><Relationship Id="rId50" Type="http://schemas.openxmlformats.org/officeDocument/2006/relationships/image" Target="../media/image189.jpeg"/><Relationship Id="rId7" Type="http://schemas.openxmlformats.org/officeDocument/2006/relationships/image" Target="../media/image146.jpeg"/><Relationship Id="rId2" Type="http://schemas.openxmlformats.org/officeDocument/2006/relationships/notesSlide" Target="../notesSlides/notesSlide7.xml"/><Relationship Id="rId16" Type="http://schemas.openxmlformats.org/officeDocument/2006/relationships/image" Target="../media/image155.png"/><Relationship Id="rId29" Type="http://schemas.openxmlformats.org/officeDocument/2006/relationships/image" Target="../media/image168.png"/><Relationship Id="rId11" Type="http://schemas.openxmlformats.org/officeDocument/2006/relationships/image" Target="../media/image150.png"/><Relationship Id="rId24" Type="http://schemas.openxmlformats.org/officeDocument/2006/relationships/image" Target="../media/image163.png"/><Relationship Id="rId32" Type="http://schemas.openxmlformats.org/officeDocument/2006/relationships/image" Target="../media/image171.png"/><Relationship Id="rId37" Type="http://schemas.openxmlformats.org/officeDocument/2006/relationships/image" Target="../media/image176.png"/><Relationship Id="rId40" Type="http://schemas.openxmlformats.org/officeDocument/2006/relationships/image" Target="../media/image179.png"/><Relationship Id="rId45" Type="http://schemas.openxmlformats.org/officeDocument/2006/relationships/image" Target="../media/image184.png"/><Relationship Id="rId53" Type="http://schemas.openxmlformats.org/officeDocument/2006/relationships/image" Target="../media/image192.png"/><Relationship Id="rId5" Type="http://schemas.openxmlformats.org/officeDocument/2006/relationships/image" Target="../media/image27.png"/><Relationship Id="rId10" Type="http://schemas.openxmlformats.org/officeDocument/2006/relationships/image" Target="../media/image149.png"/><Relationship Id="rId19" Type="http://schemas.openxmlformats.org/officeDocument/2006/relationships/image" Target="../media/image158.png"/><Relationship Id="rId31" Type="http://schemas.openxmlformats.org/officeDocument/2006/relationships/image" Target="../media/image170.jpeg"/><Relationship Id="rId44" Type="http://schemas.openxmlformats.org/officeDocument/2006/relationships/image" Target="../media/image183.png"/><Relationship Id="rId52" Type="http://schemas.openxmlformats.org/officeDocument/2006/relationships/image" Target="../media/image191.png"/><Relationship Id="rId4" Type="http://schemas.openxmlformats.org/officeDocument/2006/relationships/image" Target="../media/image5.png"/><Relationship Id="rId9" Type="http://schemas.openxmlformats.org/officeDocument/2006/relationships/image" Target="../media/image148.png"/><Relationship Id="rId14" Type="http://schemas.openxmlformats.org/officeDocument/2006/relationships/image" Target="../media/image153.png"/><Relationship Id="rId22" Type="http://schemas.openxmlformats.org/officeDocument/2006/relationships/image" Target="../media/image161.png"/><Relationship Id="rId27" Type="http://schemas.openxmlformats.org/officeDocument/2006/relationships/image" Target="../media/image166.jpeg"/><Relationship Id="rId30" Type="http://schemas.openxmlformats.org/officeDocument/2006/relationships/image" Target="../media/image169.jpeg"/><Relationship Id="rId35" Type="http://schemas.openxmlformats.org/officeDocument/2006/relationships/image" Target="../media/image174.jpeg"/><Relationship Id="rId43" Type="http://schemas.openxmlformats.org/officeDocument/2006/relationships/image" Target="../media/image182.png"/><Relationship Id="rId48" Type="http://schemas.openxmlformats.org/officeDocument/2006/relationships/image" Target="../media/image187.png"/><Relationship Id="rId8" Type="http://schemas.openxmlformats.org/officeDocument/2006/relationships/image" Target="../media/image147.png"/><Relationship Id="rId51" Type="http://schemas.openxmlformats.org/officeDocument/2006/relationships/image" Target="../media/image190.png"/><Relationship Id="rId3" Type="http://schemas.openxmlformats.org/officeDocument/2006/relationships/image" Target="../media/image41.png"/><Relationship Id="rId12" Type="http://schemas.openxmlformats.org/officeDocument/2006/relationships/image" Target="../media/image151.png"/><Relationship Id="rId17" Type="http://schemas.openxmlformats.org/officeDocument/2006/relationships/image" Target="../media/image156.png"/><Relationship Id="rId25" Type="http://schemas.openxmlformats.org/officeDocument/2006/relationships/image" Target="../media/image164.png"/><Relationship Id="rId33" Type="http://schemas.openxmlformats.org/officeDocument/2006/relationships/image" Target="../media/image172.jpeg"/><Relationship Id="rId38" Type="http://schemas.openxmlformats.org/officeDocument/2006/relationships/image" Target="../media/image177.png"/><Relationship Id="rId46" Type="http://schemas.openxmlformats.org/officeDocument/2006/relationships/image" Target="../media/image185.png"/><Relationship Id="rId20" Type="http://schemas.openxmlformats.org/officeDocument/2006/relationships/image" Target="../media/image159.png"/><Relationship Id="rId41" Type="http://schemas.openxmlformats.org/officeDocument/2006/relationships/image" Target="../media/image180.png"/><Relationship Id="rId54" Type="http://schemas.openxmlformats.org/officeDocument/2006/relationships/image" Target="../media/image193.jpeg"/><Relationship Id="rId1" Type="http://schemas.openxmlformats.org/officeDocument/2006/relationships/slideLayout" Target="../slideLayouts/slideLayout12.xml"/><Relationship Id="rId6" Type="http://schemas.openxmlformats.org/officeDocument/2006/relationships/image" Target="../media/image145.png"/><Relationship Id="rId15" Type="http://schemas.openxmlformats.org/officeDocument/2006/relationships/image" Target="../media/image154.png"/><Relationship Id="rId23" Type="http://schemas.openxmlformats.org/officeDocument/2006/relationships/image" Target="../media/image162.png"/><Relationship Id="rId28" Type="http://schemas.openxmlformats.org/officeDocument/2006/relationships/image" Target="../media/image167.jpeg"/><Relationship Id="rId36" Type="http://schemas.openxmlformats.org/officeDocument/2006/relationships/image" Target="../media/image175.png"/><Relationship Id="rId49" Type="http://schemas.openxmlformats.org/officeDocument/2006/relationships/image" Target="../media/image188.png"/></Relationships>
</file>

<file path=ppt/slides/_rels/slide90.xml.rels><?xml version="1.0" encoding="UTF-8" standalone="yes"?>
<Relationships xmlns="http://schemas.openxmlformats.org/package/2006/relationships"><Relationship Id="rId8" Type="http://schemas.openxmlformats.org/officeDocument/2006/relationships/image" Target="../media/image551.jpeg"/><Relationship Id="rId3" Type="http://schemas.openxmlformats.org/officeDocument/2006/relationships/image" Target="../media/image523.png"/><Relationship Id="rId7" Type="http://schemas.openxmlformats.org/officeDocument/2006/relationships/image" Target="../media/image550.jpeg"/><Relationship Id="rId2" Type="http://schemas.openxmlformats.org/officeDocument/2006/relationships/image" Target="../media/image546.png"/><Relationship Id="rId1" Type="http://schemas.openxmlformats.org/officeDocument/2006/relationships/slideLayout" Target="../slideLayouts/slideLayout7.xml"/><Relationship Id="rId6" Type="http://schemas.openxmlformats.org/officeDocument/2006/relationships/image" Target="../media/image549.png"/><Relationship Id="rId5" Type="http://schemas.openxmlformats.org/officeDocument/2006/relationships/image" Target="../media/image548.jpeg"/><Relationship Id="rId10" Type="http://schemas.openxmlformats.org/officeDocument/2006/relationships/image" Target="../media/image553.jpeg"/><Relationship Id="rId4" Type="http://schemas.openxmlformats.org/officeDocument/2006/relationships/image" Target="../media/image547.jpeg"/><Relationship Id="rId9" Type="http://schemas.openxmlformats.org/officeDocument/2006/relationships/image" Target="../media/image552.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image" Target="../media/image555.svg"/><Relationship Id="rId3" Type="http://schemas.openxmlformats.org/officeDocument/2006/relationships/image" Target="../media/image554.svg"/><Relationship Id="rId7" Type="http://schemas.openxmlformats.org/officeDocument/2006/relationships/image" Target="../media/image525.png"/><Relationship Id="rId12" Type="http://schemas.openxmlformats.org/officeDocument/2006/relationships/image" Target="../media/image558.png"/><Relationship Id="rId2" Type="http://schemas.openxmlformats.org/officeDocument/2006/relationships/image" Target="../media/image522.svg"/><Relationship Id="rId1" Type="http://schemas.openxmlformats.org/officeDocument/2006/relationships/slideLayout" Target="../slideLayouts/slideLayout7.xml"/><Relationship Id="rId6" Type="http://schemas.openxmlformats.org/officeDocument/2006/relationships/image" Target="../media/image524.svg"/><Relationship Id="rId11" Type="http://schemas.openxmlformats.org/officeDocument/2006/relationships/image" Target="../media/image557.jpeg"/><Relationship Id="rId5" Type="http://schemas.openxmlformats.org/officeDocument/2006/relationships/image" Target="../media/image535.svg"/><Relationship Id="rId10" Type="http://schemas.openxmlformats.org/officeDocument/2006/relationships/image" Target="../media/image556.jpeg"/><Relationship Id="rId4" Type="http://schemas.openxmlformats.org/officeDocument/2006/relationships/image" Target="../media/image523.png"/><Relationship Id="rId9" Type="http://schemas.openxmlformats.org/officeDocument/2006/relationships/image" Target="../media/image536.png"/></Relationships>
</file>

<file path=ppt/slides/_rels/slide93.xml.rels><?xml version="1.0" encoding="UTF-8" standalone="yes"?>
<Relationships xmlns="http://schemas.openxmlformats.org/package/2006/relationships"><Relationship Id="rId13" Type="http://schemas.openxmlformats.org/officeDocument/2006/relationships/image" Target="../media/image563.png"/><Relationship Id="rId18" Type="http://schemas.openxmlformats.org/officeDocument/2006/relationships/image" Target="../media/image568.png"/><Relationship Id="rId26" Type="http://schemas.openxmlformats.org/officeDocument/2006/relationships/image" Target="../media/image576.png"/><Relationship Id="rId39" Type="http://schemas.openxmlformats.org/officeDocument/2006/relationships/image" Target="../media/image589.svg"/><Relationship Id="rId21" Type="http://schemas.openxmlformats.org/officeDocument/2006/relationships/image" Target="../media/image571.png"/><Relationship Id="rId34" Type="http://schemas.openxmlformats.org/officeDocument/2006/relationships/image" Target="../media/image584.png"/><Relationship Id="rId42" Type="http://schemas.openxmlformats.org/officeDocument/2006/relationships/image" Target="../media/image592.png"/><Relationship Id="rId47" Type="http://schemas.openxmlformats.org/officeDocument/2006/relationships/image" Target="../media/image597.svg"/><Relationship Id="rId50" Type="http://schemas.openxmlformats.org/officeDocument/2006/relationships/image" Target="../media/image600.svg"/><Relationship Id="rId7" Type="http://schemas.openxmlformats.org/officeDocument/2006/relationships/image" Target="../media/image555.svg"/><Relationship Id="rId2" Type="http://schemas.openxmlformats.org/officeDocument/2006/relationships/image" Target="../media/image522.svg"/><Relationship Id="rId16" Type="http://schemas.openxmlformats.org/officeDocument/2006/relationships/image" Target="../media/image566.svg"/><Relationship Id="rId29" Type="http://schemas.openxmlformats.org/officeDocument/2006/relationships/image" Target="../media/image579.svg"/><Relationship Id="rId11" Type="http://schemas.openxmlformats.org/officeDocument/2006/relationships/image" Target="../media/image561.png"/><Relationship Id="rId24" Type="http://schemas.openxmlformats.org/officeDocument/2006/relationships/image" Target="../media/image574.png"/><Relationship Id="rId32" Type="http://schemas.openxmlformats.org/officeDocument/2006/relationships/image" Target="../media/image582.png"/><Relationship Id="rId37" Type="http://schemas.openxmlformats.org/officeDocument/2006/relationships/image" Target="../media/image587.svg"/><Relationship Id="rId40" Type="http://schemas.openxmlformats.org/officeDocument/2006/relationships/image" Target="../media/image590.png"/><Relationship Id="rId45" Type="http://schemas.openxmlformats.org/officeDocument/2006/relationships/image" Target="../media/image595.svg"/><Relationship Id="rId5" Type="http://schemas.openxmlformats.org/officeDocument/2006/relationships/image" Target="../media/image524.svg"/><Relationship Id="rId15" Type="http://schemas.openxmlformats.org/officeDocument/2006/relationships/image" Target="../media/image565.png"/><Relationship Id="rId23" Type="http://schemas.openxmlformats.org/officeDocument/2006/relationships/image" Target="../media/image573.png"/><Relationship Id="rId28" Type="http://schemas.openxmlformats.org/officeDocument/2006/relationships/image" Target="../media/image578.png"/><Relationship Id="rId36" Type="http://schemas.openxmlformats.org/officeDocument/2006/relationships/image" Target="../media/image586.png"/><Relationship Id="rId49" Type="http://schemas.openxmlformats.org/officeDocument/2006/relationships/image" Target="../media/image599.svg"/><Relationship Id="rId10" Type="http://schemas.openxmlformats.org/officeDocument/2006/relationships/image" Target="../media/image560.svg"/><Relationship Id="rId19" Type="http://schemas.openxmlformats.org/officeDocument/2006/relationships/image" Target="../media/image569.svg"/><Relationship Id="rId31" Type="http://schemas.openxmlformats.org/officeDocument/2006/relationships/image" Target="../media/image581.png"/><Relationship Id="rId44" Type="http://schemas.openxmlformats.org/officeDocument/2006/relationships/image" Target="../media/image594.svg"/><Relationship Id="rId52" Type="http://schemas.openxmlformats.org/officeDocument/2006/relationships/image" Target="../media/image602.svg"/><Relationship Id="rId4" Type="http://schemas.openxmlformats.org/officeDocument/2006/relationships/image" Target="../media/image535.svg"/><Relationship Id="rId9" Type="http://schemas.openxmlformats.org/officeDocument/2006/relationships/image" Target="../media/image559.svg"/><Relationship Id="rId14" Type="http://schemas.openxmlformats.org/officeDocument/2006/relationships/image" Target="../media/image564.svg"/><Relationship Id="rId22" Type="http://schemas.openxmlformats.org/officeDocument/2006/relationships/image" Target="../media/image572.svg"/><Relationship Id="rId27" Type="http://schemas.openxmlformats.org/officeDocument/2006/relationships/image" Target="../media/image577.svg"/><Relationship Id="rId30" Type="http://schemas.openxmlformats.org/officeDocument/2006/relationships/image" Target="../media/image580.svg"/><Relationship Id="rId35" Type="http://schemas.openxmlformats.org/officeDocument/2006/relationships/image" Target="../media/image585.svg"/><Relationship Id="rId43" Type="http://schemas.openxmlformats.org/officeDocument/2006/relationships/image" Target="../media/image593.svg"/><Relationship Id="rId48" Type="http://schemas.openxmlformats.org/officeDocument/2006/relationships/image" Target="../media/image598.svg"/><Relationship Id="rId8" Type="http://schemas.openxmlformats.org/officeDocument/2006/relationships/image" Target="../media/image536.png"/><Relationship Id="rId51" Type="http://schemas.openxmlformats.org/officeDocument/2006/relationships/image" Target="../media/image601.svg"/><Relationship Id="rId3" Type="http://schemas.openxmlformats.org/officeDocument/2006/relationships/image" Target="../media/image523.png"/><Relationship Id="rId12" Type="http://schemas.openxmlformats.org/officeDocument/2006/relationships/image" Target="../media/image562.svg"/><Relationship Id="rId17" Type="http://schemas.openxmlformats.org/officeDocument/2006/relationships/image" Target="../media/image567.png"/><Relationship Id="rId25" Type="http://schemas.openxmlformats.org/officeDocument/2006/relationships/image" Target="../media/image575.svg"/><Relationship Id="rId33" Type="http://schemas.openxmlformats.org/officeDocument/2006/relationships/image" Target="../media/image583.svg"/><Relationship Id="rId38" Type="http://schemas.openxmlformats.org/officeDocument/2006/relationships/image" Target="../media/image588.png"/><Relationship Id="rId46" Type="http://schemas.openxmlformats.org/officeDocument/2006/relationships/image" Target="../media/image596.svg"/><Relationship Id="rId20" Type="http://schemas.openxmlformats.org/officeDocument/2006/relationships/image" Target="../media/image570.svg"/><Relationship Id="rId41" Type="http://schemas.openxmlformats.org/officeDocument/2006/relationships/image" Target="../media/image591.svg"/><Relationship Id="rId1" Type="http://schemas.openxmlformats.org/officeDocument/2006/relationships/slideLayout" Target="../slideLayouts/slideLayout7.xml"/><Relationship Id="rId6" Type="http://schemas.openxmlformats.org/officeDocument/2006/relationships/image" Target="../media/image525.png"/></Relationships>
</file>

<file path=ppt/slides/_rels/slide94.xml.rels><?xml version="1.0" encoding="UTF-8" standalone="yes"?>
<Relationships xmlns="http://schemas.openxmlformats.org/package/2006/relationships"><Relationship Id="rId3" Type="http://schemas.openxmlformats.org/officeDocument/2006/relationships/image" Target="../media/image604.png"/><Relationship Id="rId2" Type="http://schemas.openxmlformats.org/officeDocument/2006/relationships/image" Target="../media/image60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4675" t="-1030" r="-3571"/>
            </a:stretch>
          </a:blipFill>
        </p:spPr>
        <p:txBody>
          <a:bodyPr/>
          <a:lstStyle/>
          <a:p>
            <a:endParaRPr lang="en-US"/>
          </a:p>
        </p:txBody>
      </p:sp>
      <p:sp>
        <p:nvSpPr>
          <p:cNvPr id="3" name="TextBox 3"/>
          <p:cNvSpPr txBox="1"/>
          <p:nvPr/>
        </p:nvSpPr>
        <p:spPr>
          <a:xfrm>
            <a:off x="8382000" y="-19903"/>
            <a:ext cx="9906000" cy="4078413"/>
          </a:xfrm>
          <a:prstGeom prst="rect">
            <a:avLst/>
          </a:prstGeom>
          <a:noFill/>
        </p:spPr>
        <p:txBody>
          <a:bodyPr wrap="none" lIns="0" tIns="0" rIns="0" bIns="0" rtlCol="0" anchor="ctr" anchorCtr="1">
            <a:noAutofit/>
          </a:bodyPr>
          <a:lstStyle/>
          <a:p>
            <a:pPr algn="ctr">
              <a:spcBef>
                <a:spcPts val="1200"/>
              </a:spcBef>
              <a:spcAft>
                <a:spcPts val="1200"/>
              </a:spcAft>
            </a:pPr>
            <a:r>
              <a:rPr lang="en-US" sz="6174" b="1" spc="-154" dirty="0">
                <a:solidFill>
                  <a:srgbClr val="0070C0"/>
                </a:solidFill>
                <a:latin typeface="Poppins Bold"/>
                <a:cs typeface="Poppins Bold"/>
                <a:sym typeface="Norwester"/>
              </a:rPr>
              <a:t>  M. Tech &amp; Ph.D.</a:t>
            </a:r>
          </a:p>
          <a:p>
            <a:pPr algn="ctr">
              <a:spcBef>
                <a:spcPts val="1200"/>
              </a:spcBef>
              <a:spcAft>
                <a:spcPts val="1200"/>
              </a:spcAft>
            </a:pPr>
            <a:r>
              <a:rPr lang="en-US" sz="6174" b="1" spc="-154" dirty="0">
                <a:solidFill>
                  <a:srgbClr val="0070C0"/>
                </a:solidFill>
                <a:latin typeface="Poppins Bold"/>
                <a:cs typeface="Poppins Bold"/>
                <a:sym typeface="Norwester"/>
              </a:rPr>
              <a:t>Orientation  </a:t>
            </a:r>
          </a:p>
        </p:txBody>
      </p:sp>
      <p:sp>
        <p:nvSpPr>
          <p:cNvPr id="4" name="Freeform 4"/>
          <p:cNvSpPr/>
          <p:nvPr/>
        </p:nvSpPr>
        <p:spPr>
          <a:xfrm>
            <a:off x="595406" y="8285435"/>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2716718" y="6259897"/>
            <a:ext cx="13604732" cy="4405637"/>
          </a:xfrm>
          <a:prstGeom prst="rect">
            <a:avLst/>
          </a:prstGeom>
        </p:spPr>
        <p:txBody>
          <a:bodyPr lIns="0" tIns="0" rIns="0" bIns="0" rtlCol="0" anchor="t">
            <a:spAutoFit/>
          </a:bodyPr>
          <a:lstStyle/>
          <a:p>
            <a:pPr algn="ctr">
              <a:lnSpc>
                <a:spcPts val="8644"/>
              </a:lnSpc>
            </a:pPr>
            <a:r>
              <a:rPr lang="en-US" sz="6174" b="1" spc="-154" dirty="0">
                <a:solidFill>
                  <a:srgbClr val="FFFFFF"/>
                </a:solidFill>
                <a:latin typeface="Poppins Bold"/>
                <a:ea typeface="Poppins Bold"/>
                <a:cs typeface="Poppins Bold"/>
                <a:sym typeface="Poppins Bold"/>
              </a:rPr>
              <a:t>Welcome</a:t>
            </a:r>
          </a:p>
          <a:p>
            <a:pPr algn="ctr">
              <a:lnSpc>
                <a:spcPts val="8644"/>
              </a:lnSpc>
            </a:pPr>
            <a:r>
              <a:rPr lang="en-US" sz="6174" b="1" spc="-154" dirty="0">
                <a:solidFill>
                  <a:srgbClr val="FFFFFF"/>
                </a:solidFill>
                <a:latin typeface="Poppins Bold"/>
                <a:ea typeface="Poppins Bold"/>
                <a:cs typeface="Poppins Bold"/>
                <a:sym typeface="Poppins Bold"/>
              </a:rPr>
              <a:t> to the </a:t>
            </a:r>
          </a:p>
          <a:p>
            <a:pPr algn="ctr">
              <a:lnSpc>
                <a:spcPts val="8644"/>
              </a:lnSpc>
            </a:pPr>
            <a:r>
              <a:rPr lang="en-US" sz="6174" b="1" spc="-154" dirty="0">
                <a:solidFill>
                  <a:srgbClr val="FFFFFF"/>
                </a:solidFill>
                <a:latin typeface="Poppins Bold"/>
                <a:ea typeface="Poppins Bold"/>
                <a:cs typeface="Poppins Bold"/>
                <a:sym typeface="Poppins Bold"/>
              </a:rPr>
              <a:t>Civil Engineering Department</a:t>
            </a:r>
          </a:p>
          <a:p>
            <a:pPr algn="ctr">
              <a:lnSpc>
                <a:spcPts val="8644"/>
              </a:lnSpc>
              <a:spcBef>
                <a:spcPct val="0"/>
              </a:spcBef>
            </a:pPr>
            <a:endParaRPr lang="en-US" sz="6174" b="1" spc="-154" dirty="0">
              <a:solidFill>
                <a:srgbClr val="FFFFFF"/>
              </a:solidFill>
              <a:latin typeface="Poppins Bold"/>
              <a:ea typeface="Poppins Bold"/>
              <a:cs typeface="Poppins Bold"/>
              <a:sym typeface="Poppins Bold"/>
            </a:endParaRPr>
          </a:p>
        </p:txBody>
      </p:sp>
      <p:pic>
        <p:nvPicPr>
          <p:cNvPr id="9" name="Google Shape;90;p1" descr="Indian Institute of Technology Bombay (IITB) | Engage India ...">
            <a:extLst>
              <a:ext uri="{FF2B5EF4-FFF2-40B4-BE49-F238E27FC236}">
                <a16:creationId xmlns:a16="http://schemas.microsoft.com/office/drawing/2014/main" id="{EB75A399-3F22-DD00-6241-159878589886}"/>
              </a:ext>
            </a:extLst>
          </p:cNvPr>
          <p:cNvPicPr preferRelativeResize="0">
            <a:picLocks noChangeAspect="1"/>
          </p:cNvPicPr>
          <p:nvPr/>
        </p:nvPicPr>
        <p:blipFill rotWithShape="1">
          <a:blip r:embed="rId5">
            <a:alphaModFix/>
          </a:blip>
          <a:srcRect/>
          <a:stretch/>
        </p:blipFill>
        <p:spPr>
          <a:xfrm>
            <a:off x="15792724" y="7810500"/>
            <a:ext cx="2190475" cy="226114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BF8B1-F218-BBA4-3FA1-3751D4DC24E8}"/>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F1FFADC2-F8A3-A35C-7EBA-17763B2166F5}"/>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graphicFrame>
        <p:nvGraphicFramePr>
          <p:cNvPr id="2" name="Diagram 1">
            <a:extLst>
              <a:ext uri="{FF2B5EF4-FFF2-40B4-BE49-F238E27FC236}">
                <a16:creationId xmlns:a16="http://schemas.microsoft.com/office/drawing/2014/main" id="{D48C4B8B-52CE-AC67-0E0C-1BC58A65B58D}"/>
              </a:ext>
            </a:extLst>
          </p:cNvPr>
          <p:cNvGraphicFramePr/>
          <p:nvPr/>
        </p:nvGraphicFramePr>
        <p:xfrm>
          <a:off x="571955" y="2317198"/>
          <a:ext cx="17299994" cy="75487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hape 2">
            <a:extLst>
              <a:ext uri="{FF2B5EF4-FFF2-40B4-BE49-F238E27FC236}">
                <a16:creationId xmlns:a16="http://schemas.microsoft.com/office/drawing/2014/main" id="{5DC777AE-15C0-7A33-F16E-0434833357ED}"/>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5" name="Text 54">
            <a:extLst>
              <a:ext uri="{FF2B5EF4-FFF2-40B4-BE49-F238E27FC236}">
                <a16:creationId xmlns:a16="http://schemas.microsoft.com/office/drawing/2014/main" id="{D3CAEFD7-501D-28AB-2076-E777E7EB6BB2}"/>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Key Initiatives</a:t>
            </a:r>
          </a:p>
        </p:txBody>
      </p:sp>
    </p:spTree>
    <p:extLst>
      <p:ext uri="{BB962C8B-B14F-4D97-AF65-F5344CB8AC3E}">
        <p14:creationId xmlns:p14="http://schemas.microsoft.com/office/powerpoint/2010/main" val="1470790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7F6A4-84D7-5255-D742-CB47F215CD10}"/>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D521BF8E-2D79-B9E7-9942-49A0920581F9}"/>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grpSp>
        <p:nvGrpSpPr>
          <p:cNvPr id="7" name="Group 6">
            <a:extLst>
              <a:ext uri="{FF2B5EF4-FFF2-40B4-BE49-F238E27FC236}">
                <a16:creationId xmlns:a16="http://schemas.microsoft.com/office/drawing/2014/main" id="{A6B57D93-924C-1482-BFEC-A8EA3412AE0D}"/>
              </a:ext>
            </a:extLst>
          </p:cNvPr>
          <p:cNvGrpSpPr/>
          <p:nvPr/>
        </p:nvGrpSpPr>
        <p:grpSpPr>
          <a:xfrm>
            <a:off x="304793" y="2215343"/>
            <a:ext cx="17688971" cy="5856314"/>
            <a:chOff x="386120" y="1757345"/>
            <a:chExt cx="11596846" cy="4168529"/>
          </a:xfrm>
        </p:grpSpPr>
        <p:sp>
          <p:nvSpPr>
            <p:cNvPr id="8" name="Freeform: Shape 7">
              <a:hlinkClick r:id="" action="ppaction://hlinkshowjump?jump=nextslide"/>
              <a:extLst>
                <a:ext uri="{FF2B5EF4-FFF2-40B4-BE49-F238E27FC236}">
                  <a16:creationId xmlns:a16="http://schemas.microsoft.com/office/drawing/2014/main" id="{203636B2-E783-60A7-BEA9-529FF56B668E}"/>
                </a:ext>
              </a:extLst>
            </p:cNvPr>
            <p:cNvSpPr/>
            <p:nvPr/>
          </p:nvSpPr>
          <p:spPr>
            <a:xfrm>
              <a:off x="386120"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Transportation Systems Engineering</a:t>
              </a:r>
            </a:p>
          </p:txBody>
        </p:sp>
        <p:sp>
          <p:nvSpPr>
            <p:cNvPr id="9" name="Oval 8">
              <a:extLst>
                <a:ext uri="{FF2B5EF4-FFF2-40B4-BE49-F238E27FC236}">
                  <a16:creationId xmlns:a16="http://schemas.microsoft.com/office/drawing/2014/main" id="{78DBD8D3-0577-87D5-6145-A563A2AADE72}"/>
                </a:ext>
              </a:extLst>
            </p:cNvPr>
            <p:cNvSpPr/>
            <p:nvPr/>
          </p:nvSpPr>
          <p:spPr>
            <a:xfrm>
              <a:off x="499639" y="2007456"/>
              <a:ext cx="1388120" cy="1388120"/>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0" name="Freeform: Shape 9">
              <a:hlinkClick r:id="rId5" action="ppaction://hlinksldjump"/>
              <a:extLst>
                <a:ext uri="{FF2B5EF4-FFF2-40B4-BE49-F238E27FC236}">
                  <a16:creationId xmlns:a16="http://schemas.microsoft.com/office/drawing/2014/main" id="{7DE6A81D-9EB7-7224-5CB8-0A8EE91BB179}"/>
                </a:ext>
              </a:extLst>
            </p:cNvPr>
            <p:cNvSpPr/>
            <p:nvPr/>
          </p:nvSpPr>
          <p:spPr>
            <a:xfrm>
              <a:off x="2049734"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Geotechnical Engineering</a:t>
              </a:r>
            </a:p>
          </p:txBody>
        </p:sp>
        <p:sp>
          <p:nvSpPr>
            <p:cNvPr id="11" name="Oval 10">
              <a:extLst>
                <a:ext uri="{FF2B5EF4-FFF2-40B4-BE49-F238E27FC236}">
                  <a16:creationId xmlns:a16="http://schemas.microsoft.com/office/drawing/2014/main" id="{05C04426-165B-600C-C3DC-4701DD22B739}"/>
                </a:ext>
              </a:extLst>
            </p:cNvPr>
            <p:cNvSpPr/>
            <p:nvPr/>
          </p:nvSpPr>
          <p:spPr>
            <a:xfrm>
              <a:off x="2163254" y="2007456"/>
              <a:ext cx="1388120" cy="1388120"/>
            </a:xfrm>
            <a:prstGeom prst="ellipse">
              <a:avLst/>
            </a:prstGeom>
            <a:blipFill>
              <a:blip r:embed="rId6"/>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2" name="Freeform: Shape 11">
              <a:hlinkClick r:id="rId7" action="ppaction://hlinksldjump"/>
              <a:extLst>
                <a:ext uri="{FF2B5EF4-FFF2-40B4-BE49-F238E27FC236}">
                  <a16:creationId xmlns:a16="http://schemas.microsoft.com/office/drawing/2014/main" id="{64D99603-2858-DF79-50B4-6C4E0853BC29}"/>
                </a:ext>
              </a:extLst>
            </p:cNvPr>
            <p:cNvSpPr/>
            <p:nvPr/>
          </p:nvSpPr>
          <p:spPr>
            <a:xfrm>
              <a:off x="3713349"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Water Resources Engineering</a:t>
              </a:r>
            </a:p>
          </p:txBody>
        </p:sp>
        <p:sp>
          <p:nvSpPr>
            <p:cNvPr id="13" name="Oval 12">
              <a:extLst>
                <a:ext uri="{FF2B5EF4-FFF2-40B4-BE49-F238E27FC236}">
                  <a16:creationId xmlns:a16="http://schemas.microsoft.com/office/drawing/2014/main" id="{E53C8F3A-2D2B-B535-CB98-DE17BB284AAA}"/>
                </a:ext>
              </a:extLst>
            </p:cNvPr>
            <p:cNvSpPr/>
            <p:nvPr/>
          </p:nvSpPr>
          <p:spPr>
            <a:xfrm>
              <a:off x="3826868" y="2007456"/>
              <a:ext cx="1388120" cy="1388120"/>
            </a:xfrm>
            <a:prstGeom prst="ellipse">
              <a:avLst/>
            </a:prstGeom>
            <a:blipFill>
              <a:blip r:embed="rId8"/>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4" name="Freeform: Shape 13">
              <a:hlinkClick r:id="rId9" action="ppaction://hlinksldjump"/>
              <a:extLst>
                <a:ext uri="{FF2B5EF4-FFF2-40B4-BE49-F238E27FC236}">
                  <a16:creationId xmlns:a16="http://schemas.microsoft.com/office/drawing/2014/main" id="{F2CDFD5C-C4A9-501E-CA35-5C020C1B79FB}"/>
                </a:ext>
              </a:extLst>
            </p:cNvPr>
            <p:cNvSpPr/>
            <p:nvPr/>
          </p:nvSpPr>
          <p:spPr>
            <a:xfrm>
              <a:off x="5376963"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Structural Engineering</a:t>
              </a:r>
            </a:p>
          </p:txBody>
        </p:sp>
        <p:sp>
          <p:nvSpPr>
            <p:cNvPr id="15" name="Oval 14">
              <a:extLst>
                <a:ext uri="{FF2B5EF4-FFF2-40B4-BE49-F238E27FC236}">
                  <a16:creationId xmlns:a16="http://schemas.microsoft.com/office/drawing/2014/main" id="{84DE93BE-054C-38E8-4A93-38C76FE91F83}"/>
                </a:ext>
              </a:extLst>
            </p:cNvPr>
            <p:cNvSpPr/>
            <p:nvPr/>
          </p:nvSpPr>
          <p:spPr>
            <a:xfrm>
              <a:off x="5490483" y="2007456"/>
              <a:ext cx="1388120" cy="1388120"/>
            </a:xfrm>
            <a:prstGeom prst="ellipse">
              <a:avLst/>
            </a:prstGeom>
            <a:blipFill>
              <a:blip r:embed="rId10"/>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6" name="Freeform: Shape 15">
              <a:hlinkClick r:id="rId11" action="ppaction://hlinksldjump"/>
              <a:extLst>
                <a:ext uri="{FF2B5EF4-FFF2-40B4-BE49-F238E27FC236}">
                  <a16:creationId xmlns:a16="http://schemas.microsoft.com/office/drawing/2014/main" id="{731657FB-A3F6-4C39-E917-CF8E7814DB19}"/>
                </a:ext>
              </a:extLst>
            </p:cNvPr>
            <p:cNvSpPr/>
            <p:nvPr/>
          </p:nvSpPr>
          <p:spPr>
            <a:xfrm>
              <a:off x="7040578"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Ocean Engineering</a:t>
              </a:r>
            </a:p>
          </p:txBody>
        </p:sp>
        <p:sp>
          <p:nvSpPr>
            <p:cNvPr id="17" name="Oval 16">
              <a:extLst>
                <a:ext uri="{FF2B5EF4-FFF2-40B4-BE49-F238E27FC236}">
                  <a16:creationId xmlns:a16="http://schemas.microsoft.com/office/drawing/2014/main" id="{8E7C1042-9085-C56A-5388-386ED08661D1}"/>
                </a:ext>
              </a:extLst>
            </p:cNvPr>
            <p:cNvSpPr/>
            <p:nvPr/>
          </p:nvSpPr>
          <p:spPr>
            <a:xfrm>
              <a:off x="7154097" y="2007456"/>
              <a:ext cx="1388120" cy="1388120"/>
            </a:xfrm>
            <a:prstGeom prst="ellipse">
              <a:avLst/>
            </a:prstGeom>
            <a:blipFill>
              <a:blip r:embed="rId1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18" name="Freeform: Shape 17">
              <a:hlinkClick r:id="rId13" action="ppaction://hlinksldjump"/>
              <a:extLst>
                <a:ext uri="{FF2B5EF4-FFF2-40B4-BE49-F238E27FC236}">
                  <a16:creationId xmlns:a16="http://schemas.microsoft.com/office/drawing/2014/main" id="{3105FA71-3F16-CF2D-0B4F-3CC1964C366D}"/>
                </a:ext>
              </a:extLst>
            </p:cNvPr>
            <p:cNvSpPr/>
            <p:nvPr/>
          </p:nvSpPr>
          <p:spPr>
            <a:xfrm>
              <a:off x="8704192"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Remote Sensing</a:t>
              </a:r>
            </a:p>
          </p:txBody>
        </p:sp>
        <p:sp>
          <p:nvSpPr>
            <p:cNvPr id="19" name="Oval 18">
              <a:extLst>
                <a:ext uri="{FF2B5EF4-FFF2-40B4-BE49-F238E27FC236}">
                  <a16:creationId xmlns:a16="http://schemas.microsoft.com/office/drawing/2014/main" id="{C8FD1A56-2D7D-680B-8774-51B404C9319F}"/>
                </a:ext>
              </a:extLst>
            </p:cNvPr>
            <p:cNvSpPr/>
            <p:nvPr/>
          </p:nvSpPr>
          <p:spPr>
            <a:xfrm>
              <a:off x="8817712" y="2007456"/>
              <a:ext cx="1388120" cy="1388120"/>
            </a:xfrm>
            <a:prstGeom prst="ellipse">
              <a:avLst/>
            </a:prstGeom>
            <a:blipFill>
              <a:blip r:embed="rId1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20" name="Freeform: Shape 19">
              <a:hlinkClick r:id="rId15" action="ppaction://hlinksldjump"/>
              <a:extLst>
                <a:ext uri="{FF2B5EF4-FFF2-40B4-BE49-F238E27FC236}">
                  <a16:creationId xmlns:a16="http://schemas.microsoft.com/office/drawing/2014/main" id="{172103D8-2119-E0A6-E6BF-57ED10BEFC1B}"/>
                </a:ext>
              </a:extLst>
            </p:cNvPr>
            <p:cNvSpPr/>
            <p:nvPr/>
          </p:nvSpPr>
          <p:spPr>
            <a:xfrm>
              <a:off x="10367807" y="1757345"/>
              <a:ext cx="1615159" cy="4168529"/>
            </a:xfrm>
            <a:custGeom>
              <a:avLst/>
              <a:gdLst>
                <a:gd name="csX0" fmla="*/ 0 w 1615159"/>
                <a:gd name="csY0" fmla="*/ 161516 h 4168529"/>
                <a:gd name="csX1" fmla="*/ 161516 w 1615159"/>
                <a:gd name="csY1" fmla="*/ 0 h 4168529"/>
                <a:gd name="csX2" fmla="*/ 1453643 w 1615159"/>
                <a:gd name="csY2" fmla="*/ 0 h 4168529"/>
                <a:gd name="csX3" fmla="*/ 1615159 w 1615159"/>
                <a:gd name="csY3" fmla="*/ 161516 h 4168529"/>
                <a:gd name="csX4" fmla="*/ 1615159 w 1615159"/>
                <a:gd name="csY4" fmla="*/ 4007013 h 4168529"/>
                <a:gd name="csX5" fmla="*/ 1453643 w 1615159"/>
                <a:gd name="csY5" fmla="*/ 4168529 h 4168529"/>
                <a:gd name="csX6" fmla="*/ 161516 w 1615159"/>
                <a:gd name="csY6" fmla="*/ 4168529 h 4168529"/>
                <a:gd name="csX7" fmla="*/ 0 w 1615159"/>
                <a:gd name="csY7" fmla="*/ 4007013 h 4168529"/>
                <a:gd name="csX8" fmla="*/ 0 w 1615159"/>
                <a:gd name="csY8" fmla="*/ 161516 h 4168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15159" h="4168529">
                  <a:moveTo>
                    <a:pt x="0" y="161516"/>
                  </a:moveTo>
                  <a:cubicBezTo>
                    <a:pt x="0" y="72313"/>
                    <a:pt x="72313" y="0"/>
                    <a:pt x="161516" y="0"/>
                  </a:cubicBezTo>
                  <a:lnTo>
                    <a:pt x="1453643" y="0"/>
                  </a:lnTo>
                  <a:cubicBezTo>
                    <a:pt x="1542846" y="0"/>
                    <a:pt x="1615159" y="72313"/>
                    <a:pt x="1615159" y="161516"/>
                  </a:cubicBezTo>
                  <a:lnTo>
                    <a:pt x="1615159" y="4007013"/>
                  </a:lnTo>
                  <a:cubicBezTo>
                    <a:pt x="1615159" y="4096216"/>
                    <a:pt x="1542846" y="4168529"/>
                    <a:pt x="1453643" y="4168529"/>
                  </a:cubicBezTo>
                  <a:lnTo>
                    <a:pt x="161516" y="4168529"/>
                  </a:lnTo>
                  <a:cubicBezTo>
                    <a:pt x="72313" y="4168529"/>
                    <a:pt x="0" y="4096216"/>
                    <a:pt x="0" y="4007013"/>
                  </a:cubicBezTo>
                  <a:lnTo>
                    <a:pt x="0" y="16151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352" tIns="2650469" rIns="149352" bIns="1399913" numCol="1" spcCol="1270" anchor="ctr" anchorCtr="0">
              <a:noAutofit/>
            </a:bodyPr>
            <a:lstStyle/>
            <a:p>
              <a:pPr algn="ctr" defTabSz="933450">
                <a:lnSpc>
                  <a:spcPct val="90000"/>
                </a:lnSpc>
                <a:spcBef>
                  <a:spcPct val="0"/>
                </a:spcBef>
                <a:spcAft>
                  <a:spcPct val="35000"/>
                </a:spcAft>
              </a:pPr>
              <a:r>
                <a:rPr lang="en-IN" sz="2100" dirty="0">
                  <a:latin typeface="Montserrat" panose="00000500000000000000" pitchFamily="2" charset="0"/>
                </a:rPr>
                <a:t>Construction Technology And Management</a:t>
              </a:r>
            </a:p>
          </p:txBody>
        </p:sp>
        <p:sp>
          <p:nvSpPr>
            <p:cNvPr id="21" name="Oval 20">
              <a:extLst>
                <a:ext uri="{FF2B5EF4-FFF2-40B4-BE49-F238E27FC236}">
                  <a16:creationId xmlns:a16="http://schemas.microsoft.com/office/drawing/2014/main" id="{ACD48556-CB24-67A5-AA25-B2F12297580C}"/>
                </a:ext>
              </a:extLst>
            </p:cNvPr>
            <p:cNvSpPr/>
            <p:nvPr/>
          </p:nvSpPr>
          <p:spPr>
            <a:xfrm>
              <a:off x="10481326" y="2007456"/>
              <a:ext cx="1388120" cy="1388120"/>
            </a:xfrm>
            <a:prstGeom prst="ellipse">
              <a:avLst/>
            </a:prstGeom>
            <a:blipFill>
              <a:blip r:embed="rId16"/>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IN" sz="2100">
                <a:latin typeface="Montserrat" panose="00000500000000000000" pitchFamily="2" charset="0"/>
              </a:endParaRPr>
            </a:p>
          </p:txBody>
        </p:sp>
        <p:sp>
          <p:nvSpPr>
            <p:cNvPr id="22" name="Arrow: Left-Right 21">
              <a:extLst>
                <a:ext uri="{FF2B5EF4-FFF2-40B4-BE49-F238E27FC236}">
                  <a16:creationId xmlns:a16="http://schemas.microsoft.com/office/drawing/2014/main" id="{FD9F6657-F65A-5B8F-D2E3-34BAAF5CC7D6}"/>
                </a:ext>
              </a:extLst>
            </p:cNvPr>
            <p:cNvSpPr/>
            <p:nvPr/>
          </p:nvSpPr>
          <p:spPr>
            <a:xfrm>
              <a:off x="845562" y="5092168"/>
              <a:ext cx="10677962" cy="625279"/>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endParaRPr lang="en-IN" sz="2100">
                <a:latin typeface="Montserrat" panose="00000500000000000000" pitchFamily="2" charset="0"/>
              </a:endParaRPr>
            </a:p>
          </p:txBody>
        </p:sp>
      </p:grpSp>
      <p:sp>
        <p:nvSpPr>
          <p:cNvPr id="2" name="Shape 2">
            <a:extLst>
              <a:ext uri="{FF2B5EF4-FFF2-40B4-BE49-F238E27FC236}">
                <a16:creationId xmlns:a16="http://schemas.microsoft.com/office/drawing/2014/main" id="{0AE0D84A-D7D5-2381-1F4D-571433448B8E}"/>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4" name="Text 54">
            <a:extLst>
              <a:ext uri="{FF2B5EF4-FFF2-40B4-BE49-F238E27FC236}">
                <a16:creationId xmlns:a16="http://schemas.microsoft.com/office/drawing/2014/main" id="{34E63BC1-1C35-3E7C-895A-2E5B47EE6E66}"/>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Group specializations</a:t>
            </a:r>
          </a:p>
        </p:txBody>
      </p:sp>
      <p:sp>
        <p:nvSpPr>
          <p:cNvPr id="5" name="TextBox 4">
            <a:extLst>
              <a:ext uri="{FF2B5EF4-FFF2-40B4-BE49-F238E27FC236}">
                <a16:creationId xmlns:a16="http://schemas.microsoft.com/office/drawing/2014/main" id="{DFAC8978-308C-0299-1FBF-BD1767FA43E1}"/>
              </a:ext>
            </a:extLst>
          </p:cNvPr>
          <p:cNvSpPr txBox="1"/>
          <p:nvPr/>
        </p:nvSpPr>
        <p:spPr>
          <a:xfrm>
            <a:off x="0" y="8647925"/>
            <a:ext cx="18288000" cy="738664"/>
          </a:xfrm>
          <a:prstGeom prst="rect">
            <a:avLst/>
          </a:prstGeom>
          <a:noFill/>
        </p:spPr>
        <p:txBody>
          <a:bodyPr wrap="square">
            <a:spAutoFit/>
          </a:bodyPr>
          <a:lstStyle/>
          <a:p>
            <a:pPr algn="ctr"/>
            <a:r>
              <a:rPr lang="en-IN" sz="4200" b="1" dirty="0">
                <a:solidFill>
                  <a:srgbClr val="0070C0"/>
                </a:solidFill>
              </a:rPr>
              <a:t>www.civil.iitb.ac.in/faculty</a:t>
            </a:r>
          </a:p>
        </p:txBody>
      </p:sp>
    </p:spTree>
    <p:extLst>
      <p:ext uri="{BB962C8B-B14F-4D97-AF65-F5344CB8AC3E}">
        <p14:creationId xmlns:p14="http://schemas.microsoft.com/office/powerpoint/2010/main" val="3903127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577D0-F72D-F611-E474-36B5EA269345}"/>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F2A3CAE8-BD44-E707-57C8-92E96A06D3D4}"/>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sp>
        <p:nvSpPr>
          <p:cNvPr id="2" name="Shape 2">
            <a:extLst>
              <a:ext uri="{FF2B5EF4-FFF2-40B4-BE49-F238E27FC236}">
                <a16:creationId xmlns:a16="http://schemas.microsoft.com/office/drawing/2014/main" id="{64B15FCF-BD86-164C-6452-52DE87AF6144}"/>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4" name="Text 54">
            <a:extLst>
              <a:ext uri="{FF2B5EF4-FFF2-40B4-BE49-F238E27FC236}">
                <a16:creationId xmlns:a16="http://schemas.microsoft.com/office/drawing/2014/main" id="{0BAA2B99-446D-0008-EC42-58ED71E6CC31}"/>
              </a:ext>
            </a:extLst>
          </p:cNvPr>
          <p:cNvSpPr txBox="1"/>
          <p:nvPr/>
        </p:nvSpPr>
        <p:spPr>
          <a:xfrm>
            <a:off x="583755" y="379021"/>
            <a:ext cx="15275370" cy="571958"/>
          </a:xfrm>
          <a:prstGeom prst="rect">
            <a:avLst/>
          </a:prstGeom>
          <a:noFill/>
          <a:ln/>
        </p:spPr>
        <p:txBody>
          <a:bodyPr wrap="square" lIns="0" tIns="0" rIns="0" bIns="0" rtlCol="0" anchor="ctr"/>
          <a:lstStyle/>
          <a:p>
            <a:r>
              <a:rPr lang="en-US" sz="4800" b="1" dirty="0">
                <a:latin typeface="Montserrat" panose="00000500000000000000" pitchFamily="2" charset="0"/>
                <a:cs typeface="Times New Roman" panose="02020603050405020304" pitchFamily="18" charset="0"/>
              </a:rPr>
              <a:t>Best Practices</a:t>
            </a:r>
          </a:p>
        </p:txBody>
      </p:sp>
      <p:sp>
        <p:nvSpPr>
          <p:cNvPr id="6" name="Content Placeholder 5">
            <a:extLst>
              <a:ext uri="{FF2B5EF4-FFF2-40B4-BE49-F238E27FC236}">
                <a16:creationId xmlns:a16="http://schemas.microsoft.com/office/drawing/2014/main" id="{D6B1FBFD-555F-DD9B-37A6-928E5040CD76}"/>
              </a:ext>
            </a:extLst>
          </p:cNvPr>
          <p:cNvSpPr>
            <a:spLocks noGrp="1"/>
          </p:cNvSpPr>
          <p:nvPr>
            <p:ph sz="half" idx="1"/>
          </p:nvPr>
        </p:nvSpPr>
        <p:spPr>
          <a:xfrm>
            <a:off x="1257300" y="1817700"/>
            <a:ext cx="7772400" cy="7447745"/>
          </a:xfrm>
        </p:spPr>
        <p:txBody>
          <a:bodyPr/>
          <a:lstStyle/>
          <a:p>
            <a:pPr>
              <a:lnSpc>
                <a:spcPct val="150000"/>
              </a:lnSpc>
            </a:pPr>
            <a:r>
              <a:rPr lang="en-IN" b="1" dirty="0"/>
              <a:t>M. Tech</a:t>
            </a:r>
          </a:p>
          <a:p>
            <a:pPr lvl="1">
              <a:lnSpc>
                <a:spcPct val="150000"/>
              </a:lnSpc>
            </a:pPr>
            <a:r>
              <a:rPr lang="en-IN" dirty="0"/>
              <a:t>Faculty Advisors – I Year</a:t>
            </a:r>
          </a:p>
          <a:p>
            <a:pPr lvl="1">
              <a:lnSpc>
                <a:spcPct val="150000"/>
              </a:lnSpc>
            </a:pPr>
            <a:r>
              <a:rPr lang="en-IN" dirty="0"/>
              <a:t>Supervisor – II Year</a:t>
            </a:r>
          </a:p>
          <a:p>
            <a:pPr lvl="1">
              <a:lnSpc>
                <a:spcPct val="150000"/>
              </a:lnSpc>
            </a:pPr>
            <a:r>
              <a:rPr lang="en-IN" dirty="0"/>
              <a:t>Complete Course Year I</a:t>
            </a:r>
          </a:p>
          <a:p>
            <a:pPr lvl="1">
              <a:lnSpc>
                <a:spcPct val="150000"/>
              </a:lnSpc>
            </a:pPr>
            <a:r>
              <a:rPr lang="en-IN" dirty="0"/>
              <a:t>Dissertation</a:t>
            </a:r>
          </a:p>
          <a:p>
            <a:pPr lvl="1">
              <a:lnSpc>
                <a:spcPct val="150000"/>
              </a:lnSpc>
            </a:pPr>
            <a:r>
              <a:rPr lang="en-IN" dirty="0"/>
              <a:t>Reach out !!!</a:t>
            </a:r>
          </a:p>
          <a:p>
            <a:pPr lvl="1">
              <a:lnSpc>
                <a:spcPct val="150000"/>
              </a:lnSpc>
            </a:pPr>
            <a:endParaRPr lang="en-IN" dirty="0"/>
          </a:p>
        </p:txBody>
      </p:sp>
      <p:sp>
        <p:nvSpPr>
          <p:cNvPr id="23" name="Content Placeholder 22">
            <a:extLst>
              <a:ext uri="{FF2B5EF4-FFF2-40B4-BE49-F238E27FC236}">
                <a16:creationId xmlns:a16="http://schemas.microsoft.com/office/drawing/2014/main" id="{E4895E59-0AA4-613D-2BB9-FAD201BCE03C}"/>
              </a:ext>
            </a:extLst>
          </p:cNvPr>
          <p:cNvSpPr>
            <a:spLocks noGrp="1"/>
          </p:cNvSpPr>
          <p:nvPr>
            <p:ph sz="half" idx="2"/>
          </p:nvPr>
        </p:nvSpPr>
        <p:spPr>
          <a:xfrm>
            <a:off x="9258300" y="1817700"/>
            <a:ext cx="7772400" cy="7447745"/>
          </a:xfrm>
        </p:spPr>
        <p:txBody>
          <a:bodyPr/>
          <a:lstStyle/>
          <a:p>
            <a:pPr>
              <a:lnSpc>
                <a:spcPct val="150000"/>
              </a:lnSpc>
            </a:pPr>
            <a:r>
              <a:rPr lang="en-IN" b="1" dirty="0"/>
              <a:t>Ph.D.</a:t>
            </a:r>
          </a:p>
          <a:p>
            <a:pPr lvl="1">
              <a:lnSpc>
                <a:spcPct val="150000"/>
              </a:lnSpc>
            </a:pPr>
            <a:r>
              <a:rPr lang="en-IN" dirty="0"/>
              <a:t>Supervisor</a:t>
            </a:r>
          </a:p>
          <a:p>
            <a:pPr lvl="1">
              <a:lnSpc>
                <a:spcPct val="150000"/>
              </a:lnSpc>
            </a:pPr>
            <a:r>
              <a:rPr lang="en-IN" dirty="0"/>
              <a:t>Research Topics</a:t>
            </a:r>
          </a:p>
          <a:p>
            <a:pPr lvl="1">
              <a:lnSpc>
                <a:spcPct val="150000"/>
              </a:lnSpc>
            </a:pPr>
            <a:r>
              <a:rPr lang="en-IN" dirty="0"/>
              <a:t>Research Progress Committee</a:t>
            </a:r>
          </a:p>
          <a:p>
            <a:pPr lvl="1">
              <a:lnSpc>
                <a:spcPct val="150000"/>
              </a:lnSpc>
            </a:pPr>
            <a:r>
              <a:rPr lang="en-IN" dirty="0"/>
              <a:t>Qualifier, Registration</a:t>
            </a:r>
          </a:p>
          <a:p>
            <a:pPr lvl="1">
              <a:lnSpc>
                <a:spcPct val="150000"/>
              </a:lnSpc>
            </a:pPr>
            <a:r>
              <a:rPr lang="en-IN" dirty="0"/>
              <a:t>Annual Progress Seminar</a:t>
            </a:r>
          </a:p>
          <a:p>
            <a:pPr lvl="1">
              <a:lnSpc>
                <a:spcPct val="150000"/>
              </a:lnSpc>
            </a:pPr>
            <a:r>
              <a:rPr lang="en-IN" dirty="0"/>
              <a:t>Course completion</a:t>
            </a:r>
          </a:p>
          <a:p>
            <a:pPr lvl="1">
              <a:lnSpc>
                <a:spcPct val="150000"/>
              </a:lnSpc>
            </a:pPr>
            <a:r>
              <a:rPr lang="en-IN" dirty="0"/>
              <a:t>Funding and Approvals</a:t>
            </a:r>
          </a:p>
        </p:txBody>
      </p:sp>
    </p:spTree>
    <p:extLst>
      <p:ext uri="{BB962C8B-B14F-4D97-AF65-F5344CB8AC3E}">
        <p14:creationId xmlns:p14="http://schemas.microsoft.com/office/powerpoint/2010/main" val="4061984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397406" y="9320431"/>
            <a:ext cx="1165324" cy="803672"/>
          </a:xfrm>
          <a:custGeom>
            <a:avLst/>
            <a:gdLst/>
            <a:ahLst/>
            <a:cxnLst/>
            <a:rect l="l" t="t" r="r" b="b"/>
            <a:pathLst>
              <a:path w="1165324" h="803672">
                <a:moveTo>
                  <a:pt x="0" y="0"/>
                </a:moveTo>
                <a:lnTo>
                  <a:pt x="1165324" y="0"/>
                </a:lnTo>
                <a:lnTo>
                  <a:pt x="1165324"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6912" r="-3519"/>
              </a:stretch>
            </a:blipFill>
          </p:spPr>
          <p:txBody>
            <a:bodyPr/>
            <a:lstStyle/>
            <a:p>
              <a:endParaRPr lang="en-US"/>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6810520" cy="653829"/>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Prof. Sangram Nirmale</a:t>
            </a:r>
          </a:p>
        </p:txBody>
      </p:sp>
      <p:sp>
        <p:nvSpPr>
          <p:cNvPr id="21" name="TextBox 21"/>
          <p:cNvSpPr txBox="1"/>
          <p:nvPr/>
        </p:nvSpPr>
        <p:spPr>
          <a:xfrm>
            <a:off x="8909260" y="6557408"/>
            <a:ext cx="3867349" cy="903852"/>
          </a:xfrm>
          <a:prstGeom prst="rect">
            <a:avLst/>
          </a:prstGeom>
        </p:spPr>
        <p:txBody>
          <a:bodyPr lIns="0" tIns="0" rIns="0" bIns="0" rtlCol="0" anchor="t">
            <a:spAutoFit/>
          </a:bodyPr>
          <a:lstStyle/>
          <a:p>
            <a:pPr algn="l">
              <a:lnSpc>
                <a:spcPts val="3558"/>
              </a:lnSpc>
            </a:pPr>
            <a:r>
              <a:rPr lang="en-US" sz="3235">
                <a:solidFill>
                  <a:srgbClr val="276DA9"/>
                </a:solidFill>
                <a:latin typeface="Roboto"/>
                <a:ea typeface="Roboto"/>
                <a:cs typeface="Roboto"/>
                <a:sym typeface="Roboto"/>
              </a:rPr>
              <a:t>Transportation Systems Engineering</a:t>
            </a: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92379" y="8764390"/>
            <a:ext cx="5903803" cy="887349"/>
          </a:xfrm>
          <a:prstGeom prst="rect">
            <a:avLst/>
          </a:prstGeom>
        </p:spPr>
        <p:txBody>
          <a:bodyPr lIns="0" tIns="0" rIns="0" bIns="0" rtlCol="0" anchor="t">
            <a:spAutoFit/>
          </a:bodyPr>
          <a:lstStyle/>
          <a:p>
            <a:pPr algn="l">
              <a:lnSpc>
                <a:spcPts val="3431"/>
              </a:lnSpc>
            </a:pPr>
            <a:r>
              <a:rPr lang="en-US" sz="3119" b="1">
                <a:solidFill>
                  <a:srgbClr val="276DA9"/>
                </a:solidFill>
                <a:latin typeface="Roboto Bold"/>
                <a:ea typeface="Roboto Bold"/>
                <a:cs typeface="Roboto Bold"/>
                <a:sym typeface="Roboto Bold"/>
              </a:rPr>
              <a:t>sangramnirmale@civil.iitb.ac.in</a:t>
            </a:r>
          </a:p>
          <a:p>
            <a:pPr algn="l">
              <a:lnSpc>
                <a:spcPts val="3431"/>
              </a:lnSpc>
            </a:pPr>
            <a:endParaRPr lang="en-US" sz="3119" b="1">
              <a:solidFill>
                <a:srgbClr val="276DA9"/>
              </a:solidFill>
              <a:latin typeface="Roboto Bold"/>
              <a:ea typeface="Roboto Bold"/>
              <a:cs typeface="Roboto Bold"/>
              <a:sym typeface="Roboto 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Transportation Systems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(TSE) – CE 1</a:t>
            </a:r>
          </a:p>
        </p:txBody>
      </p:sp>
      <p:pic>
        <p:nvPicPr>
          <p:cNvPr id="3" name="Google Shape;90;p1" descr="Indian Institute of Technology Bombay (IITB) | Engage India ...">
            <a:extLst>
              <a:ext uri="{FF2B5EF4-FFF2-40B4-BE49-F238E27FC236}">
                <a16:creationId xmlns:a16="http://schemas.microsoft.com/office/drawing/2014/main" id="{17A8D07C-4813-1887-BC0F-AACE497E59FE}"/>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26731735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886D8FB8-90C5-0FB4-D676-DB4934702A74}"/>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Aptos" panose="02110004020202020204"/>
            </a:endParaRPr>
          </a:p>
        </p:txBody>
      </p:sp>
      <p:sp>
        <p:nvSpPr>
          <p:cNvPr id="7" name="Shape 3"/>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10 Members</a:t>
            </a:r>
            <a:endParaRPr lang="en-IN"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CB636A32-E3A4-9DDD-B4D4-6E63F9FA9B23}"/>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6755DB84-34B7-8C79-36ED-46233339AA35}"/>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C771858F-6633-3662-3741-12611AD209CB}"/>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Transportation Systems Engineering – TSE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9702ECF0-6A88-FF10-759C-D08F889ADBAC}"/>
              </a:ext>
            </a:extLst>
          </p:cNvPr>
          <p:cNvGrpSpPr/>
          <p:nvPr/>
        </p:nvGrpSpPr>
        <p:grpSpPr>
          <a:xfrm>
            <a:off x="707711" y="1568796"/>
            <a:ext cx="10415966" cy="8229372"/>
            <a:chOff x="471807" y="1045864"/>
            <a:chExt cx="6944068" cy="5486248"/>
          </a:xfrm>
        </p:grpSpPr>
        <p:grpSp>
          <p:nvGrpSpPr>
            <p:cNvPr id="112" name="Group 111">
              <a:extLst>
                <a:ext uri="{FF2B5EF4-FFF2-40B4-BE49-F238E27FC236}">
                  <a16:creationId xmlns:a16="http://schemas.microsoft.com/office/drawing/2014/main" id="{16249CDD-066B-ACD8-C6D2-C7FFCE716E8E}"/>
                </a:ext>
              </a:extLst>
            </p:cNvPr>
            <p:cNvGrpSpPr/>
            <p:nvPr/>
          </p:nvGrpSpPr>
          <p:grpSpPr>
            <a:xfrm>
              <a:off x="548522" y="1045864"/>
              <a:ext cx="6867353" cy="5486248"/>
              <a:chOff x="465751" y="310449"/>
              <a:chExt cx="6591689" cy="6857533"/>
            </a:xfrm>
          </p:grpSpPr>
          <p:sp>
            <p:nvSpPr>
              <p:cNvPr id="5" name="Text 2"/>
              <p:cNvSpPr txBox="1"/>
              <p:nvPr/>
            </p:nvSpPr>
            <p:spPr>
              <a:xfrm>
                <a:off x="673083" y="322802"/>
                <a:ext cx="2796235"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prstClr val="black"/>
                  </a:solidFill>
                  <a:latin typeface="Aptos" panose="02110004020202020204"/>
                </a:endParaRPr>
              </a:p>
            </p:txBody>
          </p:sp>
          <p:pic>
            <p:nvPicPr>
              <p:cNvPr id="6" name="Image 1" descr="preencoded.png"/>
              <p:cNvPicPr>
                <a:picLocks/>
              </p:cNvPicPr>
              <p:nvPr/>
            </p:nvPicPr>
            <p:blipFill>
              <a:blip r:embed="rId4"/>
              <a:srcRect l="-1064" r="-1064"/>
              <a:stretch/>
            </p:blipFill>
            <p:spPr>
              <a:xfrm>
                <a:off x="465751" y="310449"/>
                <a:ext cx="207332" cy="269989"/>
              </a:xfrm>
              <a:prstGeom prst="rect">
                <a:avLst/>
              </a:prstGeom>
            </p:spPr>
          </p:pic>
          <p:sp>
            <p:nvSpPr>
              <p:cNvPr id="10" name="Shape 6"/>
              <p:cNvSpPr/>
              <p:nvPr/>
            </p:nvSpPr>
            <p:spPr>
              <a:xfrm>
                <a:off x="1167161" y="906038"/>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1" name="Text 7"/>
              <p:cNvSpPr txBox="1"/>
              <p:nvPr/>
            </p:nvSpPr>
            <p:spPr>
              <a:xfrm>
                <a:off x="125431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K V Krishna Rao</a:t>
                </a:r>
                <a:endParaRPr lang="en-US" dirty="0">
                  <a:solidFill>
                    <a:prstClr val="black"/>
                  </a:solidFill>
                  <a:latin typeface="Aptos" panose="02110004020202020204"/>
                </a:endParaRPr>
              </a:p>
            </p:txBody>
          </p:sp>
          <p:sp>
            <p:nvSpPr>
              <p:cNvPr id="14" name="Shape 10"/>
              <p:cNvSpPr/>
              <p:nvPr/>
            </p:nvSpPr>
            <p:spPr>
              <a:xfrm>
                <a:off x="4665732" y="906038"/>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8" name="Shape 14"/>
              <p:cNvSpPr/>
              <p:nvPr/>
            </p:nvSpPr>
            <p:spPr>
              <a:xfrm>
                <a:off x="1167161" y="21057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22" name="Shape 18"/>
              <p:cNvSpPr/>
              <p:nvPr/>
            </p:nvSpPr>
            <p:spPr>
              <a:xfrm>
                <a:off x="4665732" y="2127815"/>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26" name="Shape 22"/>
              <p:cNvSpPr/>
              <p:nvPr/>
            </p:nvSpPr>
            <p:spPr>
              <a:xfrm>
                <a:off x="1167161" y="3305507"/>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0" name="Shape 26"/>
              <p:cNvSpPr/>
              <p:nvPr/>
            </p:nvSpPr>
            <p:spPr>
              <a:xfrm>
                <a:off x="4665732" y="3349592"/>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1" name="Text 27"/>
              <p:cNvSpPr txBox="1"/>
              <p:nvPr/>
            </p:nvSpPr>
            <p:spPr>
              <a:xfrm>
                <a:off x="475968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Tom V. Mathew</a:t>
                </a:r>
                <a:endParaRPr lang="en-US" dirty="0">
                  <a:solidFill>
                    <a:prstClr val="black"/>
                  </a:solidFill>
                  <a:latin typeface="Aptos" panose="02110004020202020204"/>
                </a:endParaRPr>
              </a:p>
            </p:txBody>
          </p:sp>
          <p:sp>
            <p:nvSpPr>
              <p:cNvPr id="32" name="Text 28"/>
              <p:cNvSpPr txBox="1"/>
              <p:nvPr/>
            </p:nvSpPr>
            <p:spPr>
              <a:xfrm>
                <a:off x="1065377" y="1606095"/>
                <a:ext cx="5943600"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34" name="Shape 30"/>
              <p:cNvSpPr/>
              <p:nvPr/>
            </p:nvSpPr>
            <p:spPr>
              <a:xfrm>
                <a:off x="1167161" y="4505239"/>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5" name="Text 31"/>
              <p:cNvSpPr txBox="1"/>
              <p:nvPr/>
            </p:nvSpPr>
            <p:spPr>
              <a:xfrm>
                <a:off x="4748221" y="210577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Vedagiri Perumal</a:t>
                </a:r>
                <a:endParaRPr lang="en-US" dirty="0">
                  <a:solidFill>
                    <a:prstClr val="black"/>
                  </a:solidFill>
                  <a:latin typeface="Aptos" panose="02110004020202020204"/>
                </a:endParaRPr>
              </a:p>
            </p:txBody>
          </p:sp>
          <p:sp>
            <p:nvSpPr>
              <p:cNvPr id="38" name="Shape 34"/>
              <p:cNvSpPr/>
              <p:nvPr/>
            </p:nvSpPr>
            <p:spPr>
              <a:xfrm>
                <a:off x="4665732" y="4571371"/>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9" name="Text 35"/>
              <p:cNvSpPr txBox="1"/>
              <p:nvPr/>
            </p:nvSpPr>
            <p:spPr>
              <a:xfrm>
                <a:off x="1254310" y="4505241"/>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Nagendra Rao Velaga</a:t>
                </a:r>
                <a:endParaRPr lang="en-US" dirty="0">
                  <a:solidFill>
                    <a:prstClr val="black"/>
                  </a:solidFill>
                  <a:latin typeface="Aptos" panose="02110004020202020204"/>
                </a:endParaRPr>
              </a:p>
            </p:txBody>
          </p:sp>
          <p:sp>
            <p:nvSpPr>
              <p:cNvPr id="42" name="Shape 38"/>
              <p:cNvSpPr/>
              <p:nvPr/>
            </p:nvSpPr>
            <p:spPr>
              <a:xfrm>
                <a:off x="1167161" y="57049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43" name="Text 39"/>
              <p:cNvSpPr txBox="1"/>
              <p:nvPr/>
            </p:nvSpPr>
            <p:spPr>
              <a:xfrm>
                <a:off x="4748221" y="4505241"/>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Solomon Debbarma</a:t>
                </a:r>
                <a:endParaRPr lang="en-US" dirty="0">
                  <a:solidFill>
                    <a:prstClr val="black"/>
                  </a:solidFill>
                  <a:latin typeface="Aptos" panose="02110004020202020204"/>
                </a:endParaRPr>
              </a:p>
            </p:txBody>
          </p:sp>
          <p:sp>
            <p:nvSpPr>
              <p:cNvPr id="45" name="Shape 41"/>
              <p:cNvSpPr/>
              <p:nvPr/>
            </p:nvSpPr>
            <p:spPr>
              <a:xfrm>
                <a:off x="981151" y="6587338"/>
                <a:ext cx="5639105" cy="580644"/>
              </a:xfrm>
              <a:prstGeom prst="roundRect">
                <a:avLst>
                  <a:gd name="adj" fmla="val 15490"/>
                </a:avLst>
              </a:prstGeom>
              <a:solidFill>
                <a:srgbClr val="FFFFFF"/>
              </a:solidFill>
              <a:ln/>
            </p:spPr>
            <p:txBody>
              <a:bodyPr/>
              <a:lstStyle/>
              <a:p>
                <a:pPr defTabSz="685800"/>
                <a:endParaRPr lang="en-IN" sz="2700">
                  <a:solidFill>
                    <a:prstClr val="black"/>
                  </a:solidFill>
                  <a:latin typeface="Aptos" panose="02110004020202020204"/>
                </a:endParaRPr>
              </a:p>
            </p:txBody>
          </p:sp>
          <p:sp>
            <p:nvSpPr>
              <p:cNvPr id="46" name="Shape 42"/>
              <p:cNvSpPr/>
              <p:nvPr/>
            </p:nvSpPr>
            <p:spPr>
              <a:xfrm>
                <a:off x="4665732" y="5704974"/>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47" name="Text 43"/>
              <p:cNvSpPr txBox="1"/>
              <p:nvPr/>
            </p:nvSpPr>
            <p:spPr>
              <a:xfrm>
                <a:off x="4748221" y="57049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Archak Mittal</a:t>
                </a:r>
                <a:endParaRPr lang="en-US" dirty="0">
                  <a:solidFill>
                    <a:prstClr val="black"/>
                  </a:solidFill>
                  <a:latin typeface="Aptos" panose="02110004020202020204"/>
                </a:endParaRPr>
              </a:p>
            </p:txBody>
          </p:sp>
          <p:sp>
            <p:nvSpPr>
              <p:cNvPr id="48" name="Text 44"/>
              <p:cNvSpPr txBox="1"/>
              <p:nvPr/>
            </p:nvSpPr>
            <p:spPr>
              <a:xfrm>
                <a:off x="1065377" y="6915607"/>
                <a:ext cx="5992063"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27" name="Text 23"/>
              <p:cNvSpPr txBox="1"/>
              <p:nvPr/>
            </p:nvSpPr>
            <p:spPr>
              <a:xfrm>
                <a:off x="1248464" y="57049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Sangram Nirmale</a:t>
                </a:r>
                <a:endParaRPr lang="en-US" dirty="0">
                  <a:solidFill>
                    <a:prstClr val="black"/>
                  </a:solidFill>
                  <a:latin typeface="Aptos" panose="02110004020202020204"/>
                </a:endParaRPr>
              </a:p>
            </p:txBody>
          </p:sp>
          <p:sp>
            <p:nvSpPr>
              <p:cNvPr id="28" name="Text 24"/>
              <p:cNvSpPr txBox="1"/>
              <p:nvPr/>
            </p:nvSpPr>
            <p:spPr>
              <a:xfrm>
                <a:off x="1065377" y="6263093"/>
                <a:ext cx="5420563"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23" name="Text 19"/>
              <p:cNvSpPr txBox="1"/>
              <p:nvPr/>
            </p:nvSpPr>
            <p:spPr>
              <a:xfrm>
                <a:off x="4748221" y="330550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Avijit Maji</a:t>
                </a:r>
                <a:endParaRPr lang="en-US" dirty="0">
                  <a:solidFill>
                    <a:prstClr val="black"/>
                  </a:solidFill>
                  <a:latin typeface="Aptos" panose="02110004020202020204"/>
                </a:endParaRPr>
              </a:p>
            </p:txBody>
          </p:sp>
          <p:sp>
            <p:nvSpPr>
              <p:cNvPr id="24" name="Text 20"/>
              <p:cNvSpPr txBox="1"/>
              <p:nvPr/>
            </p:nvSpPr>
            <p:spPr>
              <a:xfrm>
                <a:off x="1065377" y="4275338"/>
                <a:ext cx="5532120"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19" name="Text 15"/>
              <p:cNvSpPr txBox="1"/>
              <p:nvPr/>
            </p:nvSpPr>
            <p:spPr>
              <a:xfrm>
                <a:off x="1254310" y="330550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Dharamveer Singh</a:t>
                </a:r>
                <a:endParaRPr lang="en-US" dirty="0">
                  <a:solidFill>
                    <a:prstClr val="black"/>
                  </a:solidFill>
                  <a:latin typeface="Aptos" panose="02110004020202020204"/>
                </a:endParaRPr>
              </a:p>
            </p:txBody>
          </p:sp>
          <p:sp>
            <p:nvSpPr>
              <p:cNvPr id="15" name="Text 11"/>
              <p:cNvSpPr txBox="1"/>
              <p:nvPr/>
            </p:nvSpPr>
            <p:spPr>
              <a:xfrm>
                <a:off x="1254310" y="210577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Gopal R Patil</a:t>
                </a:r>
                <a:endParaRPr lang="en-US" dirty="0">
                  <a:solidFill>
                    <a:prstClr val="black"/>
                  </a:solidFill>
                  <a:latin typeface="Aptos" panose="02110004020202020204"/>
                </a:endParaRPr>
              </a:p>
            </p:txBody>
          </p:sp>
        </p:grpSp>
        <p:pic>
          <p:nvPicPr>
            <p:cNvPr id="119" name="Picture 4" descr="image1">
              <a:extLst>
                <a:ext uri="{FF2B5EF4-FFF2-40B4-BE49-F238E27FC236}">
                  <a16:creationId xmlns:a16="http://schemas.microsoft.com/office/drawing/2014/main" id="{63E5CBFC-0327-7281-BB05-406A19CBCFE6}"/>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t="-3"/>
            <a:stretch/>
          </p:blipFill>
          <p:spPr bwMode="auto">
            <a:xfrm>
              <a:off x="471807"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0" name="Picture 4">
              <a:extLst>
                <a:ext uri="{FF2B5EF4-FFF2-40B4-BE49-F238E27FC236}">
                  <a16:creationId xmlns:a16="http://schemas.microsoft.com/office/drawing/2014/main" id="{9DE33EAD-C138-980F-F8F4-DCE3D48FD964}"/>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p:blipFill>
          <p:spPr bwMode="auto">
            <a:xfrm>
              <a:off x="471807" y="248218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1" name="Picture 4">
              <a:extLst>
                <a:ext uri="{FF2B5EF4-FFF2-40B4-BE49-F238E27FC236}">
                  <a16:creationId xmlns:a16="http://schemas.microsoft.com/office/drawing/2014/main" id="{E14149FA-B90D-7523-8E1C-C8DCBB22B505}"/>
                </a:ext>
              </a:extLst>
            </p:cNvPr>
            <p:cNvPicPr>
              <a:picLocks noChangeAspect="1" noChangeArrowheads="1"/>
            </p:cNvPicPr>
            <p:nvPr/>
          </p:nvPicPr>
          <p:blipFill>
            <a:blip r:embed="rId7" cstate="hqprint">
              <a:extLst>
                <a:ext uri="{28A0092B-C50C-407E-A947-70E740481C1C}">
                  <a14:useLocalDpi xmlns:a14="http://schemas.microsoft.com/office/drawing/2010/main"/>
                </a:ext>
              </a:extLst>
            </a:blip>
            <a:srcRect/>
            <a:stretch/>
          </p:blipFill>
          <p:spPr bwMode="auto">
            <a:xfrm>
              <a:off x="471807" y="3442007"/>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2" name="Picture 4">
              <a:extLst>
                <a:ext uri="{FF2B5EF4-FFF2-40B4-BE49-F238E27FC236}">
                  <a16:creationId xmlns:a16="http://schemas.microsoft.com/office/drawing/2014/main" id="{38AB96AD-9FCF-53D2-D454-7615ABAD4E67}"/>
                </a:ext>
              </a:extLst>
            </p:cNvPr>
            <p:cNvPicPr>
              <a:picLocks noChangeAspect="1" noChangeArrowheads="1"/>
            </p:cNvPicPr>
            <p:nvPr/>
          </p:nvPicPr>
          <p:blipFill>
            <a:blip r:embed="rId8" cstate="hqprint">
              <a:extLst>
                <a:ext uri="{28A0092B-C50C-407E-A947-70E740481C1C}">
                  <a14:useLocalDpi xmlns:a14="http://schemas.microsoft.com/office/drawing/2010/main"/>
                </a:ext>
              </a:extLst>
            </a:blip>
            <a:srcRect/>
            <a:stretch/>
          </p:blipFill>
          <p:spPr bwMode="auto">
            <a:xfrm>
              <a:off x="471807" y="4401833"/>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3" name="Picture 4">
              <a:extLst>
                <a:ext uri="{FF2B5EF4-FFF2-40B4-BE49-F238E27FC236}">
                  <a16:creationId xmlns:a16="http://schemas.microsoft.com/office/drawing/2014/main" id="{7DD9A3FD-3E06-CB32-D42E-CA0B8EB36E1E}"/>
                </a:ext>
              </a:extLst>
            </p:cNvPr>
            <p:cNvPicPr>
              <a:picLocks noChangeAspect="1" noChangeArrowheads="1"/>
            </p:cNvPicPr>
            <p:nvPr/>
          </p:nvPicPr>
          <p:blipFill>
            <a:blip r:embed="rId9" cstate="hqprint">
              <a:extLst>
                <a:ext uri="{28A0092B-C50C-407E-A947-70E740481C1C}">
                  <a14:useLocalDpi xmlns:a14="http://schemas.microsoft.com/office/drawing/2010/main"/>
                </a:ext>
              </a:extLst>
            </a:blip>
            <a:srcRect/>
            <a:stretch/>
          </p:blipFill>
          <p:spPr bwMode="auto">
            <a:xfrm>
              <a:off x="471807" y="536165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4" name="Picture 4">
              <a:extLst>
                <a:ext uri="{FF2B5EF4-FFF2-40B4-BE49-F238E27FC236}">
                  <a16:creationId xmlns:a16="http://schemas.microsoft.com/office/drawing/2014/main" id="{63389611-EBFA-CFD7-D708-CF0B18C054E7}"/>
                </a:ext>
              </a:extLst>
            </p:cNvPr>
            <p:cNvPicPr>
              <a:picLocks noChangeAspect="1" noChangeArrowheads="1"/>
            </p:cNvPicPr>
            <p:nvPr/>
          </p:nvPicPr>
          <p:blipFill>
            <a:blip r:embed="rId10" cstate="hqprint">
              <a:extLst>
                <a:ext uri="{28A0092B-C50C-407E-A947-70E740481C1C}">
                  <a14:useLocalDpi xmlns:a14="http://schemas.microsoft.com/office/drawing/2010/main"/>
                </a:ext>
              </a:extLst>
            </a:blip>
            <a:srcRect/>
            <a:stretch/>
          </p:blipFill>
          <p:spPr bwMode="auto">
            <a:xfrm>
              <a:off x="4111834"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5" name="Picture 4">
              <a:extLst>
                <a:ext uri="{FF2B5EF4-FFF2-40B4-BE49-F238E27FC236}">
                  <a16:creationId xmlns:a16="http://schemas.microsoft.com/office/drawing/2014/main" id="{1C3F255F-34A2-169B-7B54-334459431D39}"/>
                </a:ext>
              </a:extLst>
            </p:cNvPr>
            <p:cNvPicPr>
              <a:picLocks noChangeAspect="1" noChangeArrowheads="1"/>
            </p:cNvPicPr>
            <p:nvPr/>
          </p:nvPicPr>
          <p:blipFill>
            <a:blip r:embed="rId11" cstate="hqprint">
              <a:extLst>
                <a:ext uri="{28A0092B-C50C-407E-A947-70E740481C1C}">
                  <a14:useLocalDpi xmlns:a14="http://schemas.microsoft.com/office/drawing/2010/main"/>
                </a:ext>
              </a:extLst>
            </a:blip>
            <a:srcRect/>
            <a:stretch/>
          </p:blipFill>
          <p:spPr bwMode="auto">
            <a:xfrm>
              <a:off x="4111834" y="248218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6" name="Picture 4">
              <a:extLst>
                <a:ext uri="{FF2B5EF4-FFF2-40B4-BE49-F238E27FC236}">
                  <a16:creationId xmlns:a16="http://schemas.microsoft.com/office/drawing/2014/main" id="{D081E0E8-09BF-11E8-683D-D0BBE7D18C4B}"/>
                </a:ext>
              </a:extLst>
            </p:cNvPr>
            <p:cNvPicPr>
              <a:picLocks noChangeAspect="1" noChangeArrowheads="1"/>
            </p:cNvPicPr>
            <p:nvPr/>
          </p:nvPicPr>
          <p:blipFill>
            <a:blip r:embed="rId12" cstate="hqprint">
              <a:extLst>
                <a:ext uri="{28A0092B-C50C-407E-A947-70E740481C1C}">
                  <a14:useLocalDpi xmlns:a14="http://schemas.microsoft.com/office/drawing/2010/main"/>
                </a:ext>
              </a:extLst>
            </a:blip>
            <a:srcRect/>
            <a:stretch/>
          </p:blipFill>
          <p:spPr bwMode="auto">
            <a:xfrm>
              <a:off x="4111834" y="3442007"/>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7" name="Picture 4">
              <a:extLst>
                <a:ext uri="{FF2B5EF4-FFF2-40B4-BE49-F238E27FC236}">
                  <a16:creationId xmlns:a16="http://schemas.microsoft.com/office/drawing/2014/main" id="{E7000C9F-EA7A-553C-CDD7-B5567BCFE706}"/>
                </a:ext>
              </a:extLst>
            </p:cNvPr>
            <p:cNvPicPr>
              <a:picLocks noChangeAspect="1" noChangeArrowheads="1"/>
            </p:cNvPicPr>
            <p:nvPr/>
          </p:nvPicPr>
          <p:blipFill>
            <a:blip r:embed="rId13" cstate="hqprint">
              <a:extLst>
                <a:ext uri="{28A0092B-C50C-407E-A947-70E740481C1C}">
                  <a14:useLocalDpi xmlns:a14="http://schemas.microsoft.com/office/drawing/2010/main"/>
                </a:ext>
              </a:extLst>
            </a:blip>
            <a:srcRect/>
            <a:stretch/>
          </p:blipFill>
          <p:spPr bwMode="auto">
            <a:xfrm>
              <a:off x="4111834" y="4401833"/>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8" name="Picture 4">
              <a:extLst>
                <a:ext uri="{FF2B5EF4-FFF2-40B4-BE49-F238E27FC236}">
                  <a16:creationId xmlns:a16="http://schemas.microsoft.com/office/drawing/2014/main" id="{A6E53635-B46F-1958-14CE-D5F988470E63}"/>
                </a:ext>
              </a:extLst>
            </p:cNvPr>
            <p:cNvPicPr>
              <a:picLocks noChangeAspect="1" noChangeArrowheads="1"/>
            </p:cNvPicPr>
            <p:nvPr/>
          </p:nvPicPr>
          <p:blipFill>
            <a:blip r:embed="rId14" cstate="hqprint">
              <a:extLst>
                <a:ext uri="{28A0092B-C50C-407E-A947-70E740481C1C}">
                  <a14:useLocalDpi xmlns:a14="http://schemas.microsoft.com/office/drawing/2010/main"/>
                </a:ext>
              </a:extLst>
            </a:blip>
            <a:srcRect/>
            <a:stretch/>
          </p:blipFill>
          <p:spPr bwMode="auto">
            <a:xfrm>
              <a:off x="4111834" y="536165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pic>
        <p:nvPicPr>
          <p:cNvPr id="129" name="Google Shape;90;p1" descr="Indian Institute of Technology Bombay (IITB) | Engage India ...">
            <a:extLst>
              <a:ext uri="{FF2B5EF4-FFF2-40B4-BE49-F238E27FC236}">
                <a16:creationId xmlns:a16="http://schemas.microsoft.com/office/drawing/2014/main" id="{3684F432-3098-99CD-D501-14728874A33B}"/>
              </a:ext>
            </a:extLst>
          </p:cNvPr>
          <p:cNvPicPr preferRelativeResize="0">
            <a:picLocks noChangeAspect="1"/>
          </p:cNvPicPr>
          <p:nvPr/>
        </p:nvPicPr>
        <p:blipFill rotWithShape="1">
          <a:blip r:embed="rId15">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DF3F9D0D-3218-3FA5-3818-F5AE4825B3EB}"/>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CE1</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3E74B01B-DDDA-0FD2-C2D7-3111E6193172}"/>
              </a:ext>
            </a:extLst>
          </p:cNvPr>
          <p:cNvGrpSpPr/>
          <p:nvPr/>
        </p:nvGrpSpPr>
        <p:grpSpPr>
          <a:xfrm>
            <a:off x="10497964" y="1575690"/>
            <a:ext cx="7389989" cy="7903413"/>
            <a:chOff x="6998642" y="1050460"/>
            <a:chExt cx="4926659" cy="5268942"/>
          </a:xfrm>
        </p:grpSpPr>
        <p:grpSp>
          <p:nvGrpSpPr>
            <p:cNvPr id="113" name="Group 112">
              <a:extLst>
                <a:ext uri="{FF2B5EF4-FFF2-40B4-BE49-F238E27FC236}">
                  <a16:creationId xmlns:a16="http://schemas.microsoft.com/office/drawing/2014/main" id="{1403747B-3B53-859C-B5DE-80B3AE481740}"/>
                </a:ext>
              </a:extLst>
            </p:cNvPr>
            <p:cNvGrpSpPr/>
            <p:nvPr/>
          </p:nvGrpSpPr>
          <p:grpSpPr>
            <a:xfrm>
              <a:off x="6998642" y="1101685"/>
              <a:ext cx="4926659" cy="5217717"/>
              <a:chOff x="7115861" y="-3456087"/>
              <a:chExt cx="4308221" cy="9315752"/>
            </a:xfrm>
          </p:grpSpPr>
          <p:sp>
            <p:nvSpPr>
              <p:cNvPr id="52" name="Text 47"/>
              <p:cNvSpPr txBox="1"/>
              <p:nvPr/>
            </p:nvSpPr>
            <p:spPr>
              <a:xfrm>
                <a:off x="7329615" y="857615"/>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prstClr val="black"/>
                  </a:solidFill>
                  <a:latin typeface="Aptos" panose="02110004020202020204"/>
                </a:endParaRPr>
              </a:p>
            </p:txBody>
          </p:sp>
          <p:pic>
            <p:nvPicPr>
              <p:cNvPr id="53" name="Image 3" descr="preencoded.png"/>
              <p:cNvPicPr>
                <a:picLocks/>
              </p:cNvPicPr>
              <p:nvPr/>
            </p:nvPicPr>
            <p:blipFill>
              <a:blip r:embed="rId16"/>
              <a:srcRect t="-842" b="-842"/>
              <a:stretch/>
            </p:blipFill>
            <p:spPr>
              <a:xfrm>
                <a:off x="7142554" y="798293"/>
                <a:ext cx="188886" cy="385648"/>
              </a:xfrm>
              <a:prstGeom prst="rect">
                <a:avLst/>
              </a:prstGeom>
            </p:spPr>
          </p:pic>
          <p:sp>
            <p:nvSpPr>
              <p:cNvPr id="54" name="Shape 48"/>
              <p:cNvSpPr/>
              <p:nvPr/>
            </p:nvSpPr>
            <p:spPr>
              <a:xfrm>
                <a:off x="7115861" y="1439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5" name="Image 4" descr="preencoded.png"/>
              <p:cNvPicPr>
                <a:picLocks/>
              </p:cNvPicPr>
              <p:nvPr/>
            </p:nvPicPr>
            <p:blipFill>
              <a:blip r:embed="rId17"/>
              <a:srcRect l="-837" r="-837"/>
              <a:stretch/>
            </p:blipFill>
            <p:spPr>
              <a:xfrm>
                <a:off x="7240219" y="1633955"/>
                <a:ext cx="125924" cy="257099"/>
              </a:xfrm>
              <a:prstGeom prst="rect">
                <a:avLst/>
              </a:prstGeom>
            </p:spPr>
          </p:pic>
          <p:sp>
            <p:nvSpPr>
              <p:cNvPr id="56" name="Text 49"/>
              <p:cNvSpPr txBox="1"/>
              <p:nvPr/>
            </p:nvSpPr>
            <p:spPr>
              <a:xfrm>
                <a:off x="7468819" y="1436069"/>
                <a:ext cx="3067812"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State &amp; National Projects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Active participation in significant infrastructure projects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Shape 51"/>
              <p:cNvSpPr/>
              <p:nvPr/>
            </p:nvSpPr>
            <p:spPr>
              <a:xfrm>
                <a:off x="7115861" y="220206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9" name="Image 5" descr="preencoded.png"/>
              <p:cNvPicPr>
                <a:picLocks/>
              </p:cNvPicPr>
              <p:nvPr/>
            </p:nvPicPr>
            <p:blipFill>
              <a:blip r:embed="rId18"/>
              <a:srcRect l="-837" r="-837"/>
              <a:stretch/>
            </p:blipFill>
            <p:spPr>
              <a:xfrm>
                <a:off x="7240219" y="2363912"/>
                <a:ext cx="125924" cy="257099"/>
              </a:xfrm>
              <a:prstGeom prst="rect">
                <a:avLst/>
              </a:prstGeom>
            </p:spPr>
          </p:pic>
          <p:sp>
            <p:nvSpPr>
              <p:cNvPr id="60" name="Text 52"/>
              <p:cNvSpPr txBox="1"/>
              <p:nvPr/>
            </p:nvSpPr>
            <p:spPr>
              <a:xfrm>
                <a:off x="7468819" y="2198679"/>
                <a:ext cx="3872291"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Standards Development</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Involved in guidelines, specifications and manuals development</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Shape 54"/>
              <p:cNvSpPr/>
              <p:nvPr/>
            </p:nvSpPr>
            <p:spPr>
              <a:xfrm>
                <a:off x="7115861" y="296376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63" name="Image 6" descr="preencoded.png"/>
              <p:cNvPicPr>
                <a:picLocks/>
              </p:cNvPicPr>
              <p:nvPr/>
            </p:nvPicPr>
            <p:blipFill>
              <a:blip r:embed="rId19"/>
              <a:srcRect l="-837" r="-837"/>
              <a:stretch/>
            </p:blipFill>
            <p:spPr>
              <a:xfrm>
                <a:off x="7240219" y="3125604"/>
                <a:ext cx="125924" cy="257099"/>
              </a:xfrm>
              <a:prstGeom prst="rect">
                <a:avLst/>
              </a:prstGeom>
            </p:spPr>
          </p:pic>
          <p:sp>
            <p:nvSpPr>
              <p:cNvPr id="64" name="Text 55"/>
              <p:cNvSpPr txBox="1"/>
              <p:nvPr/>
            </p:nvSpPr>
            <p:spPr>
              <a:xfrm>
                <a:off x="7468819" y="2999617"/>
                <a:ext cx="3955263"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Indo Highway Capacity Manual</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Successfully developed for Indian road conditions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p:cNvSpPr/>
              <p:nvPr/>
            </p:nvSpPr>
            <p:spPr>
              <a:xfrm>
                <a:off x="7115861" y="3725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67" name="Image 7" descr="preencoded.png"/>
              <p:cNvPicPr>
                <a:picLocks/>
              </p:cNvPicPr>
              <p:nvPr/>
            </p:nvPicPr>
            <p:blipFill>
              <a:blip r:embed="rId20"/>
              <a:srcRect t="-1100" b="-1100"/>
              <a:stretch/>
            </p:blipFill>
            <p:spPr>
              <a:xfrm>
                <a:off x="7240219" y="3887303"/>
                <a:ext cx="125924" cy="257099"/>
              </a:xfrm>
              <a:prstGeom prst="rect">
                <a:avLst/>
              </a:prstGeom>
            </p:spPr>
          </p:pic>
          <p:sp>
            <p:nvSpPr>
              <p:cNvPr id="68" name="Text 58"/>
              <p:cNvSpPr txBox="1"/>
              <p:nvPr/>
            </p:nvSpPr>
            <p:spPr>
              <a:xfrm>
                <a:off x="7468819" y="3697110"/>
                <a:ext cx="387229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TPMDC Conference</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Organizing biennial conference since 1996</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p:cNvSpPr/>
              <p:nvPr/>
            </p:nvSpPr>
            <p:spPr>
              <a:xfrm>
                <a:off x="7115861" y="4488065"/>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71" name="Image 8" descr="preencoded.png"/>
              <p:cNvPicPr>
                <a:picLocks/>
              </p:cNvPicPr>
              <p:nvPr/>
            </p:nvPicPr>
            <p:blipFill>
              <a:blip r:embed="rId21"/>
              <a:srcRect/>
              <a:stretch/>
            </p:blipFill>
            <p:spPr>
              <a:xfrm>
                <a:off x="7240220" y="4666236"/>
                <a:ext cx="125924" cy="257099"/>
              </a:xfrm>
              <a:prstGeom prst="rect">
                <a:avLst/>
              </a:prstGeom>
            </p:spPr>
          </p:pic>
          <p:sp>
            <p:nvSpPr>
              <p:cNvPr id="72" name="Text 61"/>
              <p:cNvSpPr txBox="1"/>
              <p:nvPr/>
            </p:nvSpPr>
            <p:spPr>
              <a:xfrm>
                <a:off x="7468819" y="4484680"/>
                <a:ext cx="3872291"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p:cNvSpPr/>
              <p:nvPr/>
            </p:nvSpPr>
            <p:spPr>
              <a:xfrm>
                <a:off x="7115861" y="5249761"/>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75" name="Image 9" descr="preencoded.png"/>
              <p:cNvPicPr>
                <a:picLocks/>
              </p:cNvPicPr>
              <p:nvPr/>
            </p:nvPicPr>
            <p:blipFill>
              <a:blip r:embed="rId22"/>
              <a:srcRect l="-1507" r="-1507"/>
              <a:stretch/>
            </p:blipFill>
            <p:spPr>
              <a:xfrm>
                <a:off x="7240219" y="5411610"/>
                <a:ext cx="125924" cy="257099"/>
              </a:xfrm>
              <a:prstGeom prst="rect">
                <a:avLst/>
              </a:prstGeom>
            </p:spPr>
          </p:pic>
          <p:sp>
            <p:nvSpPr>
              <p:cNvPr id="76" name="Text 64"/>
              <p:cNvSpPr txBox="1"/>
              <p:nvPr/>
            </p:nvSpPr>
            <p:spPr>
              <a:xfrm>
                <a:off x="7468819" y="5271512"/>
                <a:ext cx="3955263"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Committee Participation</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Active in IRC, MoRTH, NCHRP, TRB committees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Text 65"/>
              <p:cNvSpPr txBox="1"/>
              <p:nvPr/>
            </p:nvSpPr>
            <p:spPr>
              <a:xfrm>
                <a:off x="7468819" y="5159045"/>
                <a:ext cx="2936138" cy="152706"/>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4" name="Text 47">
                <a:extLst>
                  <a:ext uri="{FF2B5EF4-FFF2-40B4-BE49-F238E27FC236}">
                    <a16:creationId xmlns:a16="http://schemas.microsoft.com/office/drawing/2014/main" id="{16370077-06F2-28AA-BFBA-3AC1580AF7B2}"/>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prstClr val="black"/>
                  </a:solidFill>
                  <a:latin typeface="Aptos" panose="02110004020202020204"/>
                </a:endParaRPr>
              </a:p>
            </p:txBody>
          </p:sp>
        </p:grpSp>
        <p:pic>
          <p:nvPicPr>
            <p:cNvPr id="9" name="Picture 8">
              <a:extLst>
                <a:ext uri="{FF2B5EF4-FFF2-40B4-BE49-F238E27FC236}">
                  <a16:creationId xmlns:a16="http://schemas.microsoft.com/office/drawing/2014/main" id="{1861A870-A3FB-7EE4-714B-A4EFDF1073E3}"/>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2147F34C-5DBA-BBA0-5924-76EF052E1A64}"/>
              </a:ext>
            </a:extLst>
          </p:cNvPr>
          <p:cNvGraphicFramePr/>
          <p:nvPr/>
        </p:nvGraphicFramePr>
        <p:xfrm>
          <a:off x="10497963" y="2137421"/>
          <a:ext cx="7444083" cy="2945832"/>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sp>
        <p:nvSpPr>
          <p:cNvPr id="29" name="Shape 2">
            <a:extLst>
              <a:ext uri="{FF2B5EF4-FFF2-40B4-BE49-F238E27FC236}">
                <a16:creationId xmlns:a16="http://schemas.microsoft.com/office/drawing/2014/main" id="{63359D28-DD2A-EB32-B8FF-5699BB859485}"/>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F58CF-FD99-DE44-A2C8-C66DE1D9D809}"/>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BBF247E1-EF7D-5041-46E1-10CCE44424E6}"/>
              </a:ext>
            </a:extLst>
          </p:cNvPr>
          <p:cNvSpPr/>
          <p:nvPr/>
        </p:nvSpPr>
        <p:spPr>
          <a:xfrm>
            <a:off x="0" y="1420977"/>
            <a:ext cx="18287541"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35" name="Shape 35">
            <a:extLst>
              <a:ext uri="{FF2B5EF4-FFF2-40B4-BE49-F238E27FC236}">
                <a16:creationId xmlns:a16="http://schemas.microsoft.com/office/drawing/2014/main" id="{DD5D4DF6-FA93-B4B4-A01A-54F2400344CC}"/>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CE1</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33D0A416-F24A-8587-7688-7FCBA8CB5E0A}"/>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F49F5C37-3E12-2BB7-C9D9-D173F7833A2A}"/>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007EB32C-436D-864E-9F42-6B2C34DB8408}"/>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Research Infrastructure - TSE Lab Facilities</a:t>
            </a:r>
          </a:p>
        </p:txBody>
      </p:sp>
      <p:sp>
        <p:nvSpPr>
          <p:cNvPr id="116" name="Text 53">
            <a:extLst>
              <a:ext uri="{FF2B5EF4-FFF2-40B4-BE49-F238E27FC236}">
                <a16:creationId xmlns:a16="http://schemas.microsoft.com/office/drawing/2014/main" id="{2EE1C367-1201-637F-96EA-5614F1713536}"/>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Transportation Systems Engineering – TSE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648D2154-C9A1-5924-E365-1034B31579A5}"/>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p:cNvSpPr/>
          <p:nvPr/>
        </p:nvSpPr>
        <p:spPr>
          <a:xfrm>
            <a:off x="10795863" y="1513676"/>
            <a:ext cx="7029450"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pic>
        <p:nvPicPr>
          <p:cNvPr id="102" name="Image 20" descr="preencoded.png"/>
          <p:cNvPicPr>
            <a:picLocks noChangeAspect="1"/>
          </p:cNvPicPr>
          <p:nvPr/>
        </p:nvPicPr>
        <p:blipFill>
          <a:blip r:embed="rId5"/>
          <a:srcRect/>
          <a:stretch/>
        </p:blipFill>
        <p:spPr>
          <a:xfrm>
            <a:off x="11152478" y="1720954"/>
            <a:ext cx="257861" cy="257861"/>
          </a:xfrm>
          <a:prstGeom prst="rect">
            <a:avLst/>
          </a:prstGeom>
        </p:spPr>
      </p:pic>
      <p:pic>
        <p:nvPicPr>
          <p:cNvPr id="110" name="Image 25"/>
          <p:cNvPicPr>
            <a:picLocks/>
          </p:cNvPicPr>
          <p:nvPr/>
        </p:nvPicPr>
        <p:blipFill>
          <a:blip r:embed="rId6">
            <a:extLst>
              <a:ext uri="{28A0092B-C50C-407E-A947-70E740481C1C}">
                <a14:useLocalDpi xmlns:a14="http://schemas.microsoft.com/office/drawing/2010/main" val="0"/>
              </a:ext>
            </a:extLst>
          </a:blip>
          <a:srcRect l="134" r="134"/>
          <a:stretch/>
        </p:blipFill>
        <p:spPr>
          <a:xfrm>
            <a:off x="10736432" y="2373513"/>
            <a:ext cx="3456000" cy="1728000"/>
          </a:xfrm>
          <a:prstGeom prst="rect">
            <a:avLst/>
          </a:prstGeom>
        </p:spPr>
      </p:pic>
      <p:sp>
        <p:nvSpPr>
          <p:cNvPr id="117" name="Text 27"/>
          <p:cNvSpPr txBox="1"/>
          <p:nvPr/>
        </p:nvSpPr>
        <p:spPr>
          <a:xfrm>
            <a:off x="11152479" y="4134406"/>
            <a:ext cx="2754522" cy="68579"/>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Asphalt Mix Performance Tester</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18" name="Image 27"/>
          <p:cNvPicPr>
            <a:picLocks/>
          </p:cNvPicPr>
          <p:nvPr/>
        </p:nvPicPr>
        <p:blipFill>
          <a:blip r:embed="rId7">
            <a:extLst>
              <a:ext uri="{28A0092B-C50C-407E-A947-70E740481C1C}">
                <a14:useLocalDpi xmlns:a14="http://schemas.microsoft.com/office/drawing/2010/main" val="0"/>
              </a:ext>
            </a:extLst>
          </a:blip>
          <a:srcRect t="30664" b="30664"/>
          <a:stretch/>
        </p:blipFill>
        <p:spPr>
          <a:xfrm>
            <a:off x="10736432" y="4303509"/>
            <a:ext cx="3456000" cy="1728000"/>
          </a:xfrm>
          <a:prstGeom prst="rect">
            <a:avLst/>
          </a:prstGeom>
        </p:spPr>
      </p:pic>
      <p:sp>
        <p:nvSpPr>
          <p:cNvPr id="131" name="Text 28"/>
          <p:cNvSpPr txBox="1"/>
          <p:nvPr/>
        </p:nvSpPr>
        <p:spPr>
          <a:xfrm>
            <a:off x="11796589" y="5999722"/>
            <a:ext cx="1335689" cy="24834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Truck Simulator</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32" name="Image 29"/>
          <p:cNvPicPr>
            <a:picLocks noChangeAspect="1"/>
          </p:cNvPicPr>
          <p:nvPr/>
        </p:nvPicPr>
        <p:blipFill>
          <a:blip r:embed="rId8">
            <a:extLst>
              <a:ext uri="{28A0092B-C50C-407E-A947-70E740481C1C}">
                <a14:useLocalDpi xmlns:a14="http://schemas.microsoft.com/office/drawing/2010/main" val="0"/>
              </a:ext>
            </a:extLst>
          </a:blip>
          <a:srcRect t="15056" b="15056"/>
          <a:stretch/>
        </p:blipFill>
        <p:spPr>
          <a:xfrm>
            <a:off x="14421003" y="4299382"/>
            <a:ext cx="3518334" cy="1723991"/>
          </a:xfrm>
          <a:prstGeom prst="rect">
            <a:avLst/>
          </a:prstGeom>
        </p:spPr>
      </p:pic>
      <p:sp>
        <p:nvSpPr>
          <p:cNvPr id="136" name="Text 29"/>
          <p:cNvSpPr txBox="1"/>
          <p:nvPr/>
        </p:nvSpPr>
        <p:spPr>
          <a:xfrm>
            <a:off x="15553768" y="6036791"/>
            <a:ext cx="1252808" cy="176687"/>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Bike Simulator</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37" name="Image 31"/>
          <p:cNvPicPr>
            <a:picLocks noChangeAspect="1"/>
          </p:cNvPicPr>
          <p:nvPr/>
        </p:nvPicPr>
        <p:blipFill>
          <a:blip r:embed="rId9">
            <a:extLst>
              <a:ext uri="{28A0092B-C50C-407E-A947-70E740481C1C}">
                <a14:useLocalDpi xmlns:a14="http://schemas.microsoft.com/office/drawing/2010/main" val="0"/>
              </a:ext>
            </a:extLst>
          </a:blip>
          <a:srcRect t="19775" b="19775"/>
          <a:stretch/>
        </p:blipFill>
        <p:spPr>
          <a:xfrm>
            <a:off x="10731464" y="8162676"/>
            <a:ext cx="7207874" cy="1728000"/>
          </a:xfrm>
          <a:prstGeom prst="rect">
            <a:avLst/>
          </a:prstGeom>
        </p:spPr>
      </p:pic>
      <p:sp>
        <p:nvSpPr>
          <p:cNvPr id="139" name="Text 30"/>
          <p:cNvSpPr txBox="1"/>
          <p:nvPr/>
        </p:nvSpPr>
        <p:spPr>
          <a:xfrm>
            <a:off x="13016417" y="9880349"/>
            <a:ext cx="2637966" cy="216000"/>
          </a:xfrm>
          <a:prstGeom prst="rect">
            <a:avLst/>
          </a:prstGeom>
          <a:noFill/>
          <a:ln/>
        </p:spPr>
        <p:txBody>
          <a:bodyPr wrap="square" lIns="0" tIns="0" rIns="0" bIns="0" rtlCol="0" anchor="ctr"/>
          <a:lstStyle/>
          <a:p>
            <a:pPr algn="ctr" defTabSz="685800"/>
            <a:r>
              <a:rPr lang="en-US" sz="1500" b="1" dirty="0">
                <a:solidFill>
                  <a:prstClr val="black"/>
                </a:solidFill>
                <a:latin typeface="Calibri" panose="020F0502020204030204" pitchFamily="34" charset="0"/>
                <a:ea typeface="Calibri" panose="020F0502020204030204" pitchFamily="34" charset="0"/>
                <a:cs typeface="Calibri" panose="020F0502020204030204" pitchFamily="34" charset="0"/>
              </a:rPr>
              <a:t>Cold Bituminous Mix Recycling</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43" name="Image 35"/>
          <p:cNvPicPr>
            <a:picLocks/>
          </p:cNvPicPr>
          <p:nvPr/>
        </p:nvPicPr>
        <p:blipFill>
          <a:blip>
            <a:extLst>
              <a:ext uri="{96DAC541-7B7A-43D3-8B79-37D633B846F1}">
                <asvg:svgBlip xmlns:asvg="http://schemas.microsoft.com/office/drawing/2016/SVG/main" r:embed="rId10"/>
              </a:ext>
            </a:extLst>
          </a:blip>
          <a:srcRect l="688" r="688"/>
          <a:stretch/>
        </p:blipFill>
        <p:spPr>
          <a:xfrm>
            <a:off x="14433413" y="6236809"/>
            <a:ext cx="3505925" cy="1654448"/>
          </a:xfrm>
          <a:prstGeom prst="rect">
            <a:avLst/>
          </a:prstGeom>
        </p:spPr>
      </p:pic>
      <p:sp>
        <p:nvSpPr>
          <p:cNvPr id="146" name="Shape 22"/>
          <p:cNvSpPr/>
          <p:nvPr/>
        </p:nvSpPr>
        <p:spPr>
          <a:xfrm>
            <a:off x="15816263" y="1635035"/>
            <a:ext cx="1932125" cy="352350"/>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45" name="Text 32"/>
          <p:cNvSpPr txBox="1"/>
          <p:nvPr/>
        </p:nvSpPr>
        <p:spPr>
          <a:xfrm>
            <a:off x="15380834" y="7891256"/>
            <a:ext cx="1808903" cy="21583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Instrumented Vehicle</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9" name="Group 18">
            <a:extLst>
              <a:ext uri="{FF2B5EF4-FFF2-40B4-BE49-F238E27FC236}">
                <a16:creationId xmlns:a16="http://schemas.microsoft.com/office/drawing/2014/main" id="{D4AE7020-5914-D657-9F4C-93D9DBA6B386}"/>
              </a:ext>
            </a:extLst>
          </p:cNvPr>
          <p:cNvGrpSpPr/>
          <p:nvPr/>
        </p:nvGrpSpPr>
        <p:grpSpPr>
          <a:xfrm>
            <a:off x="456742" y="1658912"/>
            <a:ext cx="10176878" cy="7990107"/>
            <a:chOff x="304494" y="1105941"/>
            <a:chExt cx="6784585" cy="5326738"/>
          </a:xfrm>
        </p:grpSpPr>
        <p:grpSp>
          <p:nvGrpSpPr>
            <p:cNvPr id="147" name="Group 146">
              <a:extLst>
                <a:ext uri="{FF2B5EF4-FFF2-40B4-BE49-F238E27FC236}">
                  <a16:creationId xmlns:a16="http://schemas.microsoft.com/office/drawing/2014/main" id="{0E9BD5B7-D7E7-4BAE-C326-14ECBF4360D1}"/>
                </a:ext>
              </a:extLst>
            </p:cNvPr>
            <p:cNvGrpSpPr/>
            <p:nvPr/>
          </p:nvGrpSpPr>
          <p:grpSpPr>
            <a:xfrm>
              <a:off x="304494" y="1105941"/>
              <a:ext cx="6784585" cy="5326738"/>
              <a:chOff x="304494" y="1109701"/>
              <a:chExt cx="6784585" cy="6077102"/>
            </a:xfrm>
          </p:grpSpPr>
          <p:pic>
            <p:nvPicPr>
              <p:cNvPr id="2" name="Image 1" descr="preencoded.png"/>
              <p:cNvPicPr>
                <a:picLocks noChangeAspect="1"/>
              </p:cNvPicPr>
              <p:nvPr/>
            </p:nvPicPr>
            <p:blipFill>
              <a:blip r:embed="rId11"/>
              <a:srcRect t="-43" b="-43"/>
              <a:stretch/>
            </p:blipFill>
            <p:spPr>
              <a:xfrm>
                <a:off x="304495" y="1166393"/>
                <a:ext cx="133502" cy="152705"/>
              </a:xfrm>
              <a:prstGeom prst="rect">
                <a:avLst/>
              </a:prstGeom>
            </p:spPr>
          </p:pic>
          <p:sp>
            <p:nvSpPr>
              <p:cNvPr id="3" name="Text 2"/>
              <p:cNvSpPr txBox="1"/>
              <p:nvPr/>
            </p:nvSpPr>
            <p:spPr>
              <a:xfrm>
                <a:off x="514807" y="1109701"/>
                <a:ext cx="3533318"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prstClr val="black"/>
                  </a:solidFill>
                  <a:latin typeface="Aptos" panose="02110004020202020204"/>
                </a:endParaRPr>
              </a:p>
            </p:txBody>
          </p:sp>
          <p:pic>
            <p:nvPicPr>
              <p:cNvPr id="4" name="Image 2" descr="preencoded.png"/>
              <p:cNvPicPr>
                <a:picLocks noChangeAspect="1"/>
              </p:cNvPicPr>
              <p:nvPr/>
            </p:nvPicPr>
            <p:blipFill>
              <a:blip r:embed="rId12"/>
              <a:srcRect l="-1" r="-1"/>
              <a:stretch/>
            </p:blipFill>
            <p:spPr>
              <a:xfrm>
                <a:off x="304495" y="1566901"/>
                <a:ext cx="6784584" cy="1331038"/>
              </a:xfrm>
              <a:prstGeom prst="rect">
                <a:avLst/>
              </a:prstGeom>
            </p:spPr>
          </p:pic>
          <p:sp>
            <p:nvSpPr>
              <p:cNvPr id="8" name="Shape 3"/>
              <p:cNvSpPr/>
              <p:nvPr/>
            </p:nvSpPr>
            <p:spPr>
              <a:xfrm>
                <a:off x="533095" y="1804645"/>
                <a:ext cx="371246" cy="381305"/>
              </a:xfrm>
              <a:prstGeom prst="roundRect">
                <a:avLst>
                  <a:gd name="adj" fmla="val 25262"/>
                </a:avLst>
              </a:prstGeom>
              <a:blipFill>
                <a:blip r:embed="rId13"/>
                <a:stretch>
                  <a:fillRect/>
                </a:stretch>
              </a:blipFill>
              <a:ln w="12700">
                <a:solidFill>
                  <a:srgbClr val="FFFFFF">
                    <a:alpha val="0"/>
                  </a:srgbClr>
                </a:solidFill>
                <a:prstDash val="solid"/>
              </a:ln>
            </p:spPr>
            <p:txBody>
              <a:bodyPr/>
              <a:lstStyle/>
              <a:p>
                <a:pPr defTabSz="685800"/>
                <a:endParaRPr lang="en-IN" sz="2700" dirty="0">
                  <a:blipFill>
                    <a:blip>
                      <a:extLst>
                        <a:ext uri="{96DAC541-7B7A-43D3-8B79-37D633B846F1}">
                          <asvg:svgBlip xmlns:asvg="http://schemas.microsoft.com/office/drawing/2016/SVG/main" r:embed="rId14"/>
                        </a:ext>
                      </a:extLst>
                    </a:blip>
                    <a:stretch>
                      <a:fillRect/>
                    </a:stretch>
                  </a:blipFill>
                  <a:latin typeface="Aptos" panose="02110004020202020204"/>
                </a:endParaRPr>
              </a:p>
            </p:txBody>
          </p:sp>
          <p:sp>
            <p:nvSpPr>
              <p:cNvPr id="9" name="Text 4"/>
              <p:cNvSpPr txBox="1"/>
              <p:nvPr/>
            </p:nvSpPr>
            <p:spPr>
              <a:xfrm>
                <a:off x="1057046" y="1767154"/>
                <a:ext cx="566745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Advanced Pavement Lab</a:t>
                </a:r>
                <a:endParaRPr lang="en-US" sz="2100" dirty="0">
                  <a:solidFill>
                    <a:prstClr val="black"/>
                  </a:solidFill>
                  <a:latin typeface="Aptos" panose="02110004020202020204"/>
                </a:endParaRPr>
              </a:p>
            </p:txBody>
          </p:sp>
          <p:sp>
            <p:nvSpPr>
              <p:cNvPr id="13" name="Text 5"/>
              <p:cNvSpPr txBox="1"/>
              <p:nvPr/>
            </p:nvSpPr>
            <p:spPr>
              <a:xfrm>
                <a:off x="1238098" y="2110054"/>
                <a:ext cx="5760000" cy="381305"/>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State-of-the-art equipment for quality control, engineering performance and characterization of bituminous mixes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Text 6"/>
              <p:cNvSpPr txBox="1"/>
              <p:nvPr/>
            </p:nvSpPr>
            <p:spPr>
              <a:xfrm>
                <a:off x="1238098" y="2548052"/>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Promoting sustainable road construction practices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Image 6" descr="preencoded.png"/>
              <p:cNvPicPr>
                <a:picLocks noChangeAspect="1"/>
              </p:cNvPicPr>
              <p:nvPr/>
            </p:nvPicPr>
            <p:blipFill>
              <a:blip r:embed="rId15"/>
              <a:srcRect t="-15" b="-15"/>
              <a:stretch/>
            </p:blipFill>
            <p:spPr>
              <a:xfrm>
                <a:off x="304494" y="3091205"/>
                <a:ext cx="6784583" cy="1429207"/>
              </a:xfrm>
              <a:prstGeom prst="rect">
                <a:avLst/>
              </a:prstGeom>
            </p:spPr>
          </p:pic>
          <p:sp>
            <p:nvSpPr>
              <p:cNvPr id="49" name="Shape 7"/>
              <p:cNvSpPr/>
              <p:nvPr/>
            </p:nvSpPr>
            <p:spPr>
              <a:xfrm>
                <a:off x="533095" y="3328949"/>
                <a:ext cx="276149" cy="381305"/>
              </a:xfrm>
              <a:prstGeom prst="roundRect">
                <a:avLst>
                  <a:gd name="adj" fmla="val 45672"/>
                </a:avLst>
              </a:prstGeom>
              <a:blipFill>
                <a:blip r:embed="rId16"/>
                <a:stretch>
                  <a:fillRect/>
                </a:stretch>
              </a:blip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sp>
            <p:nvSpPr>
              <p:cNvPr id="50" name="Text 8"/>
              <p:cNvSpPr txBox="1"/>
              <p:nvPr/>
            </p:nvSpPr>
            <p:spPr>
              <a:xfrm>
                <a:off x="961949" y="3290545"/>
                <a:ext cx="517276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Traffic Engineering Lab</a:t>
                </a:r>
                <a:endParaRPr lang="en-US" sz="2100" dirty="0">
                  <a:solidFill>
                    <a:prstClr val="black"/>
                  </a:solidFill>
                  <a:latin typeface="Aptos" panose="02110004020202020204"/>
                </a:endParaRPr>
              </a:p>
            </p:txBody>
          </p:sp>
          <p:sp>
            <p:nvSpPr>
              <p:cNvPr id="51" name="Text 9"/>
              <p:cNvSpPr txBox="1"/>
              <p:nvPr/>
            </p:nvSpPr>
            <p:spPr>
              <a:xfrm>
                <a:off x="1143000" y="3633445"/>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India’s only lab with car, truck and bike simulators for driver behavioral studies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78" name="Image 8" descr="preencoded.png"/>
              <p:cNvPicPr>
                <a:picLocks noChangeAspect="1"/>
              </p:cNvPicPr>
              <p:nvPr/>
            </p:nvPicPr>
            <p:blipFill>
              <a:blip r:embed="rId17"/>
              <a:srcRect l="-2571" r="-2571"/>
              <a:stretch/>
            </p:blipFill>
            <p:spPr>
              <a:xfrm>
                <a:off x="961949" y="3671849"/>
                <a:ext cx="105156" cy="114300"/>
              </a:xfrm>
              <a:prstGeom prst="rect">
                <a:avLst/>
              </a:prstGeom>
            </p:spPr>
          </p:pic>
          <p:sp>
            <p:nvSpPr>
              <p:cNvPr id="79" name="Text 10"/>
              <p:cNvSpPr txBox="1"/>
              <p:nvPr/>
            </p:nvSpPr>
            <p:spPr>
              <a:xfrm>
                <a:off x="1143000" y="3881247"/>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Developed driver training modules for Indian road conditions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81" name="Image 9" descr="preencoded.png"/>
              <p:cNvPicPr>
                <a:picLocks noChangeAspect="1"/>
              </p:cNvPicPr>
              <p:nvPr/>
            </p:nvPicPr>
            <p:blipFill>
              <a:blip r:embed="rId17"/>
              <a:srcRect l="-2571" r="-2571"/>
              <a:stretch/>
            </p:blipFill>
            <p:spPr>
              <a:xfrm>
                <a:off x="961949" y="3919652"/>
                <a:ext cx="105156" cy="114300"/>
              </a:xfrm>
              <a:prstGeom prst="rect">
                <a:avLst/>
              </a:prstGeom>
            </p:spPr>
          </p:pic>
          <p:sp>
            <p:nvSpPr>
              <p:cNvPr id="82" name="Text 11"/>
              <p:cNvSpPr txBox="1"/>
              <p:nvPr/>
            </p:nvSpPr>
            <p:spPr>
              <a:xfrm>
                <a:off x="1143000" y="4129049"/>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Integration of monitoring systems and in-vehicle alerts for safety</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83" name="Image 10" descr="preencoded.png"/>
              <p:cNvPicPr>
                <a:picLocks noChangeAspect="1"/>
              </p:cNvPicPr>
              <p:nvPr/>
            </p:nvPicPr>
            <p:blipFill>
              <a:blip r:embed="rId17"/>
              <a:srcRect l="-2571" r="-2571"/>
              <a:stretch/>
            </p:blipFill>
            <p:spPr>
              <a:xfrm>
                <a:off x="961949" y="4167454"/>
                <a:ext cx="105156" cy="114300"/>
              </a:xfrm>
              <a:prstGeom prst="rect">
                <a:avLst/>
              </a:prstGeom>
            </p:spPr>
          </p:pic>
          <p:pic>
            <p:nvPicPr>
              <p:cNvPr id="84" name="Image 11" descr="preencoded.png"/>
              <p:cNvPicPr>
                <a:picLocks noChangeAspect="1"/>
              </p:cNvPicPr>
              <p:nvPr/>
            </p:nvPicPr>
            <p:blipFill>
              <a:blip r:embed="rId18"/>
              <a:srcRect t="-12" b="-12"/>
              <a:stretch/>
            </p:blipFill>
            <p:spPr>
              <a:xfrm>
                <a:off x="304495" y="4672203"/>
                <a:ext cx="6784580" cy="1181405"/>
              </a:xfrm>
              <a:prstGeom prst="rect">
                <a:avLst/>
              </a:prstGeom>
            </p:spPr>
          </p:pic>
          <p:sp>
            <p:nvSpPr>
              <p:cNvPr id="87" name="Shape 12"/>
              <p:cNvSpPr/>
              <p:nvPr/>
            </p:nvSpPr>
            <p:spPr>
              <a:xfrm>
                <a:off x="533095" y="4909947"/>
                <a:ext cx="371246" cy="381305"/>
              </a:xfrm>
              <a:prstGeom prst="roundRect">
                <a:avLst>
                  <a:gd name="adj" fmla="val 25262"/>
                </a:avLst>
              </a:prstGeom>
              <a:blipFill>
                <a:blip r:embed="rId19"/>
                <a:stretch>
                  <a:fillRect/>
                </a:stretch>
              </a:blip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sp>
            <p:nvSpPr>
              <p:cNvPr id="88" name="Text 13"/>
              <p:cNvSpPr txBox="1"/>
              <p:nvPr/>
            </p:nvSpPr>
            <p:spPr>
              <a:xfrm>
                <a:off x="1057046" y="4872457"/>
                <a:ext cx="406725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Highway Materials Lab</a:t>
                </a:r>
                <a:endParaRPr lang="en-US" sz="2100" dirty="0">
                  <a:solidFill>
                    <a:prstClr val="black"/>
                  </a:solidFill>
                  <a:latin typeface="Aptos" panose="02110004020202020204"/>
                </a:endParaRPr>
              </a:p>
            </p:txBody>
          </p:sp>
          <p:sp>
            <p:nvSpPr>
              <p:cNvPr id="89" name="Text 14"/>
              <p:cNvSpPr txBox="1"/>
              <p:nvPr/>
            </p:nvSpPr>
            <p:spPr>
              <a:xfrm>
                <a:off x="1238098" y="5215357"/>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Highway materials characterization</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90" name="Image 13" descr="preencoded.png"/>
              <p:cNvPicPr>
                <a:picLocks noChangeAspect="1"/>
              </p:cNvPicPr>
              <p:nvPr/>
            </p:nvPicPr>
            <p:blipFill>
              <a:blip r:embed="rId17"/>
              <a:srcRect l="-2571" r="-2571"/>
              <a:stretch/>
            </p:blipFill>
            <p:spPr>
              <a:xfrm>
                <a:off x="1057046" y="5252847"/>
                <a:ext cx="105156" cy="114300"/>
              </a:xfrm>
              <a:prstGeom prst="rect">
                <a:avLst/>
              </a:prstGeom>
            </p:spPr>
          </p:pic>
          <p:sp>
            <p:nvSpPr>
              <p:cNvPr id="91" name="Text 15"/>
              <p:cNvSpPr txBox="1"/>
              <p:nvPr/>
            </p:nvSpPr>
            <p:spPr>
              <a:xfrm>
                <a:off x="1238098" y="5462245"/>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Training of UG and PG students on highway materials testing</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92" name="Image 14" descr="preencoded.png"/>
              <p:cNvPicPr>
                <a:picLocks noChangeAspect="1"/>
              </p:cNvPicPr>
              <p:nvPr/>
            </p:nvPicPr>
            <p:blipFill>
              <a:blip r:embed="rId17"/>
              <a:srcRect l="-2571" r="-2571"/>
              <a:stretch/>
            </p:blipFill>
            <p:spPr>
              <a:xfrm>
                <a:off x="1057046" y="5500649"/>
                <a:ext cx="105156" cy="114300"/>
              </a:xfrm>
              <a:prstGeom prst="rect">
                <a:avLst/>
              </a:prstGeom>
            </p:spPr>
          </p:pic>
          <p:pic>
            <p:nvPicPr>
              <p:cNvPr id="93" name="Image 15" descr="preencoded.png"/>
              <p:cNvPicPr>
                <a:picLocks noChangeAspect="1"/>
              </p:cNvPicPr>
              <p:nvPr/>
            </p:nvPicPr>
            <p:blipFill>
              <a:blip r:embed="rId18"/>
              <a:srcRect t="-12" b="-12"/>
              <a:stretch/>
            </p:blipFill>
            <p:spPr>
              <a:xfrm>
                <a:off x="304494" y="6005398"/>
                <a:ext cx="6784581" cy="1181405"/>
              </a:xfrm>
              <a:prstGeom prst="rect">
                <a:avLst/>
              </a:prstGeom>
            </p:spPr>
          </p:pic>
          <p:sp>
            <p:nvSpPr>
              <p:cNvPr id="94" name="Shape 16"/>
              <p:cNvSpPr/>
              <p:nvPr/>
            </p:nvSpPr>
            <p:spPr>
              <a:xfrm>
                <a:off x="533095" y="6244057"/>
                <a:ext cx="390449" cy="381305"/>
              </a:xfrm>
              <a:prstGeom prst="roundRect">
                <a:avLst>
                  <a:gd name="adj" fmla="val 23981"/>
                </a:avLst>
              </a:prstGeom>
              <a:blipFill>
                <a:blip r:embed="rId20"/>
                <a:stretch>
                  <a:fillRect/>
                </a:stretch>
              </a:blip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sp>
            <p:nvSpPr>
              <p:cNvPr id="95" name="Text 17"/>
              <p:cNvSpPr txBox="1"/>
              <p:nvPr/>
            </p:nvSpPr>
            <p:spPr>
              <a:xfrm>
                <a:off x="1076249" y="6205652"/>
                <a:ext cx="562996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TSE Studio</a:t>
                </a:r>
                <a:endParaRPr lang="en-US" sz="2100" dirty="0">
                  <a:solidFill>
                    <a:prstClr val="black"/>
                  </a:solidFill>
                  <a:latin typeface="Aptos" panose="02110004020202020204"/>
                </a:endParaRPr>
              </a:p>
            </p:txBody>
          </p:sp>
          <p:pic>
            <p:nvPicPr>
              <p:cNvPr id="97" name="Image 17" descr="preencoded.png"/>
              <p:cNvPicPr>
                <a:picLocks noChangeAspect="1"/>
              </p:cNvPicPr>
              <p:nvPr/>
            </p:nvPicPr>
            <p:blipFill>
              <a:blip r:embed="rId17"/>
              <a:srcRect l="-2571" r="-2571"/>
              <a:stretch/>
            </p:blipFill>
            <p:spPr>
              <a:xfrm>
                <a:off x="1076249" y="6586957"/>
                <a:ext cx="105156" cy="114300"/>
              </a:xfrm>
              <a:prstGeom prst="rect">
                <a:avLst/>
              </a:prstGeom>
            </p:spPr>
          </p:pic>
          <p:pic>
            <p:nvPicPr>
              <p:cNvPr id="99" name="Image 18" descr="preencoded.png"/>
              <p:cNvPicPr>
                <a:picLocks noChangeAspect="1"/>
              </p:cNvPicPr>
              <p:nvPr/>
            </p:nvPicPr>
            <p:blipFill>
              <a:blip r:embed="rId17"/>
              <a:srcRect l="-2571" r="-2571"/>
              <a:stretch/>
            </p:blipFill>
            <p:spPr>
              <a:xfrm>
                <a:off x="1076249" y="6833845"/>
                <a:ext cx="105156" cy="114300"/>
              </a:xfrm>
              <a:prstGeom prst="rect">
                <a:avLst/>
              </a:prstGeom>
            </p:spPr>
          </p:pic>
        </p:grpSp>
        <p:sp>
          <p:nvSpPr>
            <p:cNvPr id="96" name="Text 18"/>
            <p:cNvSpPr txBox="1"/>
            <p:nvPr/>
          </p:nvSpPr>
          <p:spPr>
            <a:xfrm>
              <a:off x="1329079" y="5824404"/>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Provide working space for more than 40 Research Scholars and Project Associates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98" name="Text 19"/>
            <p:cNvSpPr txBox="1"/>
            <p:nvPr/>
          </p:nvSpPr>
          <p:spPr>
            <a:xfrm>
              <a:off x="1329079" y="6072206"/>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Computation facility for transportation infrastructure planning, design and operations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148" name="Image 5" descr="preencoded.png">
            <a:extLst>
              <a:ext uri="{FF2B5EF4-FFF2-40B4-BE49-F238E27FC236}">
                <a16:creationId xmlns:a16="http://schemas.microsoft.com/office/drawing/2014/main" id="{DB367EA0-3DD3-9967-5E60-FDA3AED9B692}"/>
              </a:ext>
            </a:extLst>
          </p:cNvPr>
          <p:cNvPicPr>
            <a:picLocks noChangeAspect="1"/>
          </p:cNvPicPr>
          <p:nvPr/>
        </p:nvPicPr>
        <p:blipFill>
          <a:blip r:embed="rId17"/>
          <a:srcRect l="-2571" r="-2571"/>
          <a:stretch/>
        </p:blipFill>
        <p:spPr>
          <a:xfrm>
            <a:off x="1575971" y="3579305"/>
            <a:ext cx="157734" cy="171450"/>
          </a:xfrm>
          <a:prstGeom prst="rect">
            <a:avLst/>
          </a:prstGeom>
        </p:spPr>
      </p:pic>
      <p:pic>
        <p:nvPicPr>
          <p:cNvPr id="149" name="Image 5" descr="preencoded.png">
            <a:extLst>
              <a:ext uri="{FF2B5EF4-FFF2-40B4-BE49-F238E27FC236}">
                <a16:creationId xmlns:a16="http://schemas.microsoft.com/office/drawing/2014/main" id="{94EF2821-3C1D-3969-7972-F8F9313765F8}"/>
              </a:ext>
            </a:extLst>
          </p:cNvPr>
          <p:cNvPicPr>
            <a:picLocks noChangeAspect="1"/>
          </p:cNvPicPr>
          <p:nvPr/>
        </p:nvPicPr>
        <p:blipFill>
          <a:blip r:embed="rId17"/>
          <a:srcRect l="-2571" r="-2571"/>
          <a:stretch/>
        </p:blipFill>
        <p:spPr>
          <a:xfrm>
            <a:off x="1575971" y="3049325"/>
            <a:ext cx="157734" cy="171450"/>
          </a:xfrm>
          <a:prstGeom prst="rect">
            <a:avLst/>
          </a:prstGeom>
        </p:spPr>
      </p:pic>
      <p:grpSp>
        <p:nvGrpSpPr>
          <p:cNvPr id="18" name="Group 17">
            <a:extLst>
              <a:ext uri="{FF2B5EF4-FFF2-40B4-BE49-F238E27FC236}">
                <a16:creationId xmlns:a16="http://schemas.microsoft.com/office/drawing/2014/main" id="{50C337E6-B02F-568A-05BB-02CD4627817D}"/>
              </a:ext>
            </a:extLst>
          </p:cNvPr>
          <p:cNvGrpSpPr/>
          <p:nvPr/>
        </p:nvGrpSpPr>
        <p:grpSpPr>
          <a:xfrm>
            <a:off x="10731464" y="6241910"/>
            <a:ext cx="3456000" cy="1649346"/>
            <a:chOff x="7154309" y="4161273"/>
            <a:chExt cx="2304000" cy="1099564"/>
          </a:xfrm>
        </p:grpSpPr>
        <p:sp>
          <p:nvSpPr>
            <p:cNvPr id="17" name="Rectangle 16">
              <a:extLst>
                <a:ext uri="{FF2B5EF4-FFF2-40B4-BE49-F238E27FC236}">
                  <a16:creationId xmlns:a16="http://schemas.microsoft.com/office/drawing/2014/main" id="{9AA05B3C-AF9B-2626-0768-D35E14CD3630}"/>
                </a:ext>
              </a:extLst>
            </p:cNvPr>
            <p:cNvSpPr/>
            <p:nvPr/>
          </p:nvSpPr>
          <p:spPr>
            <a:xfrm>
              <a:off x="7154309" y="4161273"/>
              <a:ext cx="2304000" cy="10995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a:solidFill>
                  <a:prstClr val="white"/>
                </a:solidFill>
                <a:latin typeface="Aptos" panose="02110004020202020204"/>
              </a:endParaRPr>
            </a:p>
          </p:txBody>
        </p:sp>
        <p:grpSp>
          <p:nvGrpSpPr>
            <p:cNvPr id="15" name="Group 14">
              <a:extLst>
                <a:ext uri="{FF2B5EF4-FFF2-40B4-BE49-F238E27FC236}">
                  <a16:creationId xmlns:a16="http://schemas.microsoft.com/office/drawing/2014/main" id="{3BB6FC97-5493-3602-10F0-7A0AC9690871}"/>
                </a:ext>
              </a:extLst>
            </p:cNvPr>
            <p:cNvGrpSpPr/>
            <p:nvPr/>
          </p:nvGrpSpPr>
          <p:grpSpPr>
            <a:xfrm>
              <a:off x="7348642" y="4311672"/>
              <a:ext cx="1922691" cy="875422"/>
              <a:chOff x="7354230" y="4433648"/>
              <a:chExt cx="1922691" cy="721028"/>
            </a:xfrm>
          </p:grpSpPr>
          <p:pic>
            <p:nvPicPr>
              <p:cNvPr id="150" name="Picture 5" descr="Glasses based eye tracker for physical environments">
                <a:extLst>
                  <a:ext uri="{FF2B5EF4-FFF2-40B4-BE49-F238E27FC236}">
                    <a16:creationId xmlns:a16="http://schemas.microsoft.com/office/drawing/2014/main" id="{7387DB42-EF5A-1391-3006-DD550DFC426A}"/>
                  </a:ext>
                </a:extLst>
              </p:cNvPr>
              <p:cNvPicPr>
                <a:picLocks noChangeAspect="1" noChangeArrowheads="1"/>
              </p:cNvPicPr>
              <p:nvPr/>
            </p:nvPicPr>
            <p:blipFill>
              <a:blip r:embed="rId21" cstate="hqprint">
                <a:extLst>
                  <a:ext uri="{28A0092B-C50C-407E-A947-70E740481C1C}">
                    <a14:useLocalDpi xmlns:a14="http://schemas.microsoft.com/office/drawing/2010/main"/>
                  </a:ext>
                </a:extLst>
              </a:blip>
              <a:srcRect/>
              <a:stretch>
                <a:fillRect/>
              </a:stretch>
            </p:blipFill>
            <p:spPr bwMode="auto">
              <a:xfrm>
                <a:off x="7354230" y="4433648"/>
                <a:ext cx="1057839" cy="396000"/>
              </a:xfrm>
              <a:prstGeom prst="rect">
                <a:avLst/>
              </a:prstGeom>
              <a:effectLst>
                <a:softEdge rad="0"/>
              </a:effectLst>
              <a:extLst>
                <a:ext uri="{909E8E84-426E-40DD-AFC4-6F175D3DCCD1}">
                  <a14:hiddenFill xmlns:a14="http://schemas.microsoft.com/office/drawing/2010/main">
                    <a:solidFill>
                      <a:srgbClr val="FFFFFF"/>
                    </a:solidFill>
                  </a14:hiddenFill>
                </a:ext>
              </a:extLst>
            </p:spPr>
          </p:pic>
          <p:pic>
            <p:nvPicPr>
              <p:cNvPr id="151" name="Picture 150">
                <a:extLst>
                  <a:ext uri="{FF2B5EF4-FFF2-40B4-BE49-F238E27FC236}">
                    <a16:creationId xmlns:a16="http://schemas.microsoft.com/office/drawing/2014/main" id="{CEC6D3C7-A8FA-DC33-AE61-A02366518300}"/>
                  </a:ext>
                </a:extLst>
              </p:cNvPr>
              <p:cNvPicPr>
                <a:picLocks noChangeAspect="1"/>
              </p:cNvPicPr>
              <p:nvPr/>
            </p:nvPicPr>
            <p:blipFill rotWithShape="1">
              <a:blip r:embed="rId22">
                <a:extLst>
                  <a:ext uri="{28A0092B-C50C-407E-A947-70E740481C1C}">
                    <a14:useLocalDpi xmlns:a14="http://schemas.microsoft.com/office/drawing/2010/main"/>
                  </a:ext>
                </a:extLst>
              </a:blip>
              <a:srcRect/>
              <a:stretch/>
            </p:blipFill>
            <p:spPr>
              <a:xfrm>
                <a:off x="8584986" y="4434676"/>
                <a:ext cx="691935" cy="72000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grpSp>
      </p:grpSp>
      <p:pic>
        <p:nvPicPr>
          <p:cNvPr id="152" name="Image 25">
            <a:extLst>
              <a:ext uri="{FF2B5EF4-FFF2-40B4-BE49-F238E27FC236}">
                <a16:creationId xmlns:a16="http://schemas.microsoft.com/office/drawing/2014/main" id="{52EBF779-E335-0A82-88D7-DC3C4DCD1810}"/>
              </a:ext>
            </a:extLst>
          </p:cNvPr>
          <p:cNvPicPr>
            <a:picLocks noChangeAspect="1"/>
          </p:cNvPicPr>
          <p:nvPr/>
        </p:nvPicPr>
        <p:blipFill>
          <a:blip r:embed="rId23">
            <a:extLst>
              <a:ext uri="{28A0092B-C50C-407E-A947-70E740481C1C}">
                <a14:useLocalDpi xmlns:a14="http://schemas.microsoft.com/office/drawing/2010/main" val="0"/>
              </a:ext>
            </a:extLst>
          </a:blip>
          <a:srcRect t="8517" b="8517"/>
          <a:stretch/>
        </p:blipFill>
        <p:spPr>
          <a:xfrm>
            <a:off x="14433413" y="2373514"/>
            <a:ext cx="3505925" cy="1723991"/>
          </a:xfrm>
          <a:prstGeom prst="rect">
            <a:avLst/>
          </a:prstGeom>
        </p:spPr>
      </p:pic>
      <p:sp>
        <p:nvSpPr>
          <p:cNvPr id="154" name="Text 27">
            <a:extLst>
              <a:ext uri="{FF2B5EF4-FFF2-40B4-BE49-F238E27FC236}">
                <a16:creationId xmlns:a16="http://schemas.microsoft.com/office/drawing/2014/main" id="{81015A98-41C4-4174-B1B3-EE9A343F4B95}"/>
              </a:ext>
            </a:extLst>
          </p:cNvPr>
          <p:cNvSpPr txBox="1"/>
          <p:nvPr/>
        </p:nvSpPr>
        <p:spPr>
          <a:xfrm>
            <a:off x="14737997" y="4134540"/>
            <a:ext cx="2896755" cy="14127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Hamburg Wheel Tracking</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42" name="Text 31"/>
          <p:cNvSpPr txBox="1"/>
          <p:nvPr/>
        </p:nvSpPr>
        <p:spPr>
          <a:xfrm>
            <a:off x="11576885" y="7933222"/>
            <a:ext cx="1765158" cy="21359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Field Data Collection</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Text 21">
            <a:extLst>
              <a:ext uri="{FF2B5EF4-FFF2-40B4-BE49-F238E27FC236}">
                <a16:creationId xmlns:a16="http://schemas.microsoft.com/office/drawing/2014/main" id="{CF75BC49-19B3-6341-3B56-81C29E49EE32}"/>
              </a:ext>
            </a:extLst>
          </p:cNvPr>
          <p:cNvSpPr txBox="1"/>
          <p:nvPr/>
        </p:nvSpPr>
        <p:spPr>
          <a:xfrm>
            <a:off x="11536904" y="1635035"/>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prstClr val="black"/>
              </a:solidFill>
              <a:latin typeface="Aptos" panose="02110004020202020204"/>
            </a:endParaRPr>
          </a:p>
        </p:txBody>
      </p:sp>
      <p:sp>
        <p:nvSpPr>
          <p:cNvPr id="16" name="Shape 2">
            <a:extLst>
              <a:ext uri="{FF2B5EF4-FFF2-40B4-BE49-F238E27FC236}">
                <a16:creationId xmlns:a16="http://schemas.microsoft.com/office/drawing/2014/main" id="{C5CEA6C3-3E91-8308-4196-FC6834B2B63D}"/>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Tree>
    <p:extLst>
      <p:ext uri="{BB962C8B-B14F-4D97-AF65-F5344CB8AC3E}">
        <p14:creationId xmlns:p14="http://schemas.microsoft.com/office/powerpoint/2010/main" val="3396052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8411" r="-1696"/>
              </a:stretch>
            </a:blipFill>
          </p:spPr>
          <p:txBody>
            <a:bodyPr/>
            <a:lstStyle/>
            <a:p>
              <a:endParaRPr lang="en-US"/>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5879020" cy="653829"/>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Prof. Ashish Juneja</a:t>
            </a:r>
          </a:p>
        </p:txBody>
      </p:sp>
      <p:sp>
        <p:nvSpPr>
          <p:cNvPr id="21" name="TextBox 21"/>
          <p:cNvSpPr txBox="1"/>
          <p:nvPr/>
        </p:nvSpPr>
        <p:spPr>
          <a:xfrm>
            <a:off x="8752210" y="6543861"/>
            <a:ext cx="5226422" cy="903852"/>
          </a:xfrm>
          <a:prstGeom prst="rect">
            <a:avLst/>
          </a:prstGeom>
        </p:spPr>
        <p:txBody>
          <a:bodyPr lIns="0" tIns="0" rIns="0" bIns="0" rtlCol="0" anchor="t">
            <a:spAutoFit/>
          </a:bodyPr>
          <a:lstStyle/>
          <a:p>
            <a:pPr algn="l">
              <a:lnSpc>
                <a:spcPts val="3558"/>
              </a:lnSpc>
            </a:pPr>
            <a:r>
              <a:rPr lang="en-US" sz="3235" b="1">
                <a:solidFill>
                  <a:srgbClr val="276DA9"/>
                </a:solidFill>
                <a:latin typeface="Roboto Bold"/>
                <a:ea typeface="Roboto Bold"/>
                <a:cs typeface="Roboto Bold"/>
                <a:sym typeface="Roboto Bold"/>
              </a:rPr>
              <a:t>Geotechnical Engineering</a:t>
            </a:r>
          </a:p>
          <a:p>
            <a:pPr algn="l">
              <a:lnSpc>
                <a:spcPts val="3558"/>
              </a:lnSpc>
            </a:pPr>
            <a:endParaRPr lang="en-US" sz="3235" b="1">
              <a:solidFill>
                <a:srgbClr val="276DA9"/>
              </a:solidFill>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92379" y="8764390"/>
            <a:ext cx="4243303" cy="887349"/>
          </a:xfrm>
          <a:prstGeom prst="rect">
            <a:avLst/>
          </a:prstGeom>
        </p:spPr>
        <p:txBody>
          <a:bodyPr lIns="0" tIns="0" rIns="0" bIns="0" rtlCol="0" anchor="t">
            <a:spAutoFit/>
          </a:bodyPr>
          <a:lstStyle/>
          <a:p>
            <a:pPr algn="l">
              <a:lnSpc>
                <a:spcPts val="3431"/>
              </a:lnSpc>
            </a:pPr>
            <a:r>
              <a:rPr lang="en-US" sz="3119" b="1">
                <a:solidFill>
                  <a:srgbClr val="276DA9"/>
                </a:solidFill>
                <a:latin typeface="Roboto Bold"/>
                <a:ea typeface="Roboto Bold"/>
                <a:cs typeface="Roboto Bold"/>
                <a:sym typeface="Roboto Bold"/>
              </a:rPr>
              <a:t>ajuneja@civil.iitb.ac.in</a:t>
            </a:r>
          </a:p>
          <a:p>
            <a:pPr algn="l">
              <a:lnSpc>
                <a:spcPts val="3431"/>
              </a:lnSpc>
            </a:pPr>
            <a:endParaRPr lang="en-US" sz="3119" b="1">
              <a:solidFill>
                <a:srgbClr val="276DA9"/>
              </a:solidFill>
              <a:latin typeface="Roboto Bold"/>
              <a:ea typeface="Roboto Bold"/>
              <a:cs typeface="Roboto Bold"/>
              <a:sym typeface="Roboto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Geotechnical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(GE) – CE 2</a:t>
            </a:r>
          </a:p>
        </p:txBody>
      </p:sp>
      <p:pic>
        <p:nvPicPr>
          <p:cNvPr id="3" name="Google Shape;90;p1" descr="Indian Institute of Technology Bombay (IITB) | Engage India ...">
            <a:extLst>
              <a:ext uri="{FF2B5EF4-FFF2-40B4-BE49-F238E27FC236}">
                <a16:creationId xmlns:a16="http://schemas.microsoft.com/office/drawing/2014/main" id="{CAF455BA-D118-D446-C874-0C1A9CD4560C}"/>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3769775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DD99-EC32-B93A-7E3D-62D964503357}"/>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BE1CF95-3F3B-6BE1-02DA-571B21E38074}"/>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Aptos" panose="02110004020202020204"/>
            </a:endParaRPr>
          </a:p>
        </p:txBody>
      </p:sp>
      <p:sp>
        <p:nvSpPr>
          <p:cNvPr id="7" name="Shape 3">
            <a:extLst>
              <a:ext uri="{FF2B5EF4-FFF2-40B4-BE49-F238E27FC236}">
                <a16:creationId xmlns:a16="http://schemas.microsoft.com/office/drawing/2014/main" id="{24BF3BA2-36E1-A176-83C5-46E23B67C8F1}"/>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8 Members</a:t>
            </a:r>
            <a:endParaRPr lang="en-IN"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81AB1FFC-C781-DE9D-417B-C43D26EF7D26}"/>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9E80AF99-7B36-B40F-CE4A-8AC47AFF2053}"/>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4B988F5E-9486-82DC-1596-52EAAD8F93FC}"/>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AA75913F-EACD-312F-3586-8221B8121DD5}"/>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Geotechnical Engineering – GE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087214BE-A7E4-0643-324B-E0EFA03AD9A0}"/>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97E4ABBC-5A81-DFC3-3482-2C24F6D7F750}"/>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CE2</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210E58D7-64AF-B8B3-959B-DD99B348B8D5}"/>
              </a:ext>
            </a:extLst>
          </p:cNvPr>
          <p:cNvGrpSpPr/>
          <p:nvPr/>
        </p:nvGrpSpPr>
        <p:grpSpPr>
          <a:xfrm>
            <a:off x="10497964" y="1575691"/>
            <a:ext cx="7603301" cy="7999424"/>
            <a:chOff x="6998642" y="1050460"/>
            <a:chExt cx="5068867" cy="5332949"/>
          </a:xfrm>
        </p:grpSpPr>
        <p:grpSp>
          <p:nvGrpSpPr>
            <p:cNvPr id="113" name="Group 112">
              <a:extLst>
                <a:ext uri="{FF2B5EF4-FFF2-40B4-BE49-F238E27FC236}">
                  <a16:creationId xmlns:a16="http://schemas.microsoft.com/office/drawing/2014/main" id="{F3A85044-C744-2CBD-1C4D-B77210E50544}"/>
                </a:ext>
              </a:extLst>
            </p:cNvPr>
            <p:cNvGrpSpPr/>
            <p:nvPr/>
          </p:nvGrpSpPr>
          <p:grpSpPr>
            <a:xfrm>
              <a:off x="6998642" y="1101685"/>
              <a:ext cx="5068867" cy="5281724"/>
              <a:chOff x="7115861" y="-3456087"/>
              <a:chExt cx="4432578" cy="9430044"/>
            </a:xfrm>
          </p:grpSpPr>
          <p:sp>
            <p:nvSpPr>
              <p:cNvPr id="52" name="Text 47">
                <a:extLst>
                  <a:ext uri="{FF2B5EF4-FFF2-40B4-BE49-F238E27FC236}">
                    <a16:creationId xmlns:a16="http://schemas.microsoft.com/office/drawing/2014/main" id="{5180BAAD-E07D-1FA5-1DC8-92A980E210B5}"/>
                  </a:ext>
                </a:extLst>
              </p:cNvPr>
              <p:cNvSpPr txBox="1"/>
              <p:nvPr/>
            </p:nvSpPr>
            <p:spPr>
              <a:xfrm>
                <a:off x="7329615" y="971902"/>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prstClr val="black"/>
                  </a:solidFill>
                  <a:latin typeface="Aptos" panose="02110004020202020204"/>
                </a:endParaRPr>
              </a:p>
            </p:txBody>
          </p:sp>
          <p:pic>
            <p:nvPicPr>
              <p:cNvPr id="53" name="Image 3" descr="preencoded.png">
                <a:extLst>
                  <a:ext uri="{FF2B5EF4-FFF2-40B4-BE49-F238E27FC236}">
                    <a16:creationId xmlns:a16="http://schemas.microsoft.com/office/drawing/2014/main" id="{588E5D63-015F-07A9-99DD-497167F41BED}"/>
                  </a:ext>
                </a:extLst>
              </p:cNvPr>
              <p:cNvPicPr>
                <a:picLocks/>
              </p:cNvPicPr>
              <p:nvPr/>
            </p:nvPicPr>
            <p:blipFill>
              <a:blip r:embed="rId5"/>
              <a:srcRect t="-842" b="-842"/>
              <a:stretch/>
            </p:blipFill>
            <p:spPr>
              <a:xfrm>
                <a:off x="7142554" y="912580"/>
                <a:ext cx="188886" cy="385649"/>
              </a:xfrm>
              <a:prstGeom prst="rect">
                <a:avLst/>
              </a:prstGeom>
            </p:spPr>
          </p:pic>
          <p:sp>
            <p:nvSpPr>
              <p:cNvPr id="54" name="Shape 48">
                <a:extLst>
                  <a:ext uri="{FF2B5EF4-FFF2-40B4-BE49-F238E27FC236}">
                    <a16:creationId xmlns:a16="http://schemas.microsoft.com/office/drawing/2014/main" id="{E051BFC4-D509-BBE5-3A72-B495F9ED1E5F}"/>
                  </a:ext>
                </a:extLst>
              </p:cNvPr>
              <p:cNvSpPr/>
              <p:nvPr/>
            </p:nvSpPr>
            <p:spPr>
              <a:xfrm>
                <a:off x="7115861" y="1553735"/>
                <a:ext cx="4308221" cy="609903"/>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5" name="Image 4" descr="preencoded.png">
                <a:extLst>
                  <a:ext uri="{FF2B5EF4-FFF2-40B4-BE49-F238E27FC236}">
                    <a16:creationId xmlns:a16="http://schemas.microsoft.com/office/drawing/2014/main" id="{958BEFC5-9683-FC6F-A936-3417B2F721CD}"/>
                  </a:ext>
                </a:extLst>
              </p:cNvPr>
              <p:cNvPicPr>
                <a:picLocks/>
              </p:cNvPicPr>
              <p:nvPr/>
            </p:nvPicPr>
            <p:blipFill>
              <a:blip r:embed="rId6"/>
              <a:srcRect l="-837" r="-837"/>
              <a:stretch/>
            </p:blipFill>
            <p:spPr>
              <a:xfrm>
                <a:off x="7240219" y="1715589"/>
                <a:ext cx="125924" cy="257099"/>
              </a:xfrm>
              <a:prstGeom prst="rect">
                <a:avLst/>
              </a:prstGeom>
            </p:spPr>
          </p:pic>
          <p:sp>
            <p:nvSpPr>
              <p:cNvPr id="56" name="Text 49">
                <a:extLst>
                  <a:ext uri="{FF2B5EF4-FFF2-40B4-BE49-F238E27FC236}">
                    <a16:creationId xmlns:a16="http://schemas.microsoft.com/office/drawing/2014/main" id="{16D416E8-DF60-1456-2042-5F2477A0CA20}"/>
                  </a:ext>
                </a:extLst>
              </p:cNvPr>
              <p:cNvSpPr txBox="1"/>
              <p:nvPr/>
            </p:nvSpPr>
            <p:spPr>
              <a:xfrm>
                <a:off x="7468819" y="1550357"/>
                <a:ext cx="4079620" cy="609907"/>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National Geotechnical Centrifuge Facility</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Large - scale centrifuge facility for advanced soil–structure studies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Shape 51">
                <a:extLst>
                  <a:ext uri="{FF2B5EF4-FFF2-40B4-BE49-F238E27FC236}">
                    <a16:creationId xmlns:a16="http://schemas.microsoft.com/office/drawing/2014/main" id="{BD71C55C-1583-9BE9-DC20-DF0612FDE560}"/>
                  </a:ext>
                </a:extLst>
              </p:cNvPr>
              <p:cNvSpPr/>
              <p:nvPr/>
            </p:nvSpPr>
            <p:spPr>
              <a:xfrm>
                <a:off x="7115861" y="2316351"/>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9" name="Image 5" descr="preencoded.png">
                <a:extLst>
                  <a:ext uri="{FF2B5EF4-FFF2-40B4-BE49-F238E27FC236}">
                    <a16:creationId xmlns:a16="http://schemas.microsoft.com/office/drawing/2014/main" id="{95FD7CE9-5864-DB2C-E410-F89983190A13}"/>
                  </a:ext>
                </a:extLst>
              </p:cNvPr>
              <p:cNvPicPr>
                <a:picLocks/>
              </p:cNvPicPr>
              <p:nvPr/>
            </p:nvPicPr>
            <p:blipFill>
              <a:blip r:embed="rId7"/>
              <a:srcRect l="-837" r="-837"/>
              <a:stretch/>
            </p:blipFill>
            <p:spPr>
              <a:xfrm>
                <a:off x="7240219" y="2494517"/>
                <a:ext cx="125924" cy="257099"/>
              </a:xfrm>
              <a:prstGeom prst="rect">
                <a:avLst/>
              </a:prstGeom>
            </p:spPr>
          </p:pic>
          <p:sp>
            <p:nvSpPr>
              <p:cNvPr id="60" name="Text 52">
                <a:extLst>
                  <a:ext uri="{FF2B5EF4-FFF2-40B4-BE49-F238E27FC236}">
                    <a16:creationId xmlns:a16="http://schemas.microsoft.com/office/drawing/2014/main" id="{ED5E006A-6C20-0303-0DCA-B44508D7D71D}"/>
                  </a:ext>
                </a:extLst>
              </p:cNvPr>
              <p:cNvSpPr txBox="1"/>
              <p:nvPr/>
            </p:nvSpPr>
            <p:spPr>
              <a:xfrm>
                <a:off x="7468820" y="2312968"/>
                <a:ext cx="3955263" cy="61237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Standards &amp; Guideline Development</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For earthquake geotechnics, dynamic soil behavior &amp; liquefaction studies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2FD54218-57EE-F252-65E9-E48CC6F4D476}"/>
                  </a:ext>
                </a:extLst>
              </p:cNvPr>
              <p:cNvSpPr/>
              <p:nvPr/>
            </p:nvSpPr>
            <p:spPr>
              <a:xfrm>
                <a:off x="7115861" y="3078048"/>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63" name="Image 6" descr="preencoded.png">
                <a:extLst>
                  <a:ext uri="{FF2B5EF4-FFF2-40B4-BE49-F238E27FC236}">
                    <a16:creationId xmlns:a16="http://schemas.microsoft.com/office/drawing/2014/main" id="{C7B1B17D-C490-B6D6-9376-26812BAD8D5F}"/>
                  </a:ext>
                </a:extLst>
              </p:cNvPr>
              <p:cNvPicPr>
                <a:picLocks/>
              </p:cNvPicPr>
              <p:nvPr/>
            </p:nvPicPr>
            <p:blipFill>
              <a:blip r:embed="rId8"/>
              <a:srcRect l="-837" r="-837"/>
              <a:stretch/>
            </p:blipFill>
            <p:spPr>
              <a:xfrm>
                <a:off x="7240219" y="3239896"/>
                <a:ext cx="125924" cy="257099"/>
              </a:xfrm>
              <a:prstGeom prst="rect">
                <a:avLst/>
              </a:prstGeom>
            </p:spPr>
          </p:pic>
          <p:sp>
            <p:nvSpPr>
              <p:cNvPr id="64" name="Text 55">
                <a:extLst>
                  <a:ext uri="{FF2B5EF4-FFF2-40B4-BE49-F238E27FC236}">
                    <a16:creationId xmlns:a16="http://schemas.microsoft.com/office/drawing/2014/main" id="{98F01332-3F4D-B034-F9BB-1C50A8EC9100}"/>
                  </a:ext>
                </a:extLst>
              </p:cNvPr>
              <p:cNvSpPr txBox="1"/>
              <p:nvPr/>
            </p:nvSpPr>
            <p:spPr>
              <a:xfrm>
                <a:off x="7468819" y="3113907"/>
                <a:ext cx="3955263" cy="57313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Critical Infrastructure projects like “Atal Setu”</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Collaborates with industry partners for consultancy &amp; applied research</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a:extLst>
                  <a:ext uri="{FF2B5EF4-FFF2-40B4-BE49-F238E27FC236}">
                    <a16:creationId xmlns:a16="http://schemas.microsoft.com/office/drawing/2014/main" id="{D878AEBD-48FD-2A66-EEDB-18E7D0B69899}"/>
                  </a:ext>
                </a:extLst>
              </p:cNvPr>
              <p:cNvSpPr/>
              <p:nvPr/>
            </p:nvSpPr>
            <p:spPr>
              <a:xfrm>
                <a:off x="7115861" y="3839744"/>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67" name="Image 7" descr="preencoded.png">
                <a:extLst>
                  <a:ext uri="{FF2B5EF4-FFF2-40B4-BE49-F238E27FC236}">
                    <a16:creationId xmlns:a16="http://schemas.microsoft.com/office/drawing/2014/main" id="{5A47BFF6-1D64-FA38-76C9-A8A09A7C8E16}"/>
                  </a:ext>
                </a:extLst>
              </p:cNvPr>
              <p:cNvPicPr>
                <a:picLocks/>
              </p:cNvPicPr>
              <p:nvPr/>
            </p:nvPicPr>
            <p:blipFill>
              <a:blip r:embed="rId9"/>
              <a:srcRect t="-1100" b="-1100"/>
              <a:stretch/>
            </p:blipFill>
            <p:spPr>
              <a:xfrm>
                <a:off x="7240219" y="4017910"/>
                <a:ext cx="125924" cy="257099"/>
              </a:xfrm>
              <a:prstGeom prst="rect">
                <a:avLst/>
              </a:prstGeom>
            </p:spPr>
          </p:pic>
          <p:sp>
            <p:nvSpPr>
              <p:cNvPr id="68" name="Text 58">
                <a:extLst>
                  <a:ext uri="{FF2B5EF4-FFF2-40B4-BE49-F238E27FC236}">
                    <a16:creationId xmlns:a16="http://schemas.microsoft.com/office/drawing/2014/main" id="{B9CCDB4C-BB6B-12A1-3CE5-62145ADB946E}"/>
                  </a:ext>
                </a:extLst>
              </p:cNvPr>
              <p:cNvSpPr txBox="1"/>
              <p:nvPr/>
            </p:nvSpPr>
            <p:spPr>
              <a:xfrm>
                <a:off x="7468819" y="3811400"/>
                <a:ext cx="3637657" cy="635781"/>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National &amp; International Collaborations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Joint PhD supervision and research projects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68430C46-22D2-8B7C-94B1-2F305757232D}"/>
                  </a:ext>
                </a:extLst>
              </p:cNvPr>
              <p:cNvSpPr/>
              <p:nvPr/>
            </p:nvSpPr>
            <p:spPr>
              <a:xfrm>
                <a:off x="7115861" y="4602355"/>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71" name="Image 8" descr="preencoded.png">
                <a:extLst>
                  <a:ext uri="{FF2B5EF4-FFF2-40B4-BE49-F238E27FC236}">
                    <a16:creationId xmlns:a16="http://schemas.microsoft.com/office/drawing/2014/main" id="{A09B582D-8520-0846-6706-713B61B8FED6}"/>
                  </a:ext>
                </a:extLst>
              </p:cNvPr>
              <p:cNvPicPr>
                <a:picLocks/>
              </p:cNvPicPr>
              <p:nvPr/>
            </p:nvPicPr>
            <p:blipFill>
              <a:blip r:embed="rId10"/>
              <a:srcRect/>
              <a:stretch/>
            </p:blipFill>
            <p:spPr>
              <a:xfrm>
                <a:off x="7240220" y="4764202"/>
                <a:ext cx="125924" cy="257099"/>
              </a:xfrm>
              <a:prstGeom prst="rect">
                <a:avLst/>
              </a:prstGeom>
            </p:spPr>
          </p:pic>
          <p:sp>
            <p:nvSpPr>
              <p:cNvPr id="72" name="Text 61">
                <a:extLst>
                  <a:ext uri="{FF2B5EF4-FFF2-40B4-BE49-F238E27FC236}">
                    <a16:creationId xmlns:a16="http://schemas.microsoft.com/office/drawing/2014/main" id="{A178A2E5-8657-03A0-5D32-42AA90A21733}"/>
                  </a:ext>
                </a:extLst>
              </p:cNvPr>
              <p:cNvSpPr txBox="1"/>
              <p:nvPr/>
            </p:nvSpPr>
            <p:spPr>
              <a:xfrm>
                <a:off x="7468819" y="4598970"/>
                <a:ext cx="3930078"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 &amp; Professional appointments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E023DE92-0BE3-ACDF-3597-D933E8B21D04}"/>
                  </a:ext>
                </a:extLst>
              </p:cNvPr>
              <p:cNvSpPr/>
              <p:nvPr/>
            </p:nvSpPr>
            <p:spPr>
              <a:xfrm>
                <a:off x="7115861" y="5364052"/>
                <a:ext cx="4308221" cy="609905"/>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75" name="Image 9" descr="preencoded.png">
                <a:extLst>
                  <a:ext uri="{FF2B5EF4-FFF2-40B4-BE49-F238E27FC236}">
                    <a16:creationId xmlns:a16="http://schemas.microsoft.com/office/drawing/2014/main" id="{3B0B3340-4DCF-FC8F-2E86-F2AA4009FFC3}"/>
                  </a:ext>
                </a:extLst>
              </p:cNvPr>
              <p:cNvPicPr>
                <a:picLocks/>
              </p:cNvPicPr>
              <p:nvPr/>
            </p:nvPicPr>
            <p:blipFill>
              <a:blip r:embed="rId11"/>
              <a:srcRect l="-1507" r="-1507"/>
              <a:stretch/>
            </p:blipFill>
            <p:spPr>
              <a:xfrm>
                <a:off x="7240219" y="5509565"/>
                <a:ext cx="125924" cy="257099"/>
              </a:xfrm>
              <a:prstGeom prst="rect">
                <a:avLst/>
              </a:prstGeom>
            </p:spPr>
          </p:pic>
          <p:sp>
            <p:nvSpPr>
              <p:cNvPr id="76" name="Text 64">
                <a:extLst>
                  <a:ext uri="{FF2B5EF4-FFF2-40B4-BE49-F238E27FC236}">
                    <a16:creationId xmlns:a16="http://schemas.microsoft.com/office/drawing/2014/main" id="{7783B022-6E7D-DED5-B0B9-E95BA8EAEBD9}"/>
                  </a:ext>
                </a:extLst>
              </p:cNvPr>
              <p:cNvSpPr txBox="1"/>
              <p:nvPr/>
            </p:nvSpPr>
            <p:spPr>
              <a:xfrm>
                <a:off x="7468819" y="5385805"/>
                <a:ext cx="3955263" cy="573167"/>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Members of Professional Bodies &amp; Committees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Active members of IGS, ISRMTT, IAS, INAE, ASCE etc.</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Text 65">
                <a:extLst>
                  <a:ext uri="{FF2B5EF4-FFF2-40B4-BE49-F238E27FC236}">
                    <a16:creationId xmlns:a16="http://schemas.microsoft.com/office/drawing/2014/main" id="{820C7610-EEAD-30C4-9AA6-9E3BF9630045}"/>
                  </a:ext>
                </a:extLst>
              </p:cNvPr>
              <p:cNvSpPr txBox="1"/>
              <p:nvPr/>
            </p:nvSpPr>
            <p:spPr>
              <a:xfrm>
                <a:off x="7468819" y="5697809"/>
                <a:ext cx="2936138" cy="152706"/>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4" name="Text 47">
                <a:extLst>
                  <a:ext uri="{FF2B5EF4-FFF2-40B4-BE49-F238E27FC236}">
                    <a16:creationId xmlns:a16="http://schemas.microsoft.com/office/drawing/2014/main" id="{3684AB91-F5F7-CD31-46F3-D5FC77A198C4}"/>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prstClr val="black"/>
                  </a:solidFill>
                  <a:latin typeface="Aptos" panose="02110004020202020204"/>
                </a:endParaRPr>
              </a:p>
            </p:txBody>
          </p:sp>
        </p:grpSp>
        <p:pic>
          <p:nvPicPr>
            <p:cNvPr id="9" name="Picture 8">
              <a:extLst>
                <a:ext uri="{FF2B5EF4-FFF2-40B4-BE49-F238E27FC236}">
                  <a16:creationId xmlns:a16="http://schemas.microsoft.com/office/drawing/2014/main" id="{6A157327-2307-FBBC-8E86-8FE276239BB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B6C8ABDE-96BA-ADE7-52CC-86A666F67A67}"/>
              </a:ext>
            </a:extLst>
          </p:cNvPr>
          <p:cNvGraphicFramePr/>
          <p:nvPr/>
        </p:nvGraphicFramePr>
        <p:xfrm>
          <a:off x="10497963" y="2233433"/>
          <a:ext cx="7444083" cy="294583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pSp>
        <p:nvGrpSpPr>
          <p:cNvPr id="33" name="Group 32">
            <a:extLst>
              <a:ext uri="{FF2B5EF4-FFF2-40B4-BE49-F238E27FC236}">
                <a16:creationId xmlns:a16="http://schemas.microsoft.com/office/drawing/2014/main" id="{A87FA084-AE55-2D2A-39FA-3DDB812532FA}"/>
              </a:ext>
            </a:extLst>
          </p:cNvPr>
          <p:cNvGrpSpPr/>
          <p:nvPr/>
        </p:nvGrpSpPr>
        <p:grpSpPr>
          <a:xfrm>
            <a:off x="685233" y="1583621"/>
            <a:ext cx="10438443" cy="8094939"/>
            <a:chOff x="456822" y="1055747"/>
            <a:chExt cx="6958962" cy="5396626"/>
          </a:xfrm>
        </p:grpSpPr>
        <p:grpSp>
          <p:nvGrpSpPr>
            <p:cNvPr id="112" name="Group 111">
              <a:extLst>
                <a:ext uri="{FF2B5EF4-FFF2-40B4-BE49-F238E27FC236}">
                  <a16:creationId xmlns:a16="http://schemas.microsoft.com/office/drawing/2014/main" id="{13676A0D-378F-C14D-2694-4DB2D2FDD949}"/>
                </a:ext>
              </a:extLst>
            </p:cNvPr>
            <p:cNvGrpSpPr/>
            <p:nvPr/>
          </p:nvGrpSpPr>
          <p:grpSpPr>
            <a:xfrm>
              <a:off x="456822" y="1055747"/>
              <a:ext cx="6958962" cy="5396626"/>
              <a:chOff x="377732" y="322802"/>
              <a:chExt cx="6679708" cy="6745510"/>
            </a:xfrm>
          </p:grpSpPr>
          <p:sp>
            <p:nvSpPr>
              <p:cNvPr id="5" name="Text 2">
                <a:extLst>
                  <a:ext uri="{FF2B5EF4-FFF2-40B4-BE49-F238E27FC236}">
                    <a16:creationId xmlns:a16="http://schemas.microsoft.com/office/drawing/2014/main" id="{CA8E596B-DDEC-D02C-A7D8-4FFEF190913B}"/>
                  </a:ext>
                </a:extLst>
              </p:cNvPr>
              <p:cNvSpPr txBox="1"/>
              <p:nvPr/>
            </p:nvSpPr>
            <p:spPr>
              <a:xfrm>
                <a:off x="673083" y="322802"/>
                <a:ext cx="2796235"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prstClr val="black"/>
                  </a:solidFill>
                  <a:latin typeface="Aptos" panose="02110004020202020204"/>
                </a:endParaRPr>
              </a:p>
            </p:txBody>
          </p:sp>
          <p:pic>
            <p:nvPicPr>
              <p:cNvPr id="6" name="Image 1" descr="preencoded.png">
                <a:extLst>
                  <a:ext uri="{FF2B5EF4-FFF2-40B4-BE49-F238E27FC236}">
                    <a16:creationId xmlns:a16="http://schemas.microsoft.com/office/drawing/2014/main" id="{8A6EE16D-FB69-885F-7B3B-FE987D049F7A}"/>
                  </a:ext>
                </a:extLst>
              </p:cNvPr>
              <p:cNvPicPr>
                <a:picLocks/>
              </p:cNvPicPr>
              <p:nvPr/>
            </p:nvPicPr>
            <p:blipFill>
              <a:blip r:embed="rId18"/>
              <a:srcRect l="-1064" r="-1064"/>
              <a:stretch/>
            </p:blipFill>
            <p:spPr>
              <a:xfrm>
                <a:off x="377732" y="370351"/>
                <a:ext cx="207332" cy="269989"/>
              </a:xfrm>
              <a:prstGeom prst="rect">
                <a:avLst/>
              </a:prstGeom>
            </p:spPr>
          </p:pic>
          <p:sp>
            <p:nvSpPr>
              <p:cNvPr id="10" name="Shape 6">
                <a:extLst>
                  <a:ext uri="{FF2B5EF4-FFF2-40B4-BE49-F238E27FC236}">
                    <a16:creationId xmlns:a16="http://schemas.microsoft.com/office/drawing/2014/main" id="{103F9D0E-9947-F68E-7CAB-CC3C8858FDEA}"/>
                  </a:ext>
                </a:extLst>
              </p:cNvPr>
              <p:cNvSpPr/>
              <p:nvPr/>
            </p:nvSpPr>
            <p:spPr>
              <a:xfrm>
                <a:off x="1167161" y="863969"/>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1" name="Text 7">
                <a:extLst>
                  <a:ext uri="{FF2B5EF4-FFF2-40B4-BE49-F238E27FC236}">
                    <a16:creationId xmlns:a16="http://schemas.microsoft.com/office/drawing/2014/main" id="{AE70413F-8F58-9EB7-1543-FA06EC21F3A9}"/>
                  </a:ext>
                </a:extLst>
              </p:cNvPr>
              <p:cNvSpPr txBox="1"/>
              <p:nvPr/>
            </p:nvSpPr>
            <p:spPr>
              <a:xfrm>
                <a:off x="1254310" y="863969"/>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D N Singh</a:t>
                </a:r>
              </a:p>
            </p:txBody>
          </p:sp>
          <p:sp>
            <p:nvSpPr>
              <p:cNvPr id="14" name="Shape 10">
                <a:extLst>
                  <a:ext uri="{FF2B5EF4-FFF2-40B4-BE49-F238E27FC236}">
                    <a16:creationId xmlns:a16="http://schemas.microsoft.com/office/drawing/2014/main" id="{E51D2086-C2C7-83C0-5669-15A12E9BC960}"/>
                  </a:ext>
                </a:extLst>
              </p:cNvPr>
              <p:cNvSpPr/>
              <p:nvPr/>
            </p:nvSpPr>
            <p:spPr>
              <a:xfrm>
                <a:off x="4660894" y="863969"/>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8" name="Shape 14">
                <a:extLst>
                  <a:ext uri="{FF2B5EF4-FFF2-40B4-BE49-F238E27FC236}">
                    <a16:creationId xmlns:a16="http://schemas.microsoft.com/office/drawing/2014/main" id="{91DCD60C-8CA1-B5BD-01DB-32E18190ED7A}"/>
                  </a:ext>
                </a:extLst>
              </p:cNvPr>
              <p:cNvSpPr/>
              <p:nvPr/>
            </p:nvSpPr>
            <p:spPr>
              <a:xfrm>
                <a:off x="1167161" y="2506243"/>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22" name="Shape 18">
                <a:extLst>
                  <a:ext uri="{FF2B5EF4-FFF2-40B4-BE49-F238E27FC236}">
                    <a16:creationId xmlns:a16="http://schemas.microsoft.com/office/drawing/2014/main" id="{059ABAF8-6B98-7EC1-8907-23EC3FA5DF1B}"/>
                  </a:ext>
                </a:extLst>
              </p:cNvPr>
              <p:cNvSpPr/>
              <p:nvPr/>
            </p:nvSpPr>
            <p:spPr>
              <a:xfrm>
                <a:off x="4660894" y="2506243"/>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26" name="Shape 22">
                <a:extLst>
                  <a:ext uri="{FF2B5EF4-FFF2-40B4-BE49-F238E27FC236}">
                    <a16:creationId xmlns:a16="http://schemas.microsoft.com/office/drawing/2014/main" id="{F1062B28-F313-4A96-C921-CBEDE84F78DF}"/>
                  </a:ext>
                </a:extLst>
              </p:cNvPr>
              <p:cNvSpPr/>
              <p:nvPr/>
            </p:nvSpPr>
            <p:spPr>
              <a:xfrm>
                <a:off x="1167161" y="41455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30" name="Shape 26">
                <a:extLst>
                  <a:ext uri="{FF2B5EF4-FFF2-40B4-BE49-F238E27FC236}">
                    <a16:creationId xmlns:a16="http://schemas.microsoft.com/office/drawing/2014/main" id="{3F812AA0-3D3F-F626-742B-B5BBE6694D96}"/>
                  </a:ext>
                </a:extLst>
              </p:cNvPr>
              <p:cNvSpPr/>
              <p:nvPr/>
            </p:nvSpPr>
            <p:spPr>
              <a:xfrm>
                <a:off x="4660894" y="4145574"/>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31" name="Text 27">
                <a:extLst>
                  <a:ext uri="{FF2B5EF4-FFF2-40B4-BE49-F238E27FC236}">
                    <a16:creationId xmlns:a16="http://schemas.microsoft.com/office/drawing/2014/main" id="{54E2903F-6BF9-5034-BD6B-584D8E13DAD2}"/>
                  </a:ext>
                </a:extLst>
              </p:cNvPr>
              <p:cNvSpPr txBox="1"/>
              <p:nvPr/>
            </p:nvSpPr>
            <p:spPr>
              <a:xfrm>
                <a:off x="4748221" y="863969"/>
                <a:ext cx="1796856" cy="191110"/>
              </a:xfrm>
              <a:prstGeom prst="rect">
                <a:avLst/>
              </a:prstGeom>
              <a:noFill/>
              <a:ln/>
            </p:spPr>
            <p:txBody>
              <a:bodyPr wrap="square" lIns="0" tIns="0" rIns="0" bIns="0" rtlCol="0" anchor="ctr"/>
              <a:lstStyle/>
              <a:p>
                <a:pPr defTabSz="685800"/>
                <a:r>
                  <a:rPr lang="nl-NL" b="1" dirty="0">
                    <a:solidFill>
                      <a:srgbClr val="111827"/>
                    </a:solidFill>
                    <a:latin typeface="Montserrat" pitchFamily="34" charset="0"/>
                    <a:ea typeface="Montserrat" pitchFamily="34" charset="-122"/>
                    <a:cs typeface="Montserrat" pitchFamily="34" charset="-120"/>
                  </a:rPr>
                  <a:t>Prof. Viswanadham B V S</a:t>
                </a:r>
              </a:p>
            </p:txBody>
          </p:sp>
          <p:sp>
            <p:nvSpPr>
              <p:cNvPr id="32" name="Text 28">
                <a:extLst>
                  <a:ext uri="{FF2B5EF4-FFF2-40B4-BE49-F238E27FC236}">
                    <a16:creationId xmlns:a16="http://schemas.microsoft.com/office/drawing/2014/main" id="{053644A5-080C-927C-B45E-DC982963B7BB}"/>
                  </a:ext>
                </a:extLst>
              </p:cNvPr>
              <p:cNvSpPr txBox="1"/>
              <p:nvPr/>
            </p:nvSpPr>
            <p:spPr>
              <a:xfrm>
                <a:off x="1065377" y="1606095"/>
                <a:ext cx="5943600"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34" name="Shape 30">
                <a:extLst>
                  <a:ext uri="{FF2B5EF4-FFF2-40B4-BE49-F238E27FC236}">
                    <a16:creationId xmlns:a16="http://schemas.microsoft.com/office/drawing/2014/main" id="{221AEE9F-33FE-C5E7-CDCF-897E7AF5F2E7}"/>
                  </a:ext>
                </a:extLst>
              </p:cNvPr>
              <p:cNvSpPr/>
              <p:nvPr/>
            </p:nvSpPr>
            <p:spPr>
              <a:xfrm>
                <a:off x="1167161" y="5783203"/>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35" name="Text 31">
                <a:extLst>
                  <a:ext uri="{FF2B5EF4-FFF2-40B4-BE49-F238E27FC236}">
                    <a16:creationId xmlns:a16="http://schemas.microsoft.com/office/drawing/2014/main" id="{3A51C832-D71A-F081-754A-153B549A9725}"/>
                  </a:ext>
                </a:extLst>
              </p:cNvPr>
              <p:cNvSpPr txBox="1"/>
              <p:nvPr/>
            </p:nvSpPr>
            <p:spPr>
              <a:xfrm>
                <a:off x="4748221" y="250624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Ashish Juneja</a:t>
                </a:r>
                <a:endParaRPr lang="en-US" dirty="0">
                  <a:solidFill>
                    <a:prstClr val="black"/>
                  </a:solidFill>
                  <a:latin typeface="Aptos" panose="02110004020202020204"/>
                </a:endParaRPr>
              </a:p>
            </p:txBody>
          </p:sp>
          <p:sp>
            <p:nvSpPr>
              <p:cNvPr id="38" name="Shape 34">
                <a:extLst>
                  <a:ext uri="{FF2B5EF4-FFF2-40B4-BE49-F238E27FC236}">
                    <a16:creationId xmlns:a16="http://schemas.microsoft.com/office/drawing/2014/main" id="{93CDCEBE-910B-E324-1ECF-1CF6170612D1}"/>
                  </a:ext>
                </a:extLst>
              </p:cNvPr>
              <p:cNvSpPr/>
              <p:nvPr/>
            </p:nvSpPr>
            <p:spPr>
              <a:xfrm>
                <a:off x="4660894" y="5783203"/>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39" name="Text 35">
                <a:extLst>
                  <a:ext uri="{FF2B5EF4-FFF2-40B4-BE49-F238E27FC236}">
                    <a16:creationId xmlns:a16="http://schemas.microsoft.com/office/drawing/2014/main" id="{C3F54B99-158D-05FB-6561-8AEF36D47BAB}"/>
                  </a:ext>
                </a:extLst>
              </p:cNvPr>
              <p:cNvSpPr txBox="1"/>
              <p:nvPr/>
            </p:nvSpPr>
            <p:spPr>
              <a:xfrm>
                <a:off x="1254310" y="578320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Santiram Chatterjee</a:t>
                </a:r>
                <a:endParaRPr lang="en-US" dirty="0">
                  <a:solidFill>
                    <a:prstClr val="black"/>
                  </a:solidFill>
                  <a:latin typeface="Aptos" panose="02110004020202020204"/>
                </a:endParaRPr>
              </a:p>
            </p:txBody>
          </p:sp>
          <p:sp>
            <p:nvSpPr>
              <p:cNvPr id="43" name="Text 39">
                <a:extLst>
                  <a:ext uri="{FF2B5EF4-FFF2-40B4-BE49-F238E27FC236}">
                    <a16:creationId xmlns:a16="http://schemas.microsoft.com/office/drawing/2014/main" id="{4995212F-691D-A05F-AA71-77F93FB8CA27}"/>
                  </a:ext>
                </a:extLst>
              </p:cNvPr>
              <p:cNvSpPr txBox="1"/>
              <p:nvPr/>
            </p:nvSpPr>
            <p:spPr>
              <a:xfrm>
                <a:off x="4748221" y="578320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Pinom Ering</a:t>
                </a:r>
                <a:endParaRPr lang="en-US" dirty="0">
                  <a:solidFill>
                    <a:prstClr val="black"/>
                  </a:solidFill>
                  <a:latin typeface="Aptos" panose="02110004020202020204"/>
                </a:endParaRPr>
              </a:p>
            </p:txBody>
          </p:sp>
          <p:sp>
            <p:nvSpPr>
              <p:cNvPr id="48" name="Text 44">
                <a:extLst>
                  <a:ext uri="{FF2B5EF4-FFF2-40B4-BE49-F238E27FC236}">
                    <a16:creationId xmlns:a16="http://schemas.microsoft.com/office/drawing/2014/main" id="{AA13B9C8-1FB5-8EEC-B415-55BF3E474CFF}"/>
                  </a:ext>
                </a:extLst>
              </p:cNvPr>
              <p:cNvSpPr txBox="1"/>
              <p:nvPr/>
            </p:nvSpPr>
            <p:spPr>
              <a:xfrm>
                <a:off x="1065377" y="6915607"/>
                <a:ext cx="5992063" cy="152705"/>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23" name="Text 19">
                <a:extLst>
                  <a:ext uri="{FF2B5EF4-FFF2-40B4-BE49-F238E27FC236}">
                    <a16:creationId xmlns:a16="http://schemas.microsoft.com/office/drawing/2014/main" id="{30925F7E-78B0-B192-B250-F47FF27014AB}"/>
                  </a:ext>
                </a:extLst>
              </p:cNvPr>
              <p:cNvSpPr txBox="1"/>
              <p:nvPr/>
            </p:nvSpPr>
            <p:spPr>
              <a:xfrm>
                <a:off x="4748221" y="41455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Prasenjit Basu</a:t>
                </a:r>
                <a:endParaRPr lang="en-US" dirty="0">
                  <a:solidFill>
                    <a:prstClr val="black"/>
                  </a:solidFill>
                  <a:latin typeface="Aptos" panose="02110004020202020204"/>
                </a:endParaRPr>
              </a:p>
            </p:txBody>
          </p:sp>
          <p:sp>
            <p:nvSpPr>
              <p:cNvPr id="19" name="Text 15">
                <a:extLst>
                  <a:ext uri="{FF2B5EF4-FFF2-40B4-BE49-F238E27FC236}">
                    <a16:creationId xmlns:a16="http://schemas.microsoft.com/office/drawing/2014/main" id="{F7680A39-E33C-2E75-D1C8-FE3CBF26FC11}"/>
                  </a:ext>
                </a:extLst>
              </p:cNvPr>
              <p:cNvSpPr txBox="1"/>
              <p:nvPr/>
            </p:nvSpPr>
            <p:spPr>
              <a:xfrm>
                <a:off x="1254310" y="41455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Dasaka Murty</a:t>
                </a:r>
                <a:endParaRPr lang="en-US" dirty="0">
                  <a:solidFill>
                    <a:prstClr val="black"/>
                  </a:solidFill>
                  <a:latin typeface="Aptos" panose="02110004020202020204"/>
                </a:endParaRPr>
              </a:p>
            </p:txBody>
          </p:sp>
          <p:sp>
            <p:nvSpPr>
              <p:cNvPr id="15" name="Text 11">
                <a:extLst>
                  <a:ext uri="{FF2B5EF4-FFF2-40B4-BE49-F238E27FC236}">
                    <a16:creationId xmlns:a16="http://schemas.microsoft.com/office/drawing/2014/main" id="{4086306E-9120-CB93-37BC-AE13A897DB2C}"/>
                  </a:ext>
                </a:extLst>
              </p:cNvPr>
              <p:cNvSpPr txBox="1"/>
              <p:nvPr/>
            </p:nvSpPr>
            <p:spPr>
              <a:xfrm>
                <a:off x="1254310" y="250624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Deepankar Choudhury</a:t>
                </a:r>
                <a:endParaRPr lang="en-US" dirty="0">
                  <a:solidFill>
                    <a:prstClr val="black"/>
                  </a:solidFill>
                  <a:latin typeface="Aptos" panose="02110004020202020204"/>
                </a:endParaRPr>
              </a:p>
            </p:txBody>
          </p:sp>
        </p:grpSp>
        <p:pic>
          <p:nvPicPr>
            <p:cNvPr id="2" name="Picture 4">
              <a:extLst>
                <a:ext uri="{FF2B5EF4-FFF2-40B4-BE49-F238E27FC236}">
                  <a16:creationId xmlns:a16="http://schemas.microsoft.com/office/drawing/2014/main" id="{0632B80A-E71F-3150-10FD-DB10B419597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l="826" r="826"/>
            <a:stretch/>
          </p:blipFill>
          <p:spPr bwMode="auto">
            <a:xfrm>
              <a:off x="480992" y="148869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002DDDB-E485-A70E-07E3-78CB20E881F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t="2823" b="2823"/>
            <a:stretch/>
          </p:blipFill>
          <p:spPr bwMode="auto">
            <a:xfrm>
              <a:off x="480992" y="2802570"/>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3C494F4B-5F4C-98DC-9C6A-0E2F858749B3}"/>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t="5242" b="5242"/>
            <a:stretch/>
          </p:blipFill>
          <p:spPr bwMode="auto">
            <a:xfrm>
              <a:off x="480992" y="411408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0C987F1A-83F2-87CB-4763-CD370315CC43}"/>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t="5161" b="5161"/>
            <a:stretch/>
          </p:blipFill>
          <p:spPr bwMode="auto">
            <a:xfrm>
              <a:off x="459075" y="5424244"/>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CDB28000-290A-9BEC-7460-9C4BA780A00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t="12778" b="12778"/>
            <a:stretch/>
          </p:blipFill>
          <p:spPr bwMode="auto">
            <a:xfrm>
              <a:off x="4096294" y="148869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7435ADE5-83AD-BD1A-730E-373C254C190E}"/>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p:blipFill>
          <p:spPr bwMode="auto">
            <a:xfrm>
              <a:off x="4096294" y="2802570"/>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25" name="Picture 4">
              <a:extLst>
                <a:ext uri="{FF2B5EF4-FFF2-40B4-BE49-F238E27FC236}">
                  <a16:creationId xmlns:a16="http://schemas.microsoft.com/office/drawing/2014/main" id="{99B83B9E-ACE3-4814-6847-8565E07DCD49}"/>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t="10370" b="10370"/>
            <a:stretch/>
          </p:blipFill>
          <p:spPr bwMode="auto">
            <a:xfrm>
              <a:off x="4096294" y="411408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29" name="Picture 4">
              <a:extLst>
                <a:ext uri="{FF2B5EF4-FFF2-40B4-BE49-F238E27FC236}">
                  <a16:creationId xmlns:a16="http://schemas.microsoft.com/office/drawing/2014/main" id="{4D6F3481-A8DB-89D1-432F-E94A7946FC8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p:blipFill>
          <p:spPr bwMode="auto">
            <a:xfrm>
              <a:off x="4096294" y="5424244"/>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sp>
        <p:nvSpPr>
          <p:cNvPr id="3" name="Shape 2">
            <a:extLst>
              <a:ext uri="{FF2B5EF4-FFF2-40B4-BE49-F238E27FC236}">
                <a16:creationId xmlns:a16="http://schemas.microsoft.com/office/drawing/2014/main" id="{2CB45A16-AF68-64FD-76E9-6C6A4B1F569F}"/>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Tree>
    <p:extLst>
      <p:ext uri="{BB962C8B-B14F-4D97-AF65-F5344CB8AC3E}">
        <p14:creationId xmlns:p14="http://schemas.microsoft.com/office/powerpoint/2010/main" val="4132149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1608" t="-6659" r="-536" b="-29533"/>
              </a:stretch>
            </a:blipFill>
          </p:spPr>
          <p:txBody>
            <a:bodyPr/>
            <a:lstStyle/>
            <a:p>
              <a:endParaRPr lang="en-US"/>
            </a:p>
          </p:txBody>
        </p:sp>
      </p:grpSp>
      <p:sp>
        <p:nvSpPr>
          <p:cNvPr id="18" name="Freeform 18"/>
          <p:cNvSpPr/>
          <p:nvPr/>
        </p:nvSpPr>
        <p:spPr>
          <a:xfrm>
            <a:off x="15266880" y="234928"/>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440" y="553686"/>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5879020" cy="1276674"/>
          </a:xfrm>
          <a:prstGeom prst="rect">
            <a:avLst/>
          </a:prstGeom>
        </p:spPr>
        <p:txBody>
          <a:bodyPr lIns="0" tIns="0" rIns="0" bIns="0" rtlCol="0" anchor="t">
            <a:spAutoFit/>
          </a:bodyPr>
          <a:lstStyle/>
          <a:p>
            <a:pPr algn="l">
              <a:lnSpc>
                <a:spcPts val="4969"/>
              </a:lnSpc>
            </a:pPr>
            <a:r>
              <a:rPr lang="en-US" sz="4969" b="1">
                <a:solidFill>
                  <a:srgbClr val="004AAD"/>
                </a:solidFill>
                <a:latin typeface="Roboto Bold"/>
                <a:ea typeface="Roboto Bold"/>
                <a:cs typeface="Roboto Bold"/>
                <a:sym typeface="Roboto Bold"/>
              </a:rPr>
              <a:t>Gursheel Singh</a:t>
            </a:r>
          </a:p>
          <a:p>
            <a:pPr algn="l">
              <a:lnSpc>
                <a:spcPts val="4969"/>
              </a:lnSpc>
            </a:pPr>
            <a:endParaRPr lang="en-US" sz="4969" b="1">
              <a:solidFill>
                <a:srgbClr val="004AAD"/>
              </a:solidFill>
              <a:latin typeface="Roboto Bold"/>
              <a:ea typeface="Roboto Bold"/>
              <a:cs typeface="Roboto Bold"/>
              <a:sym typeface="Roboto Bold"/>
            </a:endParaRPr>
          </a:p>
        </p:txBody>
      </p:sp>
      <p:sp>
        <p:nvSpPr>
          <p:cNvPr id="21" name="TextBox 21"/>
          <p:cNvSpPr txBox="1"/>
          <p:nvPr/>
        </p:nvSpPr>
        <p:spPr>
          <a:xfrm>
            <a:off x="8909260" y="6557408"/>
            <a:ext cx="6794712" cy="903852"/>
          </a:xfrm>
          <a:prstGeom prst="rect">
            <a:avLst/>
          </a:prstGeom>
        </p:spPr>
        <p:txBody>
          <a:bodyPr lIns="0" tIns="0" rIns="0" bIns="0" rtlCol="0" anchor="t">
            <a:spAutoFit/>
          </a:bodyPr>
          <a:lstStyle/>
          <a:p>
            <a:pPr algn="l">
              <a:lnSpc>
                <a:spcPts val="3558"/>
              </a:lnSpc>
            </a:pPr>
            <a:r>
              <a:rPr lang="en-US" sz="3235" b="1" spc="161">
                <a:solidFill>
                  <a:srgbClr val="004AAD"/>
                </a:solidFill>
                <a:latin typeface="Roboto Bold"/>
                <a:ea typeface="Roboto Bold"/>
                <a:cs typeface="Roboto Bold"/>
                <a:sym typeface="Roboto Bold"/>
              </a:rPr>
              <a:t>Department General Secretary</a:t>
            </a:r>
          </a:p>
          <a:p>
            <a:pPr algn="l">
              <a:lnSpc>
                <a:spcPts val="3558"/>
              </a:lnSpc>
            </a:pPr>
            <a:endParaRPr lang="en-US" sz="3235" b="1" spc="161">
              <a:solidFill>
                <a:srgbClr val="004AAD"/>
              </a:solidFill>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92379" y="8764390"/>
            <a:ext cx="3995500" cy="458724"/>
          </a:xfrm>
          <a:prstGeom prst="rect">
            <a:avLst/>
          </a:prstGeom>
        </p:spPr>
        <p:txBody>
          <a:bodyPr lIns="0" tIns="0" rIns="0" bIns="0" rtlCol="0" anchor="t">
            <a:spAutoFit/>
          </a:bodyPr>
          <a:lstStyle/>
          <a:p>
            <a:pPr algn="l">
              <a:lnSpc>
                <a:spcPts val="3431"/>
              </a:lnSpc>
            </a:pPr>
            <a:r>
              <a:rPr lang="en-US" sz="3119" b="1">
                <a:solidFill>
                  <a:srgbClr val="004AAD"/>
                </a:solidFill>
                <a:latin typeface="Roboto Bold"/>
                <a:ea typeface="Roboto Bold"/>
                <a:cs typeface="Roboto Bold"/>
                <a:sym typeface="Roboto Bold"/>
              </a:rPr>
              <a:t>dgsec@civil.iitb.ac.in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27CC5-EDA2-CC15-15C7-DFD124868A50}"/>
            </a:ext>
          </a:extLst>
        </p:cNvPr>
        <p:cNvGrpSpPr/>
        <p:nvPr/>
      </p:nvGrpSpPr>
      <p:grpSpPr>
        <a:xfrm>
          <a:off x="0" y="0"/>
          <a:ext cx="0" cy="0"/>
          <a:chOff x="0" y="0"/>
          <a:chExt cx="0" cy="0"/>
        </a:xfrm>
      </p:grpSpPr>
      <p:sp>
        <p:nvSpPr>
          <p:cNvPr id="103" name="Shape 1">
            <a:extLst>
              <a:ext uri="{FF2B5EF4-FFF2-40B4-BE49-F238E27FC236}">
                <a16:creationId xmlns:a16="http://schemas.microsoft.com/office/drawing/2014/main" id="{D60E5600-6990-2AFA-70F3-590DD2FF4E00}"/>
              </a:ext>
            </a:extLst>
          </p:cNvPr>
          <p:cNvSpPr/>
          <p:nvPr/>
        </p:nvSpPr>
        <p:spPr>
          <a:xfrm>
            <a:off x="0" y="1420977"/>
            <a:ext cx="18287541"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prstClr val="black"/>
              </a:solidFill>
              <a:latin typeface="Aptos" panose="02110004020202020204"/>
            </a:endParaRPr>
          </a:p>
        </p:txBody>
      </p:sp>
      <p:sp>
        <p:nvSpPr>
          <p:cNvPr id="135" name="Shape 35">
            <a:extLst>
              <a:ext uri="{FF2B5EF4-FFF2-40B4-BE49-F238E27FC236}">
                <a16:creationId xmlns:a16="http://schemas.microsoft.com/office/drawing/2014/main" id="{9D396C0D-BC51-FAA0-CEF4-CFCC818A4DE0}"/>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CE2</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90FB855B-48AC-376F-E55E-347AB2B53571}"/>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DAAF7660-113F-2215-29FC-6844716E8EED}"/>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B7E90822-3B52-E577-B2BC-96FE37D931DD}"/>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Research Infrastructure - GE Lab Facilities</a:t>
            </a:r>
          </a:p>
        </p:txBody>
      </p:sp>
      <p:sp>
        <p:nvSpPr>
          <p:cNvPr id="116" name="Text 53">
            <a:extLst>
              <a:ext uri="{FF2B5EF4-FFF2-40B4-BE49-F238E27FC236}">
                <a16:creationId xmlns:a16="http://schemas.microsoft.com/office/drawing/2014/main" id="{CF041073-2793-39B0-5F44-66663A24089A}"/>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Geotechnical Engineering – GE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11707731-CD9D-5564-71D6-AC3CCE3DD72E}"/>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335C2417-64F4-2329-D0DD-002BCBD8A151}"/>
              </a:ext>
            </a:extLst>
          </p:cNvPr>
          <p:cNvSpPr/>
          <p:nvPr/>
        </p:nvSpPr>
        <p:spPr>
          <a:xfrm>
            <a:off x="10795863" y="1499960"/>
            <a:ext cx="7029450"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sp>
        <p:nvSpPr>
          <p:cNvPr id="101" name="Text 21">
            <a:extLst>
              <a:ext uri="{FF2B5EF4-FFF2-40B4-BE49-F238E27FC236}">
                <a16:creationId xmlns:a16="http://schemas.microsoft.com/office/drawing/2014/main" id="{F9FA94C3-C200-03A2-F48A-1472623ACF7D}"/>
              </a:ext>
            </a:extLst>
          </p:cNvPr>
          <p:cNvSpPr txBox="1"/>
          <p:nvPr/>
        </p:nvSpPr>
        <p:spPr>
          <a:xfrm>
            <a:off x="11353190" y="1608482"/>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prstClr val="black"/>
              </a:solidFill>
              <a:latin typeface="Aptos" panose="02110004020202020204"/>
            </a:endParaRPr>
          </a:p>
        </p:txBody>
      </p:sp>
      <p:pic>
        <p:nvPicPr>
          <p:cNvPr id="102" name="Image 20" descr="preencoded.png">
            <a:extLst>
              <a:ext uri="{FF2B5EF4-FFF2-40B4-BE49-F238E27FC236}">
                <a16:creationId xmlns:a16="http://schemas.microsoft.com/office/drawing/2014/main" id="{445CAA37-D7E4-BE9E-0042-CB97798E974E}"/>
              </a:ext>
            </a:extLst>
          </p:cNvPr>
          <p:cNvPicPr>
            <a:picLocks noChangeAspect="1"/>
          </p:cNvPicPr>
          <p:nvPr/>
        </p:nvPicPr>
        <p:blipFill>
          <a:blip r:embed="rId5"/>
          <a:srcRect/>
          <a:stretch/>
        </p:blipFill>
        <p:spPr>
          <a:xfrm>
            <a:off x="10923878" y="1679806"/>
            <a:ext cx="257861" cy="257861"/>
          </a:xfrm>
          <a:prstGeom prst="rect">
            <a:avLst/>
          </a:prstGeom>
        </p:spPr>
      </p:pic>
      <p:sp>
        <p:nvSpPr>
          <p:cNvPr id="146" name="Shape 22">
            <a:extLst>
              <a:ext uri="{FF2B5EF4-FFF2-40B4-BE49-F238E27FC236}">
                <a16:creationId xmlns:a16="http://schemas.microsoft.com/office/drawing/2014/main" id="{6852EC91-1822-8A92-2889-B6C3DF3800FF}"/>
              </a:ext>
            </a:extLst>
          </p:cNvPr>
          <p:cNvSpPr/>
          <p:nvPr/>
        </p:nvSpPr>
        <p:spPr>
          <a:xfrm>
            <a:off x="15973426" y="1629093"/>
            <a:ext cx="1798052" cy="361671"/>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Image 1" descr="preencoded.png">
            <a:extLst>
              <a:ext uri="{FF2B5EF4-FFF2-40B4-BE49-F238E27FC236}">
                <a16:creationId xmlns:a16="http://schemas.microsoft.com/office/drawing/2014/main" id="{5E74FB5F-978D-7CA7-52CC-A34870863D93}"/>
              </a:ext>
            </a:extLst>
          </p:cNvPr>
          <p:cNvPicPr>
            <a:picLocks noChangeAspect="1"/>
          </p:cNvPicPr>
          <p:nvPr/>
        </p:nvPicPr>
        <p:blipFill>
          <a:blip r:embed="rId6"/>
          <a:srcRect t="-43" b="-43"/>
          <a:stretch/>
        </p:blipFill>
        <p:spPr>
          <a:xfrm>
            <a:off x="462689" y="1733450"/>
            <a:ext cx="200136" cy="200775"/>
          </a:xfrm>
          <a:prstGeom prst="rect">
            <a:avLst/>
          </a:prstGeom>
        </p:spPr>
      </p:pic>
      <p:sp>
        <p:nvSpPr>
          <p:cNvPr id="3" name="Text 2">
            <a:extLst>
              <a:ext uri="{FF2B5EF4-FFF2-40B4-BE49-F238E27FC236}">
                <a16:creationId xmlns:a16="http://schemas.microsoft.com/office/drawing/2014/main" id="{06E121C7-8855-6C82-BC55-2BF2C50A4AB8}"/>
              </a:ext>
            </a:extLst>
          </p:cNvPr>
          <p:cNvSpPr txBox="1"/>
          <p:nvPr/>
        </p:nvSpPr>
        <p:spPr>
          <a:xfrm>
            <a:off x="777972" y="1658912"/>
            <a:ext cx="4879878"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prstClr val="black"/>
              </a:solidFill>
              <a:latin typeface="Aptos" panose="02110004020202020204"/>
            </a:endParaRPr>
          </a:p>
        </p:txBody>
      </p:sp>
      <p:grpSp>
        <p:nvGrpSpPr>
          <p:cNvPr id="47" name="Group 46">
            <a:extLst>
              <a:ext uri="{FF2B5EF4-FFF2-40B4-BE49-F238E27FC236}">
                <a16:creationId xmlns:a16="http://schemas.microsoft.com/office/drawing/2014/main" id="{96A110B5-20A2-88E8-5C3F-12774B6554E3}"/>
              </a:ext>
            </a:extLst>
          </p:cNvPr>
          <p:cNvGrpSpPr/>
          <p:nvPr/>
        </p:nvGrpSpPr>
        <p:grpSpPr>
          <a:xfrm>
            <a:off x="462689" y="2531209"/>
            <a:ext cx="10170930" cy="810176"/>
            <a:chOff x="308459" y="1687472"/>
            <a:chExt cx="6780620" cy="540117"/>
          </a:xfrm>
        </p:grpSpPr>
        <p:pic>
          <p:nvPicPr>
            <p:cNvPr id="4" name="Image 2" descr="preencoded.png">
              <a:extLst>
                <a:ext uri="{FF2B5EF4-FFF2-40B4-BE49-F238E27FC236}">
                  <a16:creationId xmlns:a16="http://schemas.microsoft.com/office/drawing/2014/main" id="{437784B4-B1F8-0A7C-3294-92789DC13DA1}"/>
                </a:ext>
              </a:extLst>
            </p:cNvPr>
            <p:cNvPicPr>
              <a:picLocks noChangeAspect="1"/>
            </p:cNvPicPr>
            <p:nvPr/>
          </p:nvPicPr>
          <p:blipFill>
            <a:blip r:embed="rId7"/>
            <a:srcRect l="-1" r="-1"/>
            <a:stretch/>
          </p:blipFill>
          <p:spPr>
            <a:xfrm>
              <a:off x="308459" y="1687472"/>
              <a:ext cx="6780620" cy="540117"/>
            </a:xfrm>
            <a:prstGeom prst="rect">
              <a:avLst/>
            </a:prstGeom>
          </p:spPr>
        </p:pic>
        <p:sp>
          <p:nvSpPr>
            <p:cNvPr id="9" name="Text 4">
              <a:extLst>
                <a:ext uri="{FF2B5EF4-FFF2-40B4-BE49-F238E27FC236}">
                  <a16:creationId xmlns:a16="http://schemas.microsoft.com/office/drawing/2014/main" id="{2184DDC6-F6F8-1938-4DAE-082F120FEB0D}"/>
                </a:ext>
              </a:extLst>
            </p:cNvPr>
            <p:cNvSpPr txBox="1"/>
            <p:nvPr/>
          </p:nvSpPr>
          <p:spPr>
            <a:xfrm>
              <a:off x="1050713" y="1718792"/>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National Geotechnical Centrifuge Facility </a:t>
              </a:r>
              <a:endParaRPr lang="en-US" sz="2100" dirty="0">
                <a:solidFill>
                  <a:prstClr val="black"/>
                </a:solidFill>
                <a:latin typeface="Aptos" panose="02110004020202020204"/>
              </a:endParaRPr>
            </a:p>
          </p:txBody>
        </p:sp>
        <p:sp>
          <p:nvSpPr>
            <p:cNvPr id="13" name="Text 5">
              <a:extLst>
                <a:ext uri="{FF2B5EF4-FFF2-40B4-BE49-F238E27FC236}">
                  <a16:creationId xmlns:a16="http://schemas.microsoft.com/office/drawing/2014/main" id="{861F2FB1-9587-D486-F735-CE3EEEB89ED8}"/>
                </a:ext>
              </a:extLst>
            </p:cNvPr>
            <p:cNvSpPr txBox="1"/>
            <p:nvPr/>
          </p:nvSpPr>
          <p:spPr>
            <a:xfrm>
              <a:off x="1220297" y="1973928"/>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IIT Bombay's 4.5 m radius large beam centrifuge facility</a:t>
              </a:r>
            </a:p>
          </p:txBody>
        </p:sp>
        <p:pic>
          <p:nvPicPr>
            <p:cNvPr id="149" name="Image 5" descr="preencoded.png">
              <a:extLst>
                <a:ext uri="{FF2B5EF4-FFF2-40B4-BE49-F238E27FC236}">
                  <a16:creationId xmlns:a16="http://schemas.microsoft.com/office/drawing/2014/main" id="{12CB9711-A77F-E5AC-BBDD-E166E8074A22}"/>
                </a:ext>
              </a:extLst>
            </p:cNvPr>
            <p:cNvPicPr>
              <a:picLocks noChangeAspect="1"/>
            </p:cNvPicPr>
            <p:nvPr/>
          </p:nvPicPr>
          <p:blipFill>
            <a:blip r:embed="rId8"/>
            <a:srcRect l="-2571" r="-2571"/>
            <a:stretch/>
          </p:blipFill>
          <p:spPr>
            <a:xfrm>
              <a:off x="1050713" y="2023739"/>
              <a:ext cx="105095" cy="114300"/>
            </a:xfrm>
            <a:prstGeom prst="rect">
              <a:avLst/>
            </a:prstGeom>
          </p:spPr>
        </p:pic>
      </p:grpSp>
      <p:grpSp>
        <p:nvGrpSpPr>
          <p:cNvPr id="52" name="Group 51">
            <a:extLst>
              <a:ext uri="{FF2B5EF4-FFF2-40B4-BE49-F238E27FC236}">
                <a16:creationId xmlns:a16="http://schemas.microsoft.com/office/drawing/2014/main" id="{3B597051-8BB1-9DA1-9785-F6AE1E296B31}"/>
              </a:ext>
            </a:extLst>
          </p:cNvPr>
          <p:cNvGrpSpPr/>
          <p:nvPr/>
        </p:nvGrpSpPr>
        <p:grpSpPr>
          <a:xfrm>
            <a:off x="462689" y="4427845"/>
            <a:ext cx="10170923" cy="809999"/>
            <a:chOff x="308459" y="2842779"/>
            <a:chExt cx="6780615" cy="539999"/>
          </a:xfrm>
        </p:grpSpPr>
        <p:pic>
          <p:nvPicPr>
            <p:cNvPr id="29" name="Image 6" descr="preencoded.png">
              <a:extLst>
                <a:ext uri="{FF2B5EF4-FFF2-40B4-BE49-F238E27FC236}">
                  <a16:creationId xmlns:a16="http://schemas.microsoft.com/office/drawing/2014/main" id="{F97DFCCE-C03C-1A2E-819B-3DE82FC57DC8}"/>
                </a:ext>
              </a:extLst>
            </p:cNvPr>
            <p:cNvPicPr>
              <a:picLocks/>
            </p:cNvPicPr>
            <p:nvPr/>
          </p:nvPicPr>
          <p:blipFill>
            <a:blip r:embed="rId9"/>
            <a:srcRect t="-15" b="-15"/>
            <a:stretch/>
          </p:blipFill>
          <p:spPr>
            <a:xfrm>
              <a:off x="308459" y="2842779"/>
              <a:ext cx="6780615" cy="539999"/>
            </a:xfrm>
            <a:prstGeom prst="rect">
              <a:avLst/>
            </a:prstGeom>
          </p:spPr>
        </p:pic>
        <p:sp>
          <p:nvSpPr>
            <p:cNvPr id="25" name="Text 4">
              <a:extLst>
                <a:ext uri="{FF2B5EF4-FFF2-40B4-BE49-F238E27FC236}">
                  <a16:creationId xmlns:a16="http://schemas.microsoft.com/office/drawing/2014/main" id="{3681EFED-AFE0-0ADD-9B45-54A7FD4C5448}"/>
                </a:ext>
              </a:extLst>
            </p:cNvPr>
            <p:cNvSpPr txBox="1"/>
            <p:nvPr/>
          </p:nvSpPr>
          <p:spPr>
            <a:xfrm>
              <a:off x="1050713" y="2938624"/>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Environmental Geotechnology Laboratory </a:t>
              </a:r>
              <a:endParaRPr lang="en-US" sz="2100" dirty="0">
                <a:solidFill>
                  <a:prstClr val="black"/>
                </a:solidFill>
                <a:latin typeface="Aptos" panose="02110004020202020204"/>
              </a:endParaRPr>
            </a:p>
          </p:txBody>
        </p:sp>
        <p:sp>
          <p:nvSpPr>
            <p:cNvPr id="26" name="Text 5">
              <a:extLst>
                <a:ext uri="{FF2B5EF4-FFF2-40B4-BE49-F238E27FC236}">
                  <a16:creationId xmlns:a16="http://schemas.microsoft.com/office/drawing/2014/main" id="{DA91B2E2-8C52-ED54-B789-98B50DEAFE68}"/>
                </a:ext>
              </a:extLst>
            </p:cNvPr>
            <p:cNvSpPr txBox="1"/>
            <p:nvPr/>
          </p:nvSpPr>
          <p:spPr>
            <a:xfrm>
              <a:off x="1220297" y="3193760"/>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Research on waste reuse and environmental soil engineering.</a:t>
              </a:r>
            </a:p>
          </p:txBody>
        </p:sp>
        <p:pic>
          <p:nvPicPr>
            <p:cNvPr id="27" name="Image 5" descr="preencoded.png">
              <a:extLst>
                <a:ext uri="{FF2B5EF4-FFF2-40B4-BE49-F238E27FC236}">
                  <a16:creationId xmlns:a16="http://schemas.microsoft.com/office/drawing/2014/main" id="{96B1CE44-0A5F-4E6A-6501-B9B2F2C1EE3A}"/>
                </a:ext>
              </a:extLst>
            </p:cNvPr>
            <p:cNvPicPr>
              <a:picLocks noChangeAspect="1"/>
            </p:cNvPicPr>
            <p:nvPr/>
          </p:nvPicPr>
          <p:blipFill>
            <a:blip r:embed="rId8"/>
            <a:srcRect l="-2571" r="-2571"/>
            <a:stretch/>
          </p:blipFill>
          <p:spPr>
            <a:xfrm>
              <a:off x="1050713" y="3243571"/>
              <a:ext cx="105095" cy="114300"/>
            </a:xfrm>
            <a:prstGeom prst="rect">
              <a:avLst/>
            </a:prstGeom>
          </p:spPr>
        </p:pic>
      </p:grpSp>
      <p:grpSp>
        <p:nvGrpSpPr>
          <p:cNvPr id="54" name="Group 53">
            <a:extLst>
              <a:ext uri="{FF2B5EF4-FFF2-40B4-BE49-F238E27FC236}">
                <a16:creationId xmlns:a16="http://schemas.microsoft.com/office/drawing/2014/main" id="{8E5FD9DC-7F4B-57E3-5DC7-68F384E46A4E}"/>
              </a:ext>
            </a:extLst>
          </p:cNvPr>
          <p:cNvGrpSpPr/>
          <p:nvPr/>
        </p:nvGrpSpPr>
        <p:grpSpPr>
          <a:xfrm>
            <a:off x="462689" y="6324304"/>
            <a:ext cx="10170924" cy="809999"/>
            <a:chOff x="308459" y="4228563"/>
            <a:chExt cx="6780616" cy="539999"/>
          </a:xfrm>
        </p:grpSpPr>
        <p:pic>
          <p:nvPicPr>
            <p:cNvPr id="84" name="Image 11" descr="preencoded.png">
              <a:extLst>
                <a:ext uri="{FF2B5EF4-FFF2-40B4-BE49-F238E27FC236}">
                  <a16:creationId xmlns:a16="http://schemas.microsoft.com/office/drawing/2014/main" id="{2EE82E49-C599-211F-F45E-0B0953655746}"/>
                </a:ext>
              </a:extLst>
            </p:cNvPr>
            <p:cNvPicPr>
              <a:picLocks/>
            </p:cNvPicPr>
            <p:nvPr/>
          </p:nvPicPr>
          <p:blipFill>
            <a:blip r:embed="rId10"/>
            <a:srcRect t="-12" b="-12"/>
            <a:stretch/>
          </p:blipFill>
          <p:spPr>
            <a:xfrm>
              <a:off x="308459" y="4228563"/>
              <a:ext cx="6780616" cy="539999"/>
            </a:xfrm>
            <a:prstGeom prst="rect">
              <a:avLst/>
            </a:prstGeom>
          </p:spPr>
        </p:pic>
        <p:sp>
          <p:nvSpPr>
            <p:cNvPr id="28" name="Text 4">
              <a:extLst>
                <a:ext uri="{FF2B5EF4-FFF2-40B4-BE49-F238E27FC236}">
                  <a16:creationId xmlns:a16="http://schemas.microsoft.com/office/drawing/2014/main" id="{BE20A5DC-F02C-B3EB-A035-4779130663F5}"/>
                </a:ext>
              </a:extLst>
            </p:cNvPr>
            <p:cNvSpPr txBox="1"/>
            <p:nvPr/>
          </p:nvSpPr>
          <p:spPr>
            <a:xfrm>
              <a:off x="1050713" y="4280751"/>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Earthquake Geotechnical Engg. Laboratory</a:t>
              </a:r>
              <a:endParaRPr lang="en-US" sz="2100" dirty="0">
                <a:solidFill>
                  <a:prstClr val="black"/>
                </a:solidFill>
                <a:latin typeface="Aptos" panose="02110004020202020204"/>
              </a:endParaRPr>
            </a:p>
          </p:txBody>
        </p:sp>
        <p:sp>
          <p:nvSpPr>
            <p:cNvPr id="30" name="Text 5">
              <a:extLst>
                <a:ext uri="{FF2B5EF4-FFF2-40B4-BE49-F238E27FC236}">
                  <a16:creationId xmlns:a16="http://schemas.microsoft.com/office/drawing/2014/main" id="{762784AA-1DB7-0E14-BE82-12628C4D831C}"/>
                </a:ext>
              </a:extLst>
            </p:cNvPr>
            <p:cNvSpPr txBox="1"/>
            <p:nvPr/>
          </p:nvSpPr>
          <p:spPr>
            <a:xfrm>
              <a:off x="1220297" y="4535888"/>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Seismic response analysis and soil dynamics research</a:t>
              </a:r>
            </a:p>
          </p:txBody>
        </p:sp>
        <p:pic>
          <p:nvPicPr>
            <p:cNvPr id="31" name="Image 5" descr="preencoded.png">
              <a:extLst>
                <a:ext uri="{FF2B5EF4-FFF2-40B4-BE49-F238E27FC236}">
                  <a16:creationId xmlns:a16="http://schemas.microsoft.com/office/drawing/2014/main" id="{546C7AF1-BDC9-0C7B-3F1C-CB35C601FE4C}"/>
                </a:ext>
              </a:extLst>
            </p:cNvPr>
            <p:cNvPicPr>
              <a:picLocks noChangeAspect="1"/>
            </p:cNvPicPr>
            <p:nvPr/>
          </p:nvPicPr>
          <p:blipFill>
            <a:blip r:embed="rId8"/>
            <a:srcRect l="-2571" r="-2571"/>
            <a:stretch/>
          </p:blipFill>
          <p:spPr>
            <a:xfrm>
              <a:off x="1050713" y="4585699"/>
              <a:ext cx="105095" cy="114300"/>
            </a:xfrm>
            <a:prstGeom prst="rect">
              <a:avLst/>
            </a:prstGeom>
          </p:spPr>
        </p:pic>
      </p:grpSp>
      <p:grpSp>
        <p:nvGrpSpPr>
          <p:cNvPr id="56" name="Group 55">
            <a:extLst>
              <a:ext uri="{FF2B5EF4-FFF2-40B4-BE49-F238E27FC236}">
                <a16:creationId xmlns:a16="http://schemas.microsoft.com/office/drawing/2014/main" id="{53F8DE18-E046-B311-3AE6-66E69978C2B9}"/>
              </a:ext>
            </a:extLst>
          </p:cNvPr>
          <p:cNvGrpSpPr/>
          <p:nvPr/>
        </p:nvGrpSpPr>
        <p:grpSpPr>
          <a:xfrm>
            <a:off x="504521" y="8220761"/>
            <a:ext cx="10170926" cy="810000"/>
            <a:chOff x="308458" y="5397145"/>
            <a:chExt cx="6780617" cy="540000"/>
          </a:xfrm>
        </p:grpSpPr>
        <p:pic>
          <p:nvPicPr>
            <p:cNvPr id="93" name="Image 15" descr="preencoded.png">
              <a:extLst>
                <a:ext uri="{FF2B5EF4-FFF2-40B4-BE49-F238E27FC236}">
                  <a16:creationId xmlns:a16="http://schemas.microsoft.com/office/drawing/2014/main" id="{36541033-FEEA-7D83-3FA4-20647D70CB5B}"/>
                </a:ext>
              </a:extLst>
            </p:cNvPr>
            <p:cNvPicPr>
              <a:picLocks/>
            </p:cNvPicPr>
            <p:nvPr/>
          </p:nvPicPr>
          <p:blipFill>
            <a:blip r:embed="rId10"/>
            <a:srcRect t="-12" b="-12"/>
            <a:stretch/>
          </p:blipFill>
          <p:spPr>
            <a:xfrm>
              <a:off x="308458" y="5397145"/>
              <a:ext cx="6780617" cy="540000"/>
            </a:xfrm>
            <a:prstGeom prst="rect">
              <a:avLst/>
            </a:prstGeom>
          </p:spPr>
        </p:pic>
        <p:sp>
          <p:nvSpPr>
            <p:cNvPr id="32" name="Text 4">
              <a:extLst>
                <a:ext uri="{FF2B5EF4-FFF2-40B4-BE49-F238E27FC236}">
                  <a16:creationId xmlns:a16="http://schemas.microsoft.com/office/drawing/2014/main" id="{BBF3B8C6-0234-8F63-0175-F0111867283E}"/>
                </a:ext>
              </a:extLst>
            </p:cNvPr>
            <p:cNvSpPr txBox="1"/>
            <p:nvPr/>
          </p:nvSpPr>
          <p:spPr>
            <a:xfrm>
              <a:off x="1050713" y="5449759"/>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Advanced Geotechnical Engg. Laboratory</a:t>
              </a:r>
              <a:endParaRPr lang="en-US" sz="2100" dirty="0">
                <a:solidFill>
                  <a:prstClr val="black"/>
                </a:solidFill>
                <a:latin typeface="Aptos" panose="02110004020202020204"/>
              </a:endParaRPr>
            </a:p>
          </p:txBody>
        </p:sp>
        <p:sp>
          <p:nvSpPr>
            <p:cNvPr id="33" name="Text 5">
              <a:extLst>
                <a:ext uri="{FF2B5EF4-FFF2-40B4-BE49-F238E27FC236}">
                  <a16:creationId xmlns:a16="http://schemas.microsoft.com/office/drawing/2014/main" id="{379E1EB0-EF3B-DAFC-4DDC-AF3A5E034767}"/>
                </a:ext>
              </a:extLst>
            </p:cNvPr>
            <p:cNvSpPr txBox="1"/>
            <p:nvPr/>
          </p:nvSpPr>
          <p:spPr>
            <a:xfrm>
              <a:off x="1220297" y="5704895"/>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Advanced soil characterization and testing facilities</a:t>
              </a:r>
            </a:p>
          </p:txBody>
        </p:sp>
        <p:pic>
          <p:nvPicPr>
            <p:cNvPr id="34" name="Image 5" descr="preencoded.png">
              <a:extLst>
                <a:ext uri="{FF2B5EF4-FFF2-40B4-BE49-F238E27FC236}">
                  <a16:creationId xmlns:a16="http://schemas.microsoft.com/office/drawing/2014/main" id="{1C37FCBF-FBA9-31DA-5CE9-AAD2D9C36654}"/>
                </a:ext>
              </a:extLst>
            </p:cNvPr>
            <p:cNvPicPr>
              <a:picLocks noChangeAspect="1"/>
            </p:cNvPicPr>
            <p:nvPr/>
          </p:nvPicPr>
          <p:blipFill>
            <a:blip r:embed="rId8"/>
            <a:srcRect l="-2571" r="-2571"/>
            <a:stretch/>
          </p:blipFill>
          <p:spPr>
            <a:xfrm>
              <a:off x="1050713" y="5754706"/>
              <a:ext cx="105095" cy="114300"/>
            </a:xfrm>
            <a:prstGeom prst="rect">
              <a:avLst/>
            </a:prstGeom>
          </p:spPr>
        </p:pic>
      </p:grpSp>
      <p:grpSp>
        <p:nvGrpSpPr>
          <p:cNvPr id="53" name="Group 52">
            <a:extLst>
              <a:ext uri="{FF2B5EF4-FFF2-40B4-BE49-F238E27FC236}">
                <a16:creationId xmlns:a16="http://schemas.microsoft.com/office/drawing/2014/main" id="{00BC95E7-15F2-8D47-2B26-BCEA450BD04C}"/>
              </a:ext>
            </a:extLst>
          </p:cNvPr>
          <p:cNvGrpSpPr/>
          <p:nvPr/>
        </p:nvGrpSpPr>
        <p:grpSpPr>
          <a:xfrm>
            <a:off x="462688" y="5376074"/>
            <a:ext cx="10170923" cy="809999"/>
            <a:chOff x="308458" y="3505082"/>
            <a:chExt cx="6780615" cy="539999"/>
          </a:xfrm>
        </p:grpSpPr>
        <p:pic>
          <p:nvPicPr>
            <p:cNvPr id="35" name="Image 6" descr="preencoded.png">
              <a:extLst>
                <a:ext uri="{FF2B5EF4-FFF2-40B4-BE49-F238E27FC236}">
                  <a16:creationId xmlns:a16="http://schemas.microsoft.com/office/drawing/2014/main" id="{69F56834-BE34-5845-EA2D-54AC8A75131C}"/>
                </a:ext>
              </a:extLst>
            </p:cNvPr>
            <p:cNvPicPr>
              <a:picLocks/>
            </p:cNvPicPr>
            <p:nvPr/>
          </p:nvPicPr>
          <p:blipFill>
            <a:blip r:embed="rId9"/>
            <a:srcRect t="-15" b="-15"/>
            <a:stretch/>
          </p:blipFill>
          <p:spPr>
            <a:xfrm>
              <a:off x="308458" y="3505082"/>
              <a:ext cx="6780615" cy="539999"/>
            </a:xfrm>
            <a:prstGeom prst="rect">
              <a:avLst/>
            </a:prstGeom>
          </p:spPr>
        </p:pic>
        <p:sp>
          <p:nvSpPr>
            <p:cNvPr id="36" name="Text 4">
              <a:extLst>
                <a:ext uri="{FF2B5EF4-FFF2-40B4-BE49-F238E27FC236}">
                  <a16:creationId xmlns:a16="http://schemas.microsoft.com/office/drawing/2014/main" id="{317A4367-DB37-255B-2BDB-DE93A848799A}"/>
                </a:ext>
              </a:extLst>
            </p:cNvPr>
            <p:cNvSpPr txBox="1"/>
            <p:nvPr/>
          </p:nvSpPr>
          <p:spPr>
            <a:xfrm>
              <a:off x="1050712" y="3600927"/>
              <a:ext cx="5664140" cy="180000"/>
            </a:xfrm>
            <a:prstGeom prst="rect">
              <a:avLst/>
            </a:prstGeom>
            <a:noFill/>
            <a:ln/>
          </p:spPr>
          <p:txBody>
            <a:bodyPr wrap="square" lIns="0" tIns="0" rIns="0" bIns="0" rtlCol="0" anchor="ctr"/>
            <a:lstStyle/>
            <a:p>
              <a:pPr defTabSz="685800"/>
              <a:r>
                <a:rPr lang="en-US" sz="1950" b="1" dirty="0">
                  <a:solidFill>
                    <a:srgbClr val="111827"/>
                  </a:solidFill>
                  <a:latin typeface="Montserrat" pitchFamily="34" charset="0"/>
                  <a:ea typeface="Montserrat" pitchFamily="34" charset="-122"/>
                  <a:cs typeface="Montserrat" pitchFamily="34" charset="-120"/>
                </a:rPr>
                <a:t>Geo-textiles and Geosynthetics Laboratory</a:t>
              </a:r>
              <a:endParaRPr lang="en-US" sz="1950" dirty="0">
                <a:solidFill>
                  <a:prstClr val="black"/>
                </a:solidFill>
                <a:latin typeface="Aptos" panose="02110004020202020204"/>
              </a:endParaRPr>
            </a:p>
          </p:txBody>
        </p:sp>
        <p:sp>
          <p:nvSpPr>
            <p:cNvPr id="37" name="Text 5">
              <a:extLst>
                <a:ext uri="{FF2B5EF4-FFF2-40B4-BE49-F238E27FC236}">
                  <a16:creationId xmlns:a16="http://schemas.microsoft.com/office/drawing/2014/main" id="{E8F35669-53BE-02CF-32C3-F421BD2C3372}"/>
                </a:ext>
              </a:extLst>
            </p:cNvPr>
            <p:cNvSpPr txBox="1"/>
            <p:nvPr/>
          </p:nvSpPr>
          <p:spPr>
            <a:xfrm>
              <a:off x="1220296" y="3856063"/>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Study of geosynthetics for soil reinforcement and stabilization.</a:t>
              </a:r>
            </a:p>
          </p:txBody>
        </p:sp>
        <p:pic>
          <p:nvPicPr>
            <p:cNvPr id="38" name="Image 5" descr="preencoded.png">
              <a:extLst>
                <a:ext uri="{FF2B5EF4-FFF2-40B4-BE49-F238E27FC236}">
                  <a16:creationId xmlns:a16="http://schemas.microsoft.com/office/drawing/2014/main" id="{2A27719B-B670-C83A-385B-2B516F43FA92}"/>
                </a:ext>
              </a:extLst>
            </p:cNvPr>
            <p:cNvPicPr>
              <a:picLocks noChangeAspect="1"/>
            </p:cNvPicPr>
            <p:nvPr/>
          </p:nvPicPr>
          <p:blipFill>
            <a:blip r:embed="rId8"/>
            <a:srcRect l="-2571" r="-2571"/>
            <a:stretch/>
          </p:blipFill>
          <p:spPr>
            <a:xfrm>
              <a:off x="1050712" y="3905874"/>
              <a:ext cx="105095" cy="114300"/>
            </a:xfrm>
            <a:prstGeom prst="rect">
              <a:avLst/>
            </a:prstGeom>
          </p:spPr>
        </p:pic>
      </p:grpSp>
      <p:grpSp>
        <p:nvGrpSpPr>
          <p:cNvPr id="55" name="Group 54">
            <a:extLst>
              <a:ext uri="{FF2B5EF4-FFF2-40B4-BE49-F238E27FC236}">
                <a16:creationId xmlns:a16="http://schemas.microsoft.com/office/drawing/2014/main" id="{6182A850-367B-23A2-D916-FCB66401CE98}"/>
              </a:ext>
            </a:extLst>
          </p:cNvPr>
          <p:cNvGrpSpPr/>
          <p:nvPr/>
        </p:nvGrpSpPr>
        <p:grpSpPr>
          <a:xfrm>
            <a:off x="462688" y="7272533"/>
            <a:ext cx="10170923" cy="809999"/>
            <a:chOff x="308458" y="4824516"/>
            <a:chExt cx="6780615" cy="539999"/>
          </a:xfrm>
        </p:grpSpPr>
        <p:pic>
          <p:nvPicPr>
            <p:cNvPr id="39" name="Image 6" descr="preencoded.png">
              <a:extLst>
                <a:ext uri="{FF2B5EF4-FFF2-40B4-BE49-F238E27FC236}">
                  <a16:creationId xmlns:a16="http://schemas.microsoft.com/office/drawing/2014/main" id="{3F5FE088-E18B-1737-B11F-1A00F903FC73}"/>
                </a:ext>
              </a:extLst>
            </p:cNvPr>
            <p:cNvPicPr>
              <a:picLocks/>
            </p:cNvPicPr>
            <p:nvPr/>
          </p:nvPicPr>
          <p:blipFill>
            <a:blip r:embed="rId9"/>
            <a:srcRect t="-15" b="-15"/>
            <a:stretch/>
          </p:blipFill>
          <p:spPr>
            <a:xfrm>
              <a:off x="308458" y="4824516"/>
              <a:ext cx="6780615" cy="539999"/>
            </a:xfrm>
            <a:prstGeom prst="rect">
              <a:avLst/>
            </a:prstGeom>
          </p:spPr>
        </p:pic>
        <p:sp>
          <p:nvSpPr>
            <p:cNvPr id="40" name="Text 4">
              <a:extLst>
                <a:ext uri="{FF2B5EF4-FFF2-40B4-BE49-F238E27FC236}">
                  <a16:creationId xmlns:a16="http://schemas.microsoft.com/office/drawing/2014/main" id="{1DD13F03-6436-286F-6406-C90376D2313F}"/>
                </a:ext>
              </a:extLst>
            </p:cNvPr>
            <p:cNvSpPr txBox="1"/>
            <p:nvPr/>
          </p:nvSpPr>
          <p:spPr>
            <a:xfrm>
              <a:off x="1050712" y="4920361"/>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 &amp; Dynamic Soil Testing Laboratory </a:t>
              </a:r>
              <a:endParaRPr lang="en-US" sz="2100" dirty="0">
                <a:solidFill>
                  <a:prstClr val="black"/>
                </a:solidFill>
                <a:latin typeface="Aptos" panose="02110004020202020204"/>
              </a:endParaRPr>
            </a:p>
          </p:txBody>
        </p:sp>
        <p:sp>
          <p:nvSpPr>
            <p:cNvPr id="41" name="Text 5">
              <a:extLst>
                <a:ext uri="{FF2B5EF4-FFF2-40B4-BE49-F238E27FC236}">
                  <a16:creationId xmlns:a16="http://schemas.microsoft.com/office/drawing/2014/main" id="{EB17EE43-0F54-23A8-8E00-80BDC1D08DF5}"/>
                </a:ext>
              </a:extLst>
            </p:cNvPr>
            <p:cNvSpPr txBox="1"/>
            <p:nvPr/>
          </p:nvSpPr>
          <p:spPr>
            <a:xfrm>
              <a:off x="1220296" y="5175497"/>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Advanced testing of soil under dynamic and cyclic loads.</a:t>
              </a:r>
            </a:p>
          </p:txBody>
        </p:sp>
        <p:pic>
          <p:nvPicPr>
            <p:cNvPr id="42" name="Image 5" descr="preencoded.png">
              <a:extLst>
                <a:ext uri="{FF2B5EF4-FFF2-40B4-BE49-F238E27FC236}">
                  <a16:creationId xmlns:a16="http://schemas.microsoft.com/office/drawing/2014/main" id="{DC02E60C-8CD4-751D-5562-CC97F798947F}"/>
                </a:ext>
              </a:extLst>
            </p:cNvPr>
            <p:cNvPicPr>
              <a:picLocks noChangeAspect="1"/>
            </p:cNvPicPr>
            <p:nvPr/>
          </p:nvPicPr>
          <p:blipFill>
            <a:blip r:embed="rId8"/>
            <a:srcRect l="-2571" r="-2571"/>
            <a:stretch/>
          </p:blipFill>
          <p:spPr>
            <a:xfrm>
              <a:off x="1050712" y="5225308"/>
              <a:ext cx="105095" cy="114300"/>
            </a:xfrm>
            <a:prstGeom prst="rect">
              <a:avLst/>
            </a:prstGeom>
          </p:spPr>
        </p:pic>
      </p:grpSp>
      <p:grpSp>
        <p:nvGrpSpPr>
          <p:cNvPr id="48" name="Group 47">
            <a:extLst>
              <a:ext uri="{FF2B5EF4-FFF2-40B4-BE49-F238E27FC236}">
                <a16:creationId xmlns:a16="http://schemas.microsoft.com/office/drawing/2014/main" id="{2187E3A8-ED08-F784-7FC5-0D5F4319D876}"/>
              </a:ext>
            </a:extLst>
          </p:cNvPr>
          <p:cNvGrpSpPr/>
          <p:nvPr/>
        </p:nvGrpSpPr>
        <p:grpSpPr>
          <a:xfrm>
            <a:off x="462688" y="3479615"/>
            <a:ext cx="10170923" cy="809999"/>
            <a:chOff x="308458" y="2271881"/>
            <a:chExt cx="6780615" cy="539999"/>
          </a:xfrm>
        </p:grpSpPr>
        <p:pic>
          <p:nvPicPr>
            <p:cNvPr id="43" name="Image 6" descr="preencoded.png">
              <a:extLst>
                <a:ext uri="{FF2B5EF4-FFF2-40B4-BE49-F238E27FC236}">
                  <a16:creationId xmlns:a16="http://schemas.microsoft.com/office/drawing/2014/main" id="{F7B11045-2F10-52E5-F4C8-92CDB79BD371}"/>
                </a:ext>
              </a:extLst>
            </p:cNvPr>
            <p:cNvPicPr>
              <a:picLocks/>
            </p:cNvPicPr>
            <p:nvPr/>
          </p:nvPicPr>
          <p:blipFill>
            <a:blip r:embed="rId9"/>
            <a:srcRect t="-15" b="-15"/>
            <a:stretch/>
          </p:blipFill>
          <p:spPr>
            <a:xfrm>
              <a:off x="308458" y="2271881"/>
              <a:ext cx="6780615" cy="539999"/>
            </a:xfrm>
            <a:prstGeom prst="rect">
              <a:avLst/>
            </a:prstGeom>
          </p:spPr>
        </p:pic>
        <p:sp>
          <p:nvSpPr>
            <p:cNvPr id="44" name="Text 4">
              <a:extLst>
                <a:ext uri="{FF2B5EF4-FFF2-40B4-BE49-F238E27FC236}">
                  <a16:creationId xmlns:a16="http://schemas.microsoft.com/office/drawing/2014/main" id="{B4568B48-7C46-74F5-A1CC-4C5C442D0B84}"/>
                </a:ext>
              </a:extLst>
            </p:cNvPr>
            <p:cNvSpPr txBox="1"/>
            <p:nvPr/>
          </p:nvSpPr>
          <p:spPr>
            <a:xfrm>
              <a:off x="1050712" y="2367726"/>
              <a:ext cx="5664140" cy="180000"/>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Geotechnical Engineering Laboratory </a:t>
              </a:r>
              <a:endParaRPr lang="en-US" sz="2100" dirty="0">
                <a:solidFill>
                  <a:prstClr val="black"/>
                </a:solidFill>
                <a:latin typeface="Aptos" panose="02110004020202020204"/>
              </a:endParaRPr>
            </a:p>
          </p:txBody>
        </p:sp>
        <p:sp>
          <p:nvSpPr>
            <p:cNvPr id="45" name="Text 5">
              <a:extLst>
                <a:ext uri="{FF2B5EF4-FFF2-40B4-BE49-F238E27FC236}">
                  <a16:creationId xmlns:a16="http://schemas.microsoft.com/office/drawing/2014/main" id="{5BE45782-56B1-8A83-0057-352E4D4BC12A}"/>
                </a:ext>
              </a:extLst>
            </p:cNvPr>
            <p:cNvSpPr txBox="1"/>
            <p:nvPr/>
          </p:nvSpPr>
          <p:spPr>
            <a:xfrm>
              <a:off x="1220296" y="2622862"/>
              <a:ext cx="5756635" cy="18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Testing soil properties for foundation and ground engineering</a:t>
              </a:r>
            </a:p>
          </p:txBody>
        </p:sp>
        <p:pic>
          <p:nvPicPr>
            <p:cNvPr id="46" name="Image 5" descr="preencoded.png">
              <a:extLst>
                <a:ext uri="{FF2B5EF4-FFF2-40B4-BE49-F238E27FC236}">
                  <a16:creationId xmlns:a16="http://schemas.microsoft.com/office/drawing/2014/main" id="{64BA9D95-C15B-3523-7FAC-EFFFDF06CBCA}"/>
                </a:ext>
              </a:extLst>
            </p:cNvPr>
            <p:cNvPicPr>
              <a:picLocks noChangeAspect="1"/>
            </p:cNvPicPr>
            <p:nvPr/>
          </p:nvPicPr>
          <p:blipFill>
            <a:blip r:embed="rId8"/>
            <a:srcRect l="-2571" r="-2571"/>
            <a:stretch/>
          </p:blipFill>
          <p:spPr>
            <a:xfrm>
              <a:off x="1050712" y="2672673"/>
              <a:ext cx="105095" cy="114300"/>
            </a:xfrm>
            <a:prstGeom prst="rect">
              <a:avLst/>
            </a:prstGeom>
          </p:spPr>
        </p:pic>
      </p:grpSp>
      <p:pic>
        <p:nvPicPr>
          <p:cNvPr id="74" name="Picture 3">
            <a:extLst>
              <a:ext uri="{FF2B5EF4-FFF2-40B4-BE49-F238E27FC236}">
                <a16:creationId xmlns:a16="http://schemas.microsoft.com/office/drawing/2014/main" id="{DBD8902E-5225-824E-75C1-E41E3E54001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39754" y="2323096"/>
            <a:ext cx="6985559" cy="3071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74" descr="A room with a wood floor and a white machine&#10;&#10;Description automatically generated">
            <a:extLst>
              <a:ext uri="{FF2B5EF4-FFF2-40B4-BE49-F238E27FC236}">
                <a16:creationId xmlns:a16="http://schemas.microsoft.com/office/drawing/2014/main" id="{B9EBE9AA-4C9C-9648-30EB-84B166D3D67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33199" y="5839147"/>
            <a:ext cx="3447215" cy="3715454"/>
          </a:xfrm>
          <a:prstGeom prst="rect">
            <a:avLst/>
          </a:prstGeom>
        </p:spPr>
      </p:pic>
      <p:pic>
        <p:nvPicPr>
          <p:cNvPr id="76" name="Picture 75" descr="A machine in a room&#10;&#10;Description automatically generated">
            <a:extLst>
              <a:ext uri="{FF2B5EF4-FFF2-40B4-BE49-F238E27FC236}">
                <a16:creationId xmlns:a16="http://schemas.microsoft.com/office/drawing/2014/main" id="{A5EC3C5E-EF73-2095-5C24-DFE33897EEB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336266" y="5849718"/>
            <a:ext cx="3447215" cy="3694308"/>
          </a:xfrm>
          <a:prstGeom prst="rect">
            <a:avLst/>
          </a:prstGeom>
        </p:spPr>
      </p:pic>
      <p:sp>
        <p:nvSpPr>
          <p:cNvPr id="77" name="TextBox 76">
            <a:extLst>
              <a:ext uri="{FF2B5EF4-FFF2-40B4-BE49-F238E27FC236}">
                <a16:creationId xmlns:a16="http://schemas.microsoft.com/office/drawing/2014/main" id="{6F39F375-548D-0692-B74B-4D7611777F8D}"/>
              </a:ext>
            </a:extLst>
          </p:cNvPr>
          <p:cNvSpPr txBox="1"/>
          <p:nvPr/>
        </p:nvSpPr>
        <p:spPr>
          <a:xfrm>
            <a:off x="11641281" y="5443593"/>
            <a:ext cx="5382501" cy="346248"/>
          </a:xfrm>
          <a:prstGeom prst="rect">
            <a:avLst/>
          </a:prstGeom>
          <a:noFill/>
          <a:ln/>
        </p:spPr>
        <p:txBody>
          <a:bodyPr wrap="square" lIns="0" tIns="0" rIns="0" bIns="0" rtlCol="0" anchor="ctr"/>
          <a:lstStyle>
            <a:defPPr>
              <a:defRPr lang="en-US"/>
            </a:defPPr>
            <a:lvl1pPr indent="0" algn="ctr">
              <a:buNone/>
              <a:defRPr sz="800" b="1">
                <a:solidFill>
                  <a:srgbClr val="374151"/>
                </a:solidFill>
                <a:latin typeface="Calibri" panose="020F0502020204030204" pitchFamily="34" charset="0"/>
                <a:ea typeface="Calibri" panose="020F0502020204030204" pitchFamily="34" charset="0"/>
                <a:cs typeface="Calibri" panose="020F0502020204030204" pitchFamily="34" charset="0"/>
              </a:defRPr>
            </a:lvl1pPr>
          </a:lstStyle>
          <a:p>
            <a:pPr defTabSz="685800"/>
            <a:r>
              <a:rPr lang="en-IN" sz="1500" dirty="0"/>
              <a:t>IIT Bombay’s 4.5 m radius large beam centrifuge facility</a:t>
            </a:r>
          </a:p>
        </p:txBody>
      </p:sp>
      <p:sp>
        <p:nvSpPr>
          <p:cNvPr id="16" name="TextBox 15">
            <a:extLst>
              <a:ext uri="{FF2B5EF4-FFF2-40B4-BE49-F238E27FC236}">
                <a16:creationId xmlns:a16="http://schemas.microsoft.com/office/drawing/2014/main" id="{CD3E252E-59AB-1EDA-DD82-C6D2633544A1}"/>
              </a:ext>
            </a:extLst>
          </p:cNvPr>
          <p:cNvSpPr txBox="1"/>
          <p:nvPr/>
        </p:nvSpPr>
        <p:spPr>
          <a:xfrm>
            <a:off x="10833199" y="9616004"/>
            <a:ext cx="3447215" cy="346248"/>
          </a:xfrm>
          <a:prstGeom prst="rect">
            <a:avLst/>
          </a:prstGeom>
          <a:noFill/>
          <a:ln/>
        </p:spPr>
        <p:txBody>
          <a:bodyPr wrap="square" lIns="0" tIns="0" rIns="0" bIns="0" rtlCol="0" anchor="ctr"/>
          <a:lstStyle>
            <a:defPPr>
              <a:defRPr lang="en-US"/>
            </a:defPPr>
            <a:lvl1pPr indent="0" algn="ctr">
              <a:buNone/>
              <a:defRPr sz="800" b="1">
                <a:solidFill>
                  <a:srgbClr val="374151"/>
                </a:solidFill>
                <a:latin typeface="Calibri" panose="020F0502020204030204" pitchFamily="34" charset="0"/>
                <a:ea typeface="Calibri" panose="020F0502020204030204" pitchFamily="34" charset="0"/>
                <a:cs typeface="Calibri" panose="020F0502020204030204" pitchFamily="34" charset="0"/>
              </a:defRPr>
            </a:lvl1pPr>
          </a:lstStyle>
          <a:p>
            <a:pPr defTabSz="685800"/>
            <a:r>
              <a:rPr lang="en-US" sz="1500" dirty="0"/>
              <a:t>Advanced &amp; Dynamic Soil Testing laboratory</a:t>
            </a:r>
            <a:endParaRPr lang="en-IN" sz="1500" dirty="0"/>
          </a:p>
        </p:txBody>
      </p:sp>
      <p:sp>
        <p:nvSpPr>
          <p:cNvPr id="20" name="TextBox 19">
            <a:extLst>
              <a:ext uri="{FF2B5EF4-FFF2-40B4-BE49-F238E27FC236}">
                <a16:creationId xmlns:a16="http://schemas.microsoft.com/office/drawing/2014/main" id="{2DDBC594-21A1-10B3-847A-3A178727699E}"/>
              </a:ext>
            </a:extLst>
          </p:cNvPr>
          <p:cNvSpPr txBox="1"/>
          <p:nvPr/>
        </p:nvSpPr>
        <p:spPr>
          <a:xfrm>
            <a:off x="14475484" y="9627545"/>
            <a:ext cx="3168779" cy="323166"/>
          </a:xfrm>
          <a:prstGeom prst="rect">
            <a:avLst/>
          </a:prstGeom>
          <a:noFill/>
          <a:ln/>
        </p:spPr>
        <p:txBody>
          <a:bodyPr wrap="square" lIns="0" tIns="0" rIns="0" bIns="0" rtlCol="0" anchor="ctr"/>
          <a:lstStyle>
            <a:defPPr>
              <a:defRPr lang="en-US"/>
            </a:defPPr>
            <a:lvl1pPr indent="0" algn="ctr">
              <a:buNone/>
              <a:defRPr sz="800" b="1">
                <a:solidFill>
                  <a:srgbClr val="374151"/>
                </a:solidFill>
                <a:latin typeface="Calibri" panose="020F0502020204030204" pitchFamily="34" charset="0"/>
                <a:ea typeface="Calibri" panose="020F0502020204030204" pitchFamily="34" charset="0"/>
                <a:cs typeface="Calibri" panose="020F0502020204030204" pitchFamily="34" charset="0"/>
              </a:defRPr>
            </a:lvl1pPr>
          </a:lstStyle>
          <a:p>
            <a:pPr defTabSz="685800"/>
            <a:r>
              <a:rPr lang="en-IN" sz="1500" dirty="0"/>
              <a:t>Advanced Geotechnical Engg. Laboratory</a:t>
            </a:r>
          </a:p>
        </p:txBody>
      </p:sp>
      <p:sp>
        <p:nvSpPr>
          <p:cNvPr id="58" name="TextBox 57">
            <a:extLst>
              <a:ext uri="{FF2B5EF4-FFF2-40B4-BE49-F238E27FC236}">
                <a16:creationId xmlns:a16="http://schemas.microsoft.com/office/drawing/2014/main" id="{C760B171-8B05-AB9C-2013-90B5B8091324}"/>
              </a:ext>
            </a:extLst>
          </p:cNvPr>
          <p:cNvSpPr txBox="1"/>
          <p:nvPr/>
        </p:nvSpPr>
        <p:spPr>
          <a:xfrm>
            <a:off x="788348" y="7356328"/>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60" name="TextBox 59">
            <a:extLst>
              <a:ext uri="{FF2B5EF4-FFF2-40B4-BE49-F238E27FC236}">
                <a16:creationId xmlns:a16="http://schemas.microsoft.com/office/drawing/2014/main" id="{28FE9816-4877-F28F-AD3E-49B77717DA7C}"/>
              </a:ext>
            </a:extLst>
          </p:cNvPr>
          <p:cNvSpPr txBox="1"/>
          <p:nvPr/>
        </p:nvSpPr>
        <p:spPr>
          <a:xfrm>
            <a:off x="788348" y="5475565"/>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62" name="TextBox 61">
            <a:extLst>
              <a:ext uri="{FF2B5EF4-FFF2-40B4-BE49-F238E27FC236}">
                <a16:creationId xmlns:a16="http://schemas.microsoft.com/office/drawing/2014/main" id="{3FDB2C6E-9A59-1E8C-4BAB-18AAC612C1B6}"/>
              </a:ext>
            </a:extLst>
          </p:cNvPr>
          <p:cNvSpPr txBox="1"/>
          <p:nvPr/>
        </p:nvSpPr>
        <p:spPr>
          <a:xfrm>
            <a:off x="788348" y="4535183"/>
            <a:ext cx="540000" cy="507831"/>
          </a:xfrm>
          <a:prstGeom prst="rect">
            <a:avLst/>
          </a:prstGeom>
          <a:noFill/>
        </p:spPr>
        <p:txBody>
          <a:bodyPr wrap="square">
            <a:spAutoFit/>
          </a:bodyPr>
          <a:lstStyle/>
          <a:p>
            <a:pPr defTabSz="685800"/>
            <a:r>
              <a:rPr lang="en-IN" sz="2700">
                <a:solidFill>
                  <a:prstClr val="black"/>
                </a:solidFill>
                <a:latin typeface="Aptos" panose="02110004020202020204"/>
              </a:rPr>
              <a:t>🌱</a:t>
            </a:r>
            <a:endParaRPr lang="en-IN" sz="2700" dirty="0">
              <a:solidFill>
                <a:prstClr val="black"/>
              </a:solidFill>
              <a:latin typeface="Aptos" panose="02110004020202020204"/>
            </a:endParaRPr>
          </a:p>
        </p:txBody>
      </p:sp>
      <p:sp>
        <p:nvSpPr>
          <p:cNvPr id="64" name="TextBox 63">
            <a:extLst>
              <a:ext uri="{FF2B5EF4-FFF2-40B4-BE49-F238E27FC236}">
                <a16:creationId xmlns:a16="http://schemas.microsoft.com/office/drawing/2014/main" id="{50DBA6B2-7DA1-0E8D-7B20-C2B9CD7C8681}"/>
              </a:ext>
            </a:extLst>
          </p:cNvPr>
          <p:cNvSpPr txBox="1"/>
          <p:nvPr/>
        </p:nvSpPr>
        <p:spPr>
          <a:xfrm>
            <a:off x="788348" y="3594800"/>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66" name="TextBox 65">
            <a:extLst>
              <a:ext uri="{FF2B5EF4-FFF2-40B4-BE49-F238E27FC236}">
                <a16:creationId xmlns:a16="http://schemas.microsoft.com/office/drawing/2014/main" id="{DC2F3ADB-E573-500B-A306-72D4A32080B2}"/>
              </a:ext>
            </a:extLst>
          </p:cNvPr>
          <p:cNvSpPr txBox="1"/>
          <p:nvPr/>
        </p:nvSpPr>
        <p:spPr>
          <a:xfrm>
            <a:off x="788348" y="2654417"/>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70" name="TextBox 69">
            <a:extLst>
              <a:ext uri="{FF2B5EF4-FFF2-40B4-BE49-F238E27FC236}">
                <a16:creationId xmlns:a16="http://schemas.microsoft.com/office/drawing/2014/main" id="{697C78BA-2CC9-C2E9-CF8D-FFC97593D18D}"/>
              </a:ext>
            </a:extLst>
          </p:cNvPr>
          <p:cNvSpPr txBox="1"/>
          <p:nvPr/>
        </p:nvSpPr>
        <p:spPr>
          <a:xfrm>
            <a:off x="788348" y="8296711"/>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72" name="TextBox 71">
            <a:extLst>
              <a:ext uri="{FF2B5EF4-FFF2-40B4-BE49-F238E27FC236}">
                <a16:creationId xmlns:a16="http://schemas.microsoft.com/office/drawing/2014/main" id="{E19FBA9B-CC40-7252-FCDC-995AC4C76C39}"/>
              </a:ext>
            </a:extLst>
          </p:cNvPr>
          <p:cNvSpPr txBox="1"/>
          <p:nvPr/>
        </p:nvSpPr>
        <p:spPr>
          <a:xfrm>
            <a:off x="777972" y="6477460"/>
            <a:ext cx="540000" cy="507831"/>
          </a:xfrm>
          <a:prstGeom prst="rect">
            <a:avLst/>
          </a:prstGeom>
          <a:noFill/>
        </p:spPr>
        <p:txBody>
          <a:bodyPr wrap="square">
            <a:spAutoFit/>
          </a:bodyPr>
          <a:lstStyle/>
          <a:p>
            <a:pPr defTabSz="685800"/>
            <a:r>
              <a:rPr lang="en-IN" sz="2700" dirty="0">
                <a:solidFill>
                  <a:prstClr val="black"/>
                </a:solidFill>
                <a:latin typeface="Aptos" panose="02110004020202020204"/>
              </a:rPr>
              <a:t>📉</a:t>
            </a:r>
          </a:p>
        </p:txBody>
      </p:sp>
      <p:sp>
        <p:nvSpPr>
          <p:cNvPr id="5" name="Shape 2">
            <a:extLst>
              <a:ext uri="{FF2B5EF4-FFF2-40B4-BE49-F238E27FC236}">
                <a16:creationId xmlns:a16="http://schemas.microsoft.com/office/drawing/2014/main" id="{73D07AC5-5683-9BCA-B2F6-CAD2631759DF}"/>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Tree>
    <p:extLst>
      <p:ext uri="{BB962C8B-B14F-4D97-AF65-F5344CB8AC3E}">
        <p14:creationId xmlns:p14="http://schemas.microsoft.com/office/powerpoint/2010/main" val="307653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538647" y="9320431"/>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r="-8833"/>
              </a:stretch>
            </a:blipFill>
          </p:spPr>
          <p:txBody>
            <a:bodyPr/>
            <a:lstStyle/>
            <a:p>
              <a:endParaRPr lang="en-US"/>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7174804" cy="653829"/>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Prof. Bellie Sivakumar</a:t>
            </a:r>
          </a:p>
        </p:txBody>
      </p:sp>
      <p:sp>
        <p:nvSpPr>
          <p:cNvPr id="21" name="TextBox 21"/>
          <p:cNvSpPr txBox="1"/>
          <p:nvPr/>
        </p:nvSpPr>
        <p:spPr>
          <a:xfrm>
            <a:off x="8909260" y="6557408"/>
            <a:ext cx="5945493" cy="903852"/>
          </a:xfrm>
          <a:prstGeom prst="rect">
            <a:avLst/>
          </a:prstGeom>
        </p:spPr>
        <p:txBody>
          <a:bodyPr lIns="0" tIns="0" rIns="0" bIns="0" rtlCol="0" anchor="t">
            <a:spAutoFit/>
          </a:bodyPr>
          <a:lstStyle/>
          <a:p>
            <a:pPr algn="l">
              <a:lnSpc>
                <a:spcPts val="3558"/>
              </a:lnSpc>
            </a:pPr>
            <a:r>
              <a:rPr lang="en-US" sz="3235" b="1">
                <a:solidFill>
                  <a:srgbClr val="276DA9"/>
                </a:solidFill>
                <a:latin typeface="Roboto Bold"/>
                <a:ea typeface="Roboto Bold"/>
                <a:cs typeface="Roboto Bold"/>
                <a:sym typeface="Roboto Bold"/>
              </a:rPr>
              <a:t>Water Resources Engineering</a:t>
            </a:r>
          </a:p>
          <a:p>
            <a:pPr algn="l">
              <a:lnSpc>
                <a:spcPts val="3558"/>
              </a:lnSpc>
            </a:pPr>
            <a:endParaRPr lang="en-US" sz="3235" b="1">
              <a:solidFill>
                <a:srgbClr val="276DA9"/>
              </a:solidFill>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92379" y="8764390"/>
            <a:ext cx="5228930" cy="887349"/>
          </a:xfrm>
          <a:prstGeom prst="rect">
            <a:avLst/>
          </a:prstGeom>
        </p:spPr>
        <p:txBody>
          <a:bodyPr lIns="0" tIns="0" rIns="0" bIns="0" rtlCol="0" anchor="t">
            <a:spAutoFit/>
          </a:bodyPr>
          <a:lstStyle/>
          <a:p>
            <a:pPr algn="l">
              <a:lnSpc>
                <a:spcPts val="3431"/>
              </a:lnSpc>
            </a:pPr>
            <a:r>
              <a:rPr lang="en-US" sz="3119" b="1">
                <a:solidFill>
                  <a:srgbClr val="276DA9"/>
                </a:solidFill>
                <a:latin typeface="Roboto Bold"/>
                <a:ea typeface="Roboto Bold"/>
                <a:cs typeface="Roboto Bold"/>
                <a:sym typeface="Roboto Bold"/>
              </a:rPr>
              <a:t>b.sivakumar@civil.iitb.ac.in</a:t>
            </a:r>
          </a:p>
          <a:p>
            <a:pPr algn="l">
              <a:lnSpc>
                <a:spcPts val="3431"/>
              </a:lnSpc>
            </a:pPr>
            <a:endParaRPr lang="en-US" sz="3119" b="1">
              <a:solidFill>
                <a:srgbClr val="276DA9"/>
              </a:solidFill>
              <a:latin typeface="Roboto Bold"/>
              <a:ea typeface="Roboto Bold"/>
              <a:cs typeface="Roboto Bold"/>
              <a:sym typeface="Roboto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Water Resources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(WRE) – CE 3</a:t>
            </a:r>
          </a:p>
        </p:txBody>
      </p:sp>
      <p:pic>
        <p:nvPicPr>
          <p:cNvPr id="5" name="Google Shape;90;p1" descr="Indian Institute of Technology Bombay (IITB) | Engage India ...">
            <a:extLst>
              <a:ext uri="{FF2B5EF4-FFF2-40B4-BE49-F238E27FC236}">
                <a16:creationId xmlns:a16="http://schemas.microsoft.com/office/drawing/2014/main" id="{0704F381-84BA-763B-CDCD-93DE706B63CF}"/>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2081904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682BC-8EDF-85C6-14E3-C127E73877B1}"/>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BE05FE5D-B218-F918-0E6C-0EF97A15C300}"/>
              </a:ext>
            </a:extLst>
          </p:cNvPr>
          <p:cNvSpPr/>
          <p:nvPr/>
        </p:nvSpPr>
        <p:spPr>
          <a:xfrm>
            <a:off x="-2" y="1542513"/>
            <a:ext cx="18287541" cy="8708499"/>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Calibri" panose="020F0502020204030204"/>
            </a:endParaRPr>
          </a:p>
        </p:txBody>
      </p:sp>
      <p:sp>
        <p:nvSpPr>
          <p:cNvPr id="7" name="Shape 3">
            <a:extLst>
              <a:ext uri="{FF2B5EF4-FFF2-40B4-BE49-F238E27FC236}">
                <a16:creationId xmlns:a16="http://schemas.microsoft.com/office/drawing/2014/main" id="{D089EDD7-1065-5EB7-0672-B6AB6F528B47}"/>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srgbClr val="002F87"/>
                </a:solidFill>
                <a:latin typeface="Calibri" panose="020F0502020204030204" pitchFamily="34" charset="0"/>
                <a:ea typeface="Calibri" panose="020F0502020204030204" pitchFamily="34" charset="0"/>
                <a:cs typeface="Calibri" panose="020F0502020204030204" pitchFamily="34" charset="0"/>
              </a:rPr>
              <a:t>10 Members</a:t>
            </a:r>
            <a:endParaRPr lang="en-IN" b="1"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0F345515-75ED-23A8-5C68-3CE4EE600C03}"/>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AA9B636E-F869-5F14-35A6-0D4FBB4E39F7}"/>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A5BD8BBF-26E4-52FD-0269-8D6228C853BE}"/>
              </a:ext>
            </a:extLst>
          </p:cNvPr>
          <p:cNvSpPr txBox="1"/>
          <p:nvPr/>
        </p:nvSpPr>
        <p:spPr>
          <a:xfrm>
            <a:off x="685233" y="752987"/>
            <a:ext cx="16087269" cy="571958"/>
          </a:xfrm>
          <a:prstGeom prst="rect">
            <a:avLst/>
          </a:prstGeom>
          <a:noFill/>
          <a:ln/>
        </p:spPr>
        <p:txBody>
          <a:bodyPr wrap="square" lIns="0" tIns="0" rIns="0" bIns="0" rtlCol="0" anchor="ctr"/>
          <a:lstStyle>
            <a:defPPr>
              <a:defRPr lang="en-US"/>
            </a:defPPr>
            <a:lvl1pPr indent="0">
              <a:buNone/>
              <a:defRPr sz="3200">
                <a:latin typeface="Montserrat" panose="00000500000000000000" pitchFamily="2" charset="0"/>
                <a:cs typeface="Times New Roman" panose="02020603050405020304" pitchFamily="18" charset="0"/>
              </a:defRPr>
            </a:lvl1pPr>
          </a:lstStyle>
          <a:p>
            <a:pPr defTabSz="685800"/>
            <a:r>
              <a:rPr lang="en-US" sz="4800" dirty="0">
                <a:solidFill>
                  <a:srgbClr val="000000"/>
                </a:solidFill>
              </a:rPr>
              <a:t>Faculty, Research &amp; Achievements</a:t>
            </a:r>
          </a:p>
        </p:txBody>
      </p:sp>
      <p:sp>
        <p:nvSpPr>
          <p:cNvPr id="116" name="Text 53">
            <a:extLst>
              <a:ext uri="{FF2B5EF4-FFF2-40B4-BE49-F238E27FC236}">
                <a16:creationId xmlns:a16="http://schemas.microsoft.com/office/drawing/2014/main" id="{3D360AFC-73EF-88CD-D34E-42755E2A6A48}"/>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Water Resources Engineering – WRE</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F1E959A8-F89F-4281-5C94-94E36EF77689}"/>
              </a:ext>
            </a:extLst>
          </p:cNvPr>
          <p:cNvGrpSpPr/>
          <p:nvPr/>
        </p:nvGrpSpPr>
        <p:grpSpPr>
          <a:xfrm>
            <a:off x="685233" y="1583621"/>
            <a:ext cx="10438443" cy="8214548"/>
            <a:chOff x="456822" y="1055747"/>
            <a:chExt cx="6959053" cy="5476365"/>
          </a:xfrm>
        </p:grpSpPr>
        <p:grpSp>
          <p:nvGrpSpPr>
            <p:cNvPr id="112" name="Group 111">
              <a:extLst>
                <a:ext uri="{FF2B5EF4-FFF2-40B4-BE49-F238E27FC236}">
                  <a16:creationId xmlns:a16="http://schemas.microsoft.com/office/drawing/2014/main" id="{E9741140-C60E-20F6-C84D-1A7A61FD8E92}"/>
                </a:ext>
              </a:extLst>
            </p:cNvPr>
            <p:cNvGrpSpPr/>
            <p:nvPr/>
          </p:nvGrpSpPr>
          <p:grpSpPr>
            <a:xfrm>
              <a:off x="456822" y="1055747"/>
              <a:ext cx="6959053" cy="5476365"/>
              <a:chOff x="377732" y="322802"/>
              <a:chExt cx="6679708" cy="6845180"/>
            </a:xfrm>
          </p:grpSpPr>
          <p:sp>
            <p:nvSpPr>
              <p:cNvPr id="5" name="Text 2">
                <a:extLst>
                  <a:ext uri="{FF2B5EF4-FFF2-40B4-BE49-F238E27FC236}">
                    <a16:creationId xmlns:a16="http://schemas.microsoft.com/office/drawing/2014/main" id="{3A8878B7-F286-9D85-B2B6-3D4DE3AD6DDC}"/>
                  </a:ext>
                </a:extLst>
              </p:cNvPr>
              <p:cNvSpPr txBox="1"/>
              <p:nvPr/>
            </p:nvSpPr>
            <p:spPr>
              <a:xfrm>
                <a:off x="673083" y="322802"/>
                <a:ext cx="2796235"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srgbClr val="002F87"/>
                  </a:solidFill>
                  <a:latin typeface="Calibri" panose="020F0502020204030204"/>
                </a:endParaRPr>
              </a:p>
            </p:txBody>
          </p:sp>
          <p:pic>
            <p:nvPicPr>
              <p:cNvPr id="6" name="Image 1" descr="preencoded.png">
                <a:extLst>
                  <a:ext uri="{FF2B5EF4-FFF2-40B4-BE49-F238E27FC236}">
                    <a16:creationId xmlns:a16="http://schemas.microsoft.com/office/drawing/2014/main" id="{CA6364B0-CEC4-32DB-700B-5C4B2FDF38D4}"/>
                  </a:ext>
                </a:extLst>
              </p:cNvPr>
              <p:cNvPicPr>
                <a:picLocks/>
              </p:cNvPicPr>
              <p:nvPr/>
            </p:nvPicPr>
            <p:blipFill>
              <a:blip r:embed="rId4"/>
              <a:srcRect l="-1064" r="-1064"/>
              <a:stretch/>
            </p:blipFill>
            <p:spPr>
              <a:xfrm>
                <a:off x="377732" y="370351"/>
                <a:ext cx="207332" cy="269989"/>
              </a:xfrm>
              <a:prstGeom prst="rect">
                <a:avLst/>
              </a:prstGeom>
            </p:spPr>
          </p:pic>
          <p:sp>
            <p:nvSpPr>
              <p:cNvPr id="10" name="Shape 6">
                <a:extLst>
                  <a:ext uri="{FF2B5EF4-FFF2-40B4-BE49-F238E27FC236}">
                    <a16:creationId xmlns:a16="http://schemas.microsoft.com/office/drawing/2014/main" id="{7B23CD42-4398-7E23-563B-3FF6D84C08C5}"/>
                  </a:ext>
                </a:extLst>
              </p:cNvPr>
              <p:cNvSpPr/>
              <p:nvPr/>
            </p:nvSpPr>
            <p:spPr>
              <a:xfrm>
                <a:off x="1167161" y="906038"/>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1" name="Text 7">
                <a:extLst>
                  <a:ext uri="{FF2B5EF4-FFF2-40B4-BE49-F238E27FC236}">
                    <a16:creationId xmlns:a16="http://schemas.microsoft.com/office/drawing/2014/main" id="{B6C228AE-BDED-B486-11F9-18255A781476}"/>
                  </a:ext>
                </a:extLst>
              </p:cNvPr>
              <p:cNvSpPr txBox="1"/>
              <p:nvPr/>
            </p:nvSpPr>
            <p:spPr>
              <a:xfrm>
                <a:off x="125431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Kapil Gupta</a:t>
                </a:r>
                <a:endParaRPr lang="en-US" dirty="0">
                  <a:solidFill>
                    <a:srgbClr val="002F87"/>
                  </a:solidFill>
                  <a:latin typeface="Montserrat" panose="00000500000000000000" pitchFamily="2" charset="0"/>
                  <a:ea typeface="Open Sans" charset="0"/>
                  <a:cs typeface="Open Sans" charset="0"/>
                </a:endParaRPr>
              </a:p>
            </p:txBody>
          </p:sp>
          <p:sp>
            <p:nvSpPr>
              <p:cNvPr id="14" name="Shape 10">
                <a:extLst>
                  <a:ext uri="{FF2B5EF4-FFF2-40B4-BE49-F238E27FC236}">
                    <a16:creationId xmlns:a16="http://schemas.microsoft.com/office/drawing/2014/main" id="{6E0D5F5D-AF6B-89F0-289C-9976B6A8A43F}"/>
                  </a:ext>
                </a:extLst>
              </p:cNvPr>
              <p:cNvSpPr/>
              <p:nvPr/>
            </p:nvSpPr>
            <p:spPr>
              <a:xfrm>
                <a:off x="4665732" y="906038"/>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8" name="Shape 14">
                <a:extLst>
                  <a:ext uri="{FF2B5EF4-FFF2-40B4-BE49-F238E27FC236}">
                    <a16:creationId xmlns:a16="http://schemas.microsoft.com/office/drawing/2014/main" id="{EEB195E3-CD28-24E2-1860-16C7FEB2322B}"/>
                  </a:ext>
                </a:extLst>
              </p:cNvPr>
              <p:cNvSpPr/>
              <p:nvPr/>
            </p:nvSpPr>
            <p:spPr>
              <a:xfrm>
                <a:off x="1167161" y="21057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22" name="Shape 18">
                <a:extLst>
                  <a:ext uri="{FF2B5EF4-FFF2-40B4-BE49-F238E27FC236}">
                    <a16:creationId xmlns:a16="http://schemas.microsoft.com/office/drawing/2014/main" id="{201A1F2F-3264-1A6D-067B-6321EFFD9883}"/>
                  </a:ext>
                </a:extLst>
              </p:cNvPr>
              <p:cNvSpPr/>
              <p:nvPr/>
            </p:nvSpPr>
            <p:spPr>
              <a:xfrm>
                <a:off x="4665732" y="2127815"/>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26" name="Shape 22">
                <a:extLst>
                  <a:ext uri="{FF2B5EF4-FFF2-40B4-BE49-F238E27FC236}">
                    <a16:creationId xmlns:a16="http://schemas.microsoft.com/office/drawing/2014/main" id="{68BA0FBE-C20C-235C-4823-E14C86EC7CEC}"/>
                  </a:ext>
                </a:extLst>
              </p:cNvPr>
              <p:cNvSpPr/>
              <p:nvPr/>
            </p:nvSpPr>
            <p:spPr>
              <a:xfrm>
                <a:off x="1167161" y="3305507"/>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0" name="Shape 26">
                <a:extLst>
                  <a:ext uri="{FF2B5EF4-FFF2-40B4-BE49-F238E27FC236}">
                    <a16:creationId xmlns:a16="http://schemas.microsoft.com/office/drawing/2014/main" id="{C62FD24A-7307-EF7B-2505-1B0B09438DF9}"/>
                  </a:ext>
                </a:extLst>
              </p:cNvPr>
              <p:cNvSpPr/>
              <p:nvPr/>
            </p:nvSpPr>
            <p:spPr>
              <a:xfrm>
                <a:off x="4665732" y="3349592"/>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1" name="Text 27">
                <a:extLst>
                  <a:ext uri="{FF2B5EF4-FFF2-40B4-BE49-F238E27FC236}">
                    <a16:creationId xmlns:a16="http://schemas.microsoft.com/office/drawing/2014/main" id="{3B81010D-D803-A883-C2F7-CFCF5CD2A854}"/>
                  </a:ext>
                </a:extLst>
              </p:cNvPr>
              <p:cNvSpPr txBox="1"/>
              <p:nvPr/>
            </p:nvSpPr>
            <p:spPr>
              <a:xfrm>
                <a:off x="475968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Eldho TI</a:t>
                </a:r>
                <a:endParaRPr lang="en-US" dirty="0">
                  <a:solidFill>
                    <a:srgbClr val="002F87"/>
                  </a:solidFill>
                  <a:latin typeface="Montserrat" panose="00000500000000000000" pitchFamily="2" charset="0"/>
                </a:endParaRPr>
              </a:p>
            </p:txBody>
          </p:sp>
          <p:sp>
            <p:nvSpPr>
              <p:cNvPr id="32" name="Text 28">
                <a:extLst>
                  <a:ext uri="{FF2B5EF4-FFF2-40B4-BE49-F238E27FC236}">
                    <a16:creationId xmlns:a16="http://schemas.microsoft.com/office/drawing/2014/main" id="{B5533064-BF03-E635-2046-341602515F52}"/>
                  </a:ext>
                </a:extLst>
              </p:cNvPr>
              <p:cNvSpPr txBox="1"/>
              <p:nvPr/>
            </p:nvSpPr>
            <p:spPr>
              <a:xfrm>
                <a:off x="1065377" y="1606095"/>
                <a:ext cx="5943600"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34" name="Shape 30">
                <a:extLst>
                  <a:ext uri="{FF2B5EF4-FFF2-40B4-BE49-F238E27FC236}">
                    <a16:creationId xmlns:a16="http://schemas.microsoft.com/office/drawing/2014/main" id="{CBB09678-0E43-E89E-D3B4-F7FA6E51EFCA}"/>
                  </a:ext>
                </a:extLst>
              </p:cNvPr>
              <p:cNvSpPr/>
              <p:nvPr/>
            </p:nvSpPr>
            <p:spPr>
              <a:xfrm>
                <a:off x="1167161" y="4505239"/>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5" name="Text 31">
                <a:extLst>
                  <a:ext uri="{FF2B5EF4-FFF2-40B4-BE49-F238E27FC236}">
                    <a16:creationId xmlns:a16="http://schemas.microsoft.com/office/drawing/2014/main" id="{D518D1F2-D4C9-B692-B913-659FA9E38EFD}"/>
                  </a:ext>
                </a:extLst>
              </p:cNvPr>
              <p:cNvSpPr txBox="1"/>
              <p:nvPr/>
            </p:nvSpPr>
            <p:spPr>
              <a:xfrm>
                <a:off x="4748221" y="210577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Subimal Ghosh</a:t>
                </a:r>
                <a:endParaRPr lang="en-US" dirty="0">
                  <a:solidFill>
                    <a:srgbClr val="002F87"/>
                  </a:solidFill>
                  <a:latin typeface="Montserrat" panose="00000500000000000000" pitchFamily="2" charset="0"/>
                </a:endParaRPr>
              </a:p>
            </p:txBody>
          </p:sp>
          <p:sp>
            <p:nvSpPr>
              <p:cNvPr id="38" name="Shape 34">
                <a:extLst>
                  <a:ext uri="{FF2B5EF4-FFF2-40B4-BE49-F238E27FC236}">
                    <a16:creationId xmlns:a16="http://schemas.microsoft.com/office/drawing/2014/main" id="{F66E89F6-C98C-4E5D-730E-CDB3BC231399}"/>
                  </a:ext>
                </a:extLst>
              </p:cNvPr>
              <p:cNvSpPr/>
              <p:nvPr/>
            </p:nvSpPr>
            <p:spPr>
              <a:xfrm>
                <a:off x="4665732" y="4571371"/>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9" name="Text 35">
                <a:extLst>
                  <a:ext uri="{FF2B5EF4-FFF2-40B4-BE49-F238E27FC236}">
                    <a16:creationId xmlns:a16="http://schemas.microsoft.com/office/drawing/2014/main" id="{21B6AAF6-3C32-67C8-0FDF-D9F6CCC69163}"/>
                  </a:ext>
                </a:extLst>
              </p:cNvPr>
              <p:cNvSpPr txBox="1"/>
              <p:nvPr/>
            </p:nvSpPr>
            <p:spPr>
              <a:xfrm>
                <a:off x="1254310" y="4505241"/>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Basudev Biswal</a:t>
                </a:r>
                <a:endParaRPr lang="en-US" dirty="0">
                  <a:solidFill>
                    <a:srgbClr val="002F87"/>
                  </a:solidFill>
                  <a:latin typeface="Montserrat" panose="00000500000000000000" pitchFamily="2" charset="0"/>
                </a:endParaRPr>
              </a:p>
            </p:txBody>
          </p:sp>
          <p:sp>
            <p:nvSpPr>
              <p:cNvPr id="42" name="Shape 38">
                <a:extLst>
                  <a:ext uri="{FF2B5EF4-FFF2-40B4-BE49-F238E27FC236}">
                    <a16:creationId xmlns:a16="http://schemas.microsoft.com/office/drawing/2014/main" id="{F9E47362-2CD5-CE12-F935-C1C6C41DB5D6}"/>
                  </a:ext>
                </a:extLst>
              </p:cNvPr>
              <p:cNvSpPr/>
              <p:nvPr/>
            </p:nvSpPr>
            <p:spPr>
              <a:xfrm>
                <a:off x="1167161" y="5704974"/>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43" name="Text 39">
                <a:extLst>
                  <a:ext uri="{FF2B5EF4-FFF2-40B4-BE49-F238E27FC236}">
                    <a16:creationId xmlns:a16="http://schemas.microsoft.com/office/drawing/2014/main" id="{96CA6FF2-D811-EF99-AFC7-DA53E2621368}"/>
                  </a:ext>
                </a:extLst>
              </p:cNvPr>
              <p:cNvSpPr txBox="1"/>
              <p:nvPr/>
            </p:nvSpPr>
            <p:spPr>
              <a:xfrm>
                <a:off x="4748221" y="4505241"/>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Riddhi Singh</a:t>
                </a:r>
                <a:endParaRPr lang="en-US" dirty="0">
                  <a:solidFill>
                    <a:srgbClr val="002F87"/>
                  </a:solidFill>
                  <a:latin typeface="Montserrat" panose="00000500000000000000" pitchFamily="2" charset="0"/>
                </a:endParaRPr>
              </a:p>
            </p:txBody>
          </p:sp>
          <p:sp>
            <p:nvSpPr>
              <p:cNvPr id="45" name="Shape 41">
                <a:extLst>
                  <a:ext uri="{FF2B5EF4-FFF2-40B4-BE49-F238E27FC236}">
                    <a16:creationId xmlns:a16="http://schemas.microsoft.com/office/drawing/2014/main" id="{C3D6899E-B17A-2EBD-253E-F822BF9A9418}"/>
                  </a:ext>
                </a:extLst>
              </p:cNvPr>
              <p:cNvSpPr/>
              <p:nvPr/>
            </p:nvSpPr>
            <p:spPr>
              <a:xfrm>
                <a:off x="981151" y="6587338"/>
                <a:ext cx="5639105" cy="580644"/>
              </a:xfrm>
              <a:prstGeom prst="roundRect">
                <a:avLst>
                  <a:gd name="adj" fmla="val 15490"/>
                </a:avLst>
              </a:prstGeom>
              <a:solidFill>
                <a:srgbClr val="FFFFFF"/>
              </a:solidFill>
              <a:ln/>
            </p:spPr>
            <p:txBody>
              <a:bodyPr/>
              <a:lstStyle/>
              <a:p>
                <a:pPr defTabSz="685800"/>
                <a:endParaRPr lang="en-IN" sz="2700">
                  <a:solidFill>
                    <a:srgbClr val="002F87"/>
                  </a:solidFill>
                  <a:latin typeface="Calibri" panose="020F0502020204030204"/>
                </a:endParaRPr>
              </a:p>
            </p:txBody>
          </p:sp>
          <p:sp>
            <p:nvSpPr>
              <p:cNvPr id="46" name="Shape 42">
                <a:extLst>
                  <a:ext uri="{FF2B5EF4-FFF2-40B4-BE49-F238E27FC236}">
                    <a16:creationId xmlns:a16="http://schemas.microsoft.com/office/drawing/2014/main" id="{EDB4377F-50A0-AABB-7F37-E9BFDE546520}"/>
                  </a:ext>
                </a:extLst>
              </p:cNvPr>
              <p:cNvSpPr/>
              <p:nvPr/>
            </p:nvSpPr>
            <p:spPr>
              <a:xfrm>
                <a:off x="4665732" y="5704974"/>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47" name="Text 43">
                <a:extLst>
                  <a:ext uri="{FF2B5EF4-FFF2-40B4-BE49-F238E27FC236}">
                    <a16:creationId xmlns:a16="http://schemas.microsoft.com/office/drawing/2014/main" id="{914C1EFF-71B7-27A5-E3E6-A05A3E8411C5}"/>
                  </a:ext>
                </a:extLst>
              </p:cNvPr>
              <p:cNvSpPr txBox="1"/>
              <p:nvPr/>
            </p:nvSpPr>
            <p:spPr>
              <a:xfrm>
                <a:off x="4748221" y="57049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Anshul Yadav</a:t>
                </a:r>
                <a:endParaRPr lang="en-US" dirty="0">
                  <a:solidFill>
                    <a:srgbClr val="002F87"/>
                  </a:solidFill>
                  <a:latin typeface="Montserrat" panose="00000500000000000000" pitchFamily="2" charset="0"/>
                </a:endParaRPr>
              </a:p>
            </p:txBody>
          </p:sp>
          <p:sp>
            <p:nvSpPr>
              <p:cNvPr id="48" name="Text 44">
                <a:extLst>
                  <a:ext uri="{FF2B5EF4-FFF2-40B4-BE49-F238E27FC236}">
                    <a16:creationId xmlns:a16="http://schemas.microsoft.com/office/drawing/2014/main" id="{B1FADC39-D36D-2427-D56C-856387450C04}"/>
                  </a:ext>
                </a:extLst>
              </p:cNvPr>
              <p:cNvSpPr txBox="1"/>
              <p:nvPr/>
            </p:nvSpPr>
            <p:spPr>
              <a:xfrm>
                <a:off x="1065377" y="6915607"/>
                <a:ext cx="5992063"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7" name="Text 23">
                <a:extLst>
                  <a:ext uri="{FF2B5EF4-FFF2-40B4-BE49-F238E27FC236}">
                    <a16:creationId xmlns:a16="http://schemas.microsoft.com/office/drawing/2014/main" id="{AFF7AABC-9B3C-1172-B6C8-1000B6C94E9A}"/>
                  </a:ext>
                </a:extLst>
              </p:cNvPr>
              <p:cNvSpPr txBox="1"/>
              <p:nvPr/>
            </p:nvSpPr>
            <p:spPr>
              <a:xfrm>
                <a:off x="1248464" y="5704974"/>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Arpita Mondal</a:t>
                </a:r>
                <a:endParaRPr lang="en-US" dirty="0">
                  <a:solidFill>
                    <a:srgbClr val="002F87"/>
                  </a:solidFill>
                  <a:latin typeface="Montserrat" panose="00000500000000000000" pitchFamily="2" charset="0"/>
                </a:endParaRPr>
              </a:p>
            </p:txBody>
          </p:sp>
          <p:sp>
            <p:nvSpPr>
              <p:cNvPr id="28" name="Text 24">
                <a:extLst>
                  <a:ext uri="{FF2B5EF4-FFF2-40B4-BE49-F238E27FC236}">
                    <a16:creationId xmlns:a16="http://schemas.microsoft.com/office/drawing/2014/main" id="{FAC92FED-60CF-392E-258C-FEEF29BA1B5E}"/>
                  </a:ext>
                </a:extLst>
              </p:cNvPr>
              <p:cNvSpPr txBox="1"/>
              <p:nvPr/>
            </p:nvSpPr>
            <p:spPr>
              <a:xfrm>
                <a:off x="1065377" y="6263093"/>
                <a:ext cx="5420563"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3" name="Text 19">
                <a:extLst>
                  <a:ext uri="{FF2B5EF4-FFF2-40B4-BE49-F238E27FC236}">
                    <a16:creationId xmlns:a16="http://schemas.microsoft.com/office/drawing/2014/main" id="{AA92F84B-722E-8E3A-1FD1-1A9128C8F033}"/>
                  </a:ext>
                </a:extLst>
              </p:cNvPr>
              <p:cNvSpPr txBox="1"/>
              <p:nvPr/>
            </p:nvSpPr>
            <p:spPr>
              <a:xfrm>
                <a:off x="4748221" y="330550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Manne Janga Reddy</a:t>
                </a:r>
                <a:r>
                  <a:rPr lang="en-US" b="1" dirty="0">
                    <a:solidFill>
                      <a:srgbClr val="111827"/>
                    </a:solidFill>
                    <a:latin typeface="Montserrat" panose="00000500000000000000" pitchFamily="2" charset="0"/>
                    <a:ea typeface="Montserrat" pitchFamily="34" charset="-122"/>
                    <a:cs typeface="Montserrat" pitchFamily="34" charset="-120"/>
                  </a:rPr>
                  <a:t> </a:t>
                </a:r>
                <a:endParaRPr lang="en-US" dirty="0">
                  <a:solidFill>
                    <a:srgbClr val="002F87"/>
                  </a:solidFill>
                  <a:latin typeface="Montserrat" panose="00000500000000000000" pitchFamily="2" charset="0"/>
                </a:endParaRPr>
              </a:p>
            </p:txBody>
          </p:sp>
          <p:sp>
            <p:nvSpPr>
              <p:cNvPr id="24" name="Text 20">
                <a:extLst>
                  <a:ext uri="{FF2B5EF4-FFF2-40B4-BE49-F238E27FC236}">
                    <a16:creationId xmlns:a16="http://schemas.microsoft.com/office/drawing/2014/main" id="{B536C744-4BE8-54EE-130C-0F330AF7B22D}"/>
                  </a:ext>
                </a:extLst>
              </p:cNvPr>
              <p:cNvSpPr txBox="1"/>
              <p:nvPr/>
            </p:nvSpPr>
            <p:spPr>
              <a:xfrm>
                <a:off x="1065377" y="4275338"/>
                <a:ext cx="5532120"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19" name="Text 15">
                <a:extLst>
                  <a:ext uri="{FF2B5EF4-FFF2-40B4-BE49-F238E27FC236}">
                    <a16:creationId xmlns:a16="http://schemas.microsoft.com/office/drawing/2014/main" id="{FB9AE500-D982-5B31-D3DA-1E41F077C43A}"/>
                  </a:ext>
                </a:extLst>
              </p:cNvPr>
              <p:cNvSpPr txBox="1"/>
              <p:nvPr/>
            </p:nvSpPr>
            <p:spPr>
              <a:xfrm>
                <a:off x="1254310" y="330550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Bellie Sivakumar</a:t>
                </a:r>
                <a:endParaRPr lang="en-US" dirty="0">
                  <a:solidFill>
                    <a:srgbClr val="002F87"/>
                  </a:solidFill>
                  <a:latin typeface="Montserrat" panose="00000500000000000000" pitchFamily="2" charset="0"/>
                </a:endParaRPr>
              </a:p>
            </p:txBody>
          </p:sp>
          <p:sp>
            <p:nvSpPr>
              <p:cNvPr id="15" name="Text 11">
                <a:extLst>
                  <a:ext uri="{FF2B5EF4-FFF2-40B4-BE49-F238E27FC236}">
                    <a16:creationId xmlns:a16="http://schemas.microsoft.com/office/drawing/2014/main" id="{05504358-2184-B409-8F9E-BF1E672D43EF}"/>
                  </a:ext>
                </a:extLst>
              </p:cNvPr>
              <p:cNvSpPr txBox="1"/>
              <p:nvPr/>
            </p:nvSpPr>
            <p:spPr>
              <a:xfrm>
                <a:off x="1254310" y="2105773"/>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anose="00000500000000000000" pitchFamily="2" charset="0"/>
                    <a:ea typeface="Montserrat" pitchFamily="34" charset="-122"/>
                    <a:cs typeface="Montserrat" pitchFamily="34" charset="-120"/>
                  </a:rPr>
                  <a:t>Prof. </a:t>
                </a:r>
                <a:r>
                  <a:rPr lang="en-US" b="1" dirty="0">
                    <a:solidFill>
                      <a:srgbClr val="374151"/>
                    </a:solidFill>
                    <a:latin typeface="Montserrat" panose="00000500000000000000" pitchFamily="2" charset="0"/>
                    <a:ea typeface="Open Sans" pitchFamily="34" charset="-122"/>
                    <a:cs typeface="Open Sans" pitchFamily="34" charset="-120"/>
                  </a:rPr>
                  <a:t>Jothi Prakash V</a:t>
                </a:r>
                <a:endParaRPr lang="en-US" dirty="0">
                  <a:solidFill>
                    <a:srgbClr val="002F87"/>
                  </a:solidFill>
                  <a:latin typeface="Montserrat" panose="00000500000000000000" pitchFamily="2" charset="0"/>
                </a:endParaRPr>
              </a:p>
            </p:txBody>
          </p:sp>
        </p:grpSp>
        <p:pic>
          <p:nvPicPr>
            <p:cNvPr id="119" name="Picture 4">
              <a:extLst>
                <a:ext uri="{FF2B5EF4-FFF2-40B4-BE49-F238E27FC236}">
                  <a16:creationId xmlns:a16="http://schemas.microsoft.com/office/drawing/2014/main" id="{E4AC451B-16F2-65A2-898B-FB3933504F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 r="1"/>
            <a:stretch/>
          </p:blipFill>
          <p:spPr bwMode="auto">
            <a:xfrm>
              <a:off x="471807"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0" name="Picture 4">
              <a:extLst>
                <a:ext uri="{FF2B5EF4-FFF2-40B4-BE49-F238E27FC236}">
                  <a16:creationId xmlns:a16="http://schemas.microsoft.com/office/drawing/2014/main" id="{F9D6E0FA-F45D-5475-B371-36D1FE03A7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647" r="4647"/>
            <a:stretch/>
          </p:blipFill>
          <p:spPr bwMode="auto">
            <a:xfrm>
              <a:off x="471807" y="248218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1" name="Picture 4">
              <a:extLst>
                <a:ext uri="{FF2B5EF4-FFF2-40B4-BE49-F238E27FC236}">
                  <a16:creationId xmlns:a16="http://schemas.microsoft.com/office/drawing/2014/main" id="{D0E1AF10-BB13-D7EE-3BFA-6ED36C83BD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12500" b="12500"/>
            <a:stretch/>
          </p:blipFill>
          <p:spPr bwMode="auto">
            <a:xfrm>
              <a:off x="471807" y="3442007"/>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2" name="Picture 4">
              <a:extLst>
                <a:ext uri="{FF2B5EF4-FFF2-40B4-BE49-F238E27FC236}">
                  <a16:creationId xmlns:a16="http://schemas.microsoft.com/office/drawing/2014/main" id="{DB71B369-DB72-2A87-2F8B-6347E8D8A87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t="6741" b="6741"/>
            <a:stretch/>
          </p:blipFill>
          <p:spPr bwMode="auto">
            <a:xfrm>
              <a:off x="471807" y="4401833"/>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3" name="Picture 4">
              <a:extLst>
                <a:ext uri="{FF2B5EF4-FFF2-40B4-BE49-F238E27FC236}">
                  <a16:creationId xmlns:a16="http://schemas.microsoft.com/office/drawing/2014/main" id="{A15D7408-7E04-635F-A0B2-983AA0B628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 r="1"/>
            <a:stretch/>
          </p:blipFill>
          <p:spPr bwMode="auto">
            <a:xfrm>
              <a:off x="471807" y="536165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4" name="Picture 4">
              <a:extLst>
                <a:ext uri="{FF2B5EF4-FFF2-40B4-BE49-F238E27FC236}">
                  <a16:creationId xmlns:a16="http://schemas.microsoft.com/office/drawing/2014/main" id="{BDB92BE7-1C81-20A1-A4E1-25BFD7B9599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t="11111" b="11111"/>
            <a:stretch/>
          </p:blipFill>
          <p:spPr bwMode="auto">
            <a:xfrm>
              <a:off x="4111834"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5" name="Picture 4">
              <a:extLst>
                <a:ext uri="{FF2B5EF4-FFF2-40B4-BE49-F238E27FC236}">
                  <a16:creationId xmlns:a16="http://schemas.microsoft.com/office/drawing/2014/main" id="{49051150-B1DE-0BD7-D1E9-B538BD51AB0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l="1" r="1"/>
            <a:stretch/>
          </p:blipFill>
          <p:spPr bwMode="auto">
            <a:xfrm>
              <a:off x="4111834" y="248218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6" name="Picture 4">
              <a:extLst>
                <a:ext uri="{FF2B5EF4-FFF2-40B4-BE49-F238E27FC236}">
                  <a16:creationId xmlns:a16="http://schemas.microsoft.com/office/drawing/2014/main" id="{0C06DC8D-0035-57CF-5BA4-0C2EF6A0A03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l="1" r="1"/>
            <a:stretch/>
          </p:blipFill>
          <p:spPr bwMode="auto">
            <a:xfrm>
              <a:off x="4111834" y="3442007"/>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7" name="Picture 4">
              <a:extLst>
                <a:ext uri="{FF2B5EF4-FFF2-40B4-BE49-F238E27FC236}">
                  <a16:creationId xmlns:a16="http://schemas.microsoft.com/office/drawing/2014/main" id="{721EC469-AF16-26BE-A3AA-E40C631384C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l="7964" r="7964"/>
            <a:stretch/>
          </p:blipFill>
          <p:spPr bwMode="auto">
            <a:xfrm>
              <a:off x="4111834" y="4401833"/>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8" name="Picture 4">
              <a:extLst>
                <a:ext uri="{FF2B5EF4-FFF2-40B4-BE49-F238E27FC236}">
                  <a16:creationId xmlns:a16="http://schemas.microsoft.com/office/drawing/2014/main" id="{FFC9DA0D-C696-5964-191D-25AC7E082DC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l="3219" r="3219"/>
            <a:stretch/>
          </p:blipFill>
          <p:spPr bwMode="auto">
            <a:xfrm>
              <a:off x="4111834" y="536165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pic>
        <p:nvPicPr>
          <p:cNvPr id="129" name="Google Shape;90;p1" descr="Indian Institute of Technology Bombay (IITB) | Engage India ...">
            <a:extLst>
              <a:ext uri="{FF2B5EF4-FFF2-40B4-BE49-F238E27FC236}">
                <a16:creationId xmlns:a16="http://schemas.microsoft.com/office/drawing/2014/main" id="{2E971463-F04B-7BAC-31CE-F5DFA563DF15}"/>
              </a:ext>
            </a:extLst>
          </p:cNvPr>
          <p:cNvPicPr preferRelativeResize="0">
            <a:picLocks noChangeAspect="1"/>
          </p:cNvPicPr>
          <p:nvPr/>
        </p:nvPicPr>
        <p:blipFill rotWithShape="1">
          <a:blip r:embed="rId15">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40FA012F-CD45-D40E-6A5A-AB691E9656B0}"/>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CE3</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B40ACB63-9303-68E4-49FD-D7EB5B449457}"/>
              </a:ext>
            </a:extLst>
          </p:cNvPr>
          <p:cNvGrpSpPr/>
          <p:nvPr/>
        </p:nvGrpSpPr>
        <p:grpSpPr>
          <a:xfrm>
            <a:off x="10497964" y="1575690"/>
            <a:ext cx="7389989" cy="8054289"/>
            <a:chOff x="6998642" y="1050460"/>
            <a:chExt cx="4926659" cy="5369526"/>
          </a:xfrm>
        </p:grpSpPr>
        <p:grpSp>
          <p:nvGrpSpPr>
            <p:cNvPr id="113" name="Group 112">
              <a:extLst>
                <a:ext uri="{FF2B5EF4-FFF2-40B4-BE49-F238E27FC236}">
                  <a16:creationId xmlns:a16="http://schemas.microsoft.com/office/drawing/2014/main" id="{09E5542E-C4F1-6604-BA1D-9F01FE01FDFE}"/>
                </a:ext>
              </a:extLst>
            </p:cNvPr>
            <p:cNvGrpSpPr/>
            <p:nvPr/>
          </p:nvGrpSpPr>
          <p:grpSpPr>
            <a:xfrm>
              <a:off x="6998642" y="1101685"/>
              <a:ext cx="4926659" cy="5318301"/>
              <a:chOff x="7115861" y="-3456087"/>
              <a:chExt cx="4308221" cy="9495335"/>
            </a:xfrm>
          </p:grpSpPr>
          <p:sp>
            <p:nvSpPr>
              <p:cNvPr id="52" name="Text 47">
                <a:extLst>
                  <a:ext uri="{FF2B5EF4-FFF2-40B4-BE49-F238E27FC236}">
                    <a16:creationId xmlns:a16="http://schemas.microsoft.com/office/drawing/2014/main" id="{B0D30507-36E9-7FDF-4CBB-4A63AFEBA9EE}"/>
                  </a:ext>
                </a:extLst>
              </p:cNvPr>
              <p:cNvSpPr txBox="1"/>
              <p:nvPr/>
            </p:nvSpPr>
            <p:spPr>
              <a:xfrm>
                <a:off x="7329615" y="1037198"/>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srgbClr val="002F87"/>
                  </a:solidFill>
                  <a:latin typeface="Calibri" panose="020F0502020204030204"/>
                </a:endParaRPr>
              </a:p>
            </p:txBody>
          </p:sp>
          <p:pic>
            <p:nvPicPr>
              <p:cNvPr id="53" name="Image 3" descr="preencoded.png">
                <a:extLst>
                  <a:ext uri="{FF2B5EF4-FFF2-40B4-BE49-F238E27FC236}">
                    <a16:creationId xmlns:a16="http://schemas.microsoft.com/office/drawing/2014/main" id="{A949F3F9-13E7-1538-1B09-19E8EC9F1BBC}"/>
                  </a:ext>
                </a:extLst>
              </p:cNvPr>
              <p:cNvPicPr>
                <a:picLocks/>
              </p:cNvPicPr>
              <p:nvPr/>
            </p:nvPicPr>
            <p:blipFill>
              <a:blip r:embed="rId16"/>
              <a:srcRect t="-842" b="-842"/>
              <a:stretch/>
            </p:blipFill>
            <p:spPr>
              <a:xfrm>
                <a:off x="7142554" y="977876"/>
                <a:ext cx="188886" cy="385648"/>
              </a:xfrm>
              <a:prstGeom prst="rect">
                <a:avLst/>
              </a:prstGeom>
            </p:spPr>
          </p:pic>
          <p:sp>
            <p:nvSpPr>
              <p:cNvPr id="54" name="Shape 48">
                <a:extLst>
                  <a:ext uri="{FF2B5EF4-FFF2-40B4-BE49-F238E27FC236}">
                    <a16:creationId xmlns:a16="http://schemas.microsoft.com/office/drawing/2014/main" id="{240CA0B4-E475-448D-A759-B5BC21DA1608}"/>
                  </a:ext>
                </a:extLst>
              </p:cNvPr>
              <p:cNvSpPr/>
              <p:nvPr/>
            </p:nvSpPr>
            <p:spPr>
              <a:xfrm>
                <a:off x="7115861" y="161903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5" name="Image 4" descr="preencoded.png">
                <a:extLst>
                  <a:ext uri="{FF2B5EF4-FFF2-40B4-BE49-F238E27FC236}">
                    <a16:creationId xmlns:a16="http://schemas.microsoft.com/office/drawing/2014/main" id="{5878AB41-60D9-BB10-7FF8-ED143663C0F5}"/>
                  </a:ext>
                </a:extLst>
              </p:cNvPr>
              <p:cNvPicPr>
                <a:picLocks/>
              </p:cNvPicPr>
              <p:nvPr/>
            </p:nvPicPr>
            <p:blipFill>
              <a:blip r:embed="rId17"/>
              <a:srcRect l="-837" r="-837"/>
              <a:stretch/>
            </p:blipFill>
            <p:spPr>
              <a:xfrm>
                <a:off x="7240219" y="1780887"/>
                <a:ext cx="125924" cy="257099"/>
              </a:xfrm>
              <a:prstGeom prst="rect">
                <a:avLst/>
              </a:prstGeom>
            </p:spPr>
          </p:pic>
          <p:sp>
            <p:nvSpPr>
              <p:cNvPr id="56" name="Text 49">
                <a:extLst>
                  <a:ext uri="{FF2B5EF4-FFF2-40B4-BE49-F238E27FC236}">
                    <a16:creationId xmlns:a16="http://schemas.microsoft.com/office/drawing/2014/main" id="{F8E89F15-A122-F96E-EDF8-C24FC64F7A39}"/>
                  </a:ext>
                </a:extLst>
              </p:cNvPr>
              <p:cNvSpPr txBox="1"/>
              <p:nvPr/>
            </p:nvSpPr>
            <p:spPr>
              <a:xfrm>
                <a:off x="7468819" y="1615653"/>
                <a:ext cx="3955263"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Fellowships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Fellows of IASc, INAE, NASI, AGU, AOGS, IE, ISH, IWRS, IAH, IWWA, etc.</a:t>
                </a:r>
              </a:p>
            </p:txBody>
          </p:sp>
          <p:sp>
            <p:nvSpPr>
              <p:cNvPr id="58" name="Shape 51">
                <a:extLst>
                  <a:ext uri="{FF2B5EF4-FFF2-40B4-BE49-F238E27FC236}">
                    <a16:creationId xmlns:a16="http://schemas.microsoft.com/office/drawing/2014/main" id="{40F284BB-D9AD-2AC2-CD10-297174732967}"/>
                  </a:ext>
                </a:extLst>
              </p:cNvPr>
              <p:cNvSpPr/>
              <p:nvPr/>
            </p:nvSpPr>
            <p:spPr>
              <a:xfrm>
                <a:off x="7115861" y="238164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9" name="Image 5" descr="preencoded.png">
                <a:extLst>
                  <a:ext uri="{FF2B5EF4-FFF2-40B4-BE49-F238E27FC236}">
                    <a16:creationId xmlns:a16="http://schemas.microsoft.com/office/drawing/2014/main" id="{EA3EAB9C-A13E-7D01-4692-84761EEA31C8}"/>
                  </a:ext>
                </a:extLst>
              </p:cNvPr>
              <p:cNvPicPr>
                <a:picLocks/>
              </p:cNvPicPr>
              <p:nvPr/>
            </p:nvPicPr>
            <p:blipFill>
              <a:blip r:embed="rId18"/>
              <a:srcRect l="-837" r="-837"/>
              <a:stretch/>
            </p:blipFill>
            <p:spPr>
              <a:xfrm>
                <a:off x="7240219" y="2576146"/>
                <a:ext cx="125924" cy="257099"/>
              </a:xfrm>
              <a:prstGeom prst="rect">
                <a:avLst/>
              </a:prstGeom>
            </p:spPr>
          </p:pic>
          <p:sp>
            <p:nvSpPr>
              <p:cNvPr id="60" name="Text 52">
                <a:extLst>
                  <a:ext uri="{FF2B5EF4-FFF2-40B4-BE49-F238E27FC236}">
                    <a16:creationId xmlns:a16="http://schemas.microsoft.com/office/drawing/2014/main" id="{FA52E53E-A398-3984-FFFE-5D1FA9310657}"/>
                  </a:ext>
                </a:extLst>
              </p:cNvPr>
              <p:cNvSpPr txBox="1"/>
              <p:nvPr/>
            </p:nvSpPr>
            <p:spPr>
              <a:xfrm>
                <a:off x="7468819" y="2378263"/>
                <a:ext cx="3872292"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Publications &amp; Workshops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716+ publications &amp; over 59 workshops conducted recently</a:t>
                </a:r>
                <a:endParaRPr lang="en-US" dirty="0">
                  <a:solidFill>
                    <a:prstClr val="black"/>
                  </a:solidFill>
                  <a:latin typeface="Calibri" panose="020F0502020204030204"/>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2A63AA79-568D-638B-BB84-67C19A22228B}"/>
                  </a:ext>
                </a:extLst>
              </p:cNvPr>
              <p:cNvSpPr/>
              <p:nvPr/>
            </p:nvSpPr>
            <p:spPr>
              <a:xfrm>
                <a:off x="7115861" y="314334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srgbClr val="002F87"/>
                  </a:solidFill>
                  <a:latin typeface="Calibri" panose="020F0502020204030204"/>
                </a:endParaRPr>
              </a:p>
            </p:txBody>
          </p:sp>
          <p:sp>
            <p:nvSpPr>
              <p:cNvPr id="64" name="Text 55">
                <a:extLst>
                  <a:ext uri="{FF2B5EF4-FFF2-40B4-BE49-F238E27FC236}">
                    <a16:creationId xmlns:a16="http://schemas.microsoft.com/office/drawing/2014/main" id="{621ABC7C-18B8-14F3-859C-65AABF0FDBEC}"/>
                  </a:ext>
                </a:extLst>
              </p:cNvPr>
              <p:cNvSpPr txBox="1"/>
              <p:nvPr/>
            </p:nvSpPr>
            <p:spPr>
              <a:xfrm>
                <a:off x="7468819" y="3179200"/>
                <a:ext cx="2744114"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Patents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7 patents have been granted</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a:extLst>
                  <a:ext uri="{FF2B5EF4-FFF2-40B4-BE49-F238E27FC236}">
                    <a16:creationId xmlns:a16="http://schemas.microsoft.com/office/drawing/2014/main" id="{F3C2CCC1-2F96-D2B2-8E69-F6C7699C25F5}"/>
                  </a:ext>
                </a:extLst>
              </p:cNvPr>
              <p:cNvSpPr/>
              <p:nvPr/>
            </p:nvSpPr>
            <p:spPr>
              <a:xfrm>
                <a:off x="7115861" y="390503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srgbClr val="002F87"/>
                  </a:solidFill>
                  <a:latin typeface="Calibri" panose="020F0502020204030204"/>
                </a:endParaRPr>
              </a:p>
            </p:txBody>
          </p:sp>
          <p:sp>
            <p:nvSpPr>
              <p:cNvPr id="68" name="Text 58">
                <a:extLst>
                  <a:ext uri="{FF2B5EF4-FFF2-40B4-BE49-F238E27FC236}">
                    <a16:creationId xmlns:a16="http://schemas.microsoft.com/office/drawing/2014/main" id="{3456A79B-1547-56DA-C2D5-6930C5959950}"/>
                  </a:ext>
                </a:extLst>
              </p:cNvPr>
              <p:cNvSpPr txBox="1"/>
              <p:nvPr/>
            </p:nvSpPr>
            <p:spPr>
              <a:xfrm>
                <a:off x="7468819" y="3876693"/>
                <a:ext cx="233812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Research recognition</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Multiple best paper and thesis awards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F4FEC212-FB3A-5FCE-37A0-10FA8DC915C9}"/>
                  </a:ext>
                </a:extLst>
              </p:cNvPr>
              <p:cNvSpPr/>
              <p:nvPr/>
            </p:nvSpPr>
            <p:spPr>
              <a:xfrm>
                <a:off x="7115861" y="466765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srgbClr val="002F87"/>
                  </a:solidFill>
                  <a:latin typeface="Calibri" panose="020F0502020204030204"/>
                </a:endParaRPr>
              </a:p>
            </p:txBody>
          </p:sp>
          <p:pic>
            <p:nvPicPr>
              <p:cNvPr id="71" name="Image 8" descr="preencoded.png">
                <a:extLst>
                  <a:ext uri="{FF2B5EF4-FFF2-40B4-BE49-F238E27FC236}">
                    <a16:creationId xmlns:a16="http://schemas.microsoft.com/office/drawing/2014/main" id="{ED7DBDD5-058F-DB78-5754-B773CBFB2A89}"/>
                  </a:ext>
                </a:extLst>
              </p:cNvPr>
              <p:cNvPicPr>
                <a:picLocks/>
              </p:cNvPicPr>
              <p:nvPr/>
            </p:nvPicPr>
            <p:blipFill>
              <a:blip r:embed="rId19"/>
              <a:srcRect/>
              <a:stretch/>
            </p:blipFill>
            <p:spPr>
              <a:xfrm>
                <a:off x="7240220" y="4862147"/>
                <a:ext cx="125924" cy="257099"/>
              </a:xfrm>
              <a:prstGeom prst="rect">
                <a:avLst/>
              </a:prstGeom>
            </p:spPr>
          </p:pic>
          <p:sp>
            <p:nvSpPr>
              <p:cNvPr id="72" name="Text 61">
                <a:extLst>
                  <a:ext uri="{FF2B5EF4-FFF2-40B4-BE49-F238E27FC236}">
                    <a16:creationId xmlns:a16="http://schemas.microsoft.com/office/drawing/2014/main" id="{B9C4C0AD-30A0-8D1B-86CA-D3C3B5297BBC}"/>
                  </a:ext>
                </a:extLst>
              </p:cNvPr>
              <p:cNvSpPr txBox="1"/>
              <p:nvPr/>
            </p:nvSpPr>
            <p:spPr>
              <a:xfrm>
                <a:off x="7468819" y="4664263"/>
                <a:ext cx="2149754"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E780666E-F0A4-D811-EAC8-5A28B5509618}"/>
                  </a:ext>
                </a:extLst>
              </p:cNvPr>
              <p:cNvSpPr/>
              <p:nvPr/>
            </p:nvSpPr>
            <p:spPr>
              <a:xfrm>
                <a:off x="7115861" y="542934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5" name="Image 9" descr="preencoded.png">
                <a:extLst>
                  <a:ext uri="{FF2B5EF4-FFF2-40B4-BE49-F238E27FC236}">
                    <a16:creationId xmlns:a16="http://schemas.microsoft.com/office/drawing/2014/main" id="{35CE867C-80D9-F8F8-C759-BE479A2B5A1C}"/>
                  </a:ext>
                </a:extLst>
              </p:cNvPr>
              <p:cNvPicPr>
                <a:picLocks/>
              </p:cNvPicPr>
              <p:nvPr/>
            </p:nvPicPr>
            <p:blipFill>
              <a:blip r:embed="rId20"/>
              <a:srcRect l="-1507" r="-1507"/>
              <a:stretch/>
            </p:blipFill>
            <p:spPr>
              <a:xfrm>
                <a:off x="7240219" y="5591193"/>
                <a:ext cx="125924" cy="257099"/>
              </a:xfrm>
              <a:prstGeom prst="rect">
                <a:avLst/>
              </a:prstGeom>
            </p:spPr>
          </p:pic>
          <p:sp>
            <p:nvSpPr>
              <p:cNvPr id="76" name="Text 64">
                <a:extLst>
                  <a:ext uri="{FF2B5EF4-FFF2-40B4-BE49-F238E27FC236}">
                    <a16:creationId xmlns:a16="http://schemas.microsoft.com/office/drawing/2014/main" id="{E3D01558-0CC7-543F-0422-BC5B4E31CD76}"/>
                  </a:ext>
                </a:extLst>
              </p:cNvPr>
              <p:cNvSpPr txBox="1"/>
              <p:nvPr/>
            </p:nvSpPr>
            <p:spPr>
              <a:xfrm>
                <a:off x="7468819" y="5451096"/>
                <a:ext cx="3955263"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Committee Participation</a:t>
                </a:r>
              </a:p>
              <a:p>
                <a:pPr defTabSz="685800"/>
                <a:r>
                  <a:rPr lang="en-US" dirty="0">
                    <a:solidFill>
                      <a:srgbClr val="6B7280"/>
                    </a:solidFill>
                    <a:latin typeface="Calibri" panose="020F0502020204030204"/>
                    <a:ea typeface="Calibri" panose="020F0502020204030204" pitchFamily="34" charset="0"/>
                    <a:cs typeface="Calibri" panose="020F0502020204030204" pitchFamily="34" charset="0"/>
                  </a:rPr>
                  <a:t>Active in various national level committee's setup by government</a:t>
                </a:r>
                <a:endParaRPr lang="en-US" dirty="0">
                  <a:solidFill>
                    <a:srgbClr val="002F87"/>
                  </a:solidFill>
                  <a:latin typeface="Calibri" panose="020F0502020204030204"/>
                  <a:ea typeface="Calibri" panose="020F0502020204030204" pitchFamily="34" charset="0"/>
                  <a:cs typeface="Calibri" panose="020F0502020204030204" pitchFamily="34" charset="0"/>
                </a:endParaRPr>
              </a:p>
            </p:txBody>
          </p:sp>
          <p:sp>
            <p:nvSpPr>
              <p:cNvPr id="4" name="Text 47">
                <a:extLst>
                  <a:ext uri="{FF2B5EF4-FFF2-40B4-BE49-F238E27FC236}">
                    <a16:creationId xmlns:a16="http://schemas.microsoft.com/office/drawing/2014/main" id="{21AE9600-B207-41E6-676A-C2A2519EE33B}"/>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srgbClr val="002F87"/>
                  </a:solidFill>
                  <a:latin typeface="Calibri" panose="020F0502020204030204"/>
                </a:endParaRPr>
              </a:p>
            </p:txBody>
          </p:sp>
        </p:grpSp>
        <p:pic>
          <p:nvPicPr>
            <p:cNvPr id="9" name="Picture 8">
              <a:extLst>
                <a:ext uri="{FF2B5EF4-FFF2-40B4-BE49-F238E27FC236}">
                  <a16:creationId xmlns:a16="http://schemas.microsoft.com/office/drawing/2014/main" id="{82FADBFC-A1CF-63F5-F0CA-FEA0B9975094}"/>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8C704559-F126-9D9F-0687-AF04704030A9}"/>
              </a:ext>
            </a:extLst>
          </p:cNvPr>
          <p:cNvGraphicFramePr/>
          <p:nvPr/>
        </p:nvGraphicFramePr>
        <p:xfrm>
          <a:off x="10497963" y="2192285"/>
          <a:ext cx="7444083" cy="2945832"/>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
        <p:nvSpPr>
          <p:cNvPr id="12" name="Shape 2">
            <a:extLst>
              <a:ext uri="{FF2B5EF4-FFF2-40B4-BE49-F238E27FC236}">
                <a16:creationId xmlns:a16="http://schemas.microsoft.com/office/drawing/2014/main" id="{3EDAFFF8-1B6D-AB3B-CFD3-DA115173B6A2}"/>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4098" name="Picture 2" descr="Certificate ">
            <a:extLst>
              <a:ext uri="{FF2B5EF4-FFF2-40B4-BE49-F238E27FC236}">
                <a16:creationId xmlns:a16="http://schemas.microsoft.com/office/drawing/2014/main" id="{7632BD40-34A4-232C-E4E2-D46B7414C87E}"/>
              </a:ext>
            </a:extLst>
          </p:cNvPr>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10670220" y="7299549"/>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eo ">
            <a:extLst>
              <a:ext uri="{FF2B5EF4-FFF2-40B4-BE49-F238E27FC236}">
                <a16:creationId xmlns:a16="http://schemas.microsoft.com/office/drawing/2014/main" id="{88AEF227-B3C9-20C3-E6C9-838E233A4A83}"/>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671461" y="7986335"/>
            <a:ext cx="270000" cy="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82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57B79-DDD4-8C26-B63A-99F690186BF5}"/>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F702158F-70E5-F48D-101E-DEB32A3B380B}"/>
              </a:ext>
            </a:extLst>
          </p:cNvPr>
          <p:cNvSpPr/>
          <p:nvPr/>
        </p:nvSpPr>
        <p:spPr>
          <a:xfrm>
            <a:off x="68564" y="1355666"/>
            <a:ext cx="18218978" cy="8601303"/>
          </a:xfrm>
          <a:prstGeom prst="rect">
            <a:avLst/>
          </a:prstGeom>
          <a:solidFill>
            <a:srgbClr val="FFFFFF"/>
          </a:solidFill>
          <a:ln w="12700">
            <a:solidFill>
              <a:srgbClr val="FFFFFF">
                <a:alpha val="0"/>
              </a:srgbClr>
            </a:solidFill>
            <a:prstDash val="solid"/>
          </a:ln>
        </p:spPr>
        <p:txBody>
          <a:bodyPr/>
          <a:lstStyle/>
          <a:p>
            <a:pPr defTabSz="685800"/>
            <a:endParaRPr lang="en-IN" sz="1500" dirty="0">
              <a:solidFill>
                <a:srgbClr val="002F87"/>
              </a:solidFill>
              <a:latin typeface="Calibri" panose="020F0502020204030204"/>
            </a:endParaRPr>
          </a:p>
        </p:txBody>
      </p:sp>
      <p:sp>
        <p:nvSpPr>
          <p:cNvPr id="135" name="Shape 35">
            <a:extLst>
              <a:ext uri="{FF2B5EF4-FFF2-40B4-BE49-F238E27FC236}">
                <a16:creationId xmlns:a16="http://schemas.microsoft.com/office/drawing/2014/main" id="{99FEF264-E7A9-66AC-F808-2EEB253135A1}"/>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CE3</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BD82F653-5D51-B971-75A8-7414EE1B6BC5}"/>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40A74928-2935-904B-1C88-4215592EAB45}"/>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A3ACEC06-8406-CAE3-41A3-BB8207EDA5A4}"/>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Research Infrastructure - WRE Lab Facilities</a:t>
            </a:r>
          </a:p>
        </p:txBody>
      </p:sp>
      <p:sp>
        <p:nvSpPr>
          <p:cNvPr id="116" name="Text 53">
            <a:extLst>
              <a:ext uri="{FF2B5EF4-FFF2-40B4-BE49-F238E27FC236}">
                <a16:creationId xmlns:a16="http://schemas.microsoft.com/office/drawing/2014/main" id="{1E807B3C-A86A-608B-5930-02858152D60E}"/>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Water Resources Engineering – WRE</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3F4617E9-2343-0903-D525-20D473AE2CB1}"/>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20534860-1C17-F3CB-E15B-61DFD84BAF96}"/>
              </a:ext>
            </a:extLst>
          </p:cNvPr>
          <p:cNvSpPr/>
          <p:nvPr/>
        </p:nvSpPr>
        <p:spPr>
          <a:xfrm>
            <a:off x="10331213" y="1513676"/>
            <a:ext cx="7710162"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102" name="Image 20" descr="preencoded.png">
            <a:extLst>
              <a:ext uri="{FF2B5EF4-FFF2-40B4-BE49-F238E27FC236}">
                <a16:creationId xmlns:a16="http://schemas.microsoft.com/office/drawing/2014/main" id="{A309C04D-D237-ABEC-4F53-29699886D5AB}"/>
              </a:ext>
            </a:extLst>
          </p:cNvPr>
          <p:cNvPicPr>
            <a:picLocks noChangeAspect="1"/>
          </p:cNvPicPr>
          <p:nvPr/>
        </p:nvPicPr>
        <p:blipFill>
          <a:blip r:embed="rId5"/>
          <a:srcRect/>
          <a:stretch/>
        </p:blipFill>
        <p:spPr>
          <a:xfrm>
            <a:off x="10516760" y="1723922"/>
            <a:ext cx="257861" cy="257861"/>
          </a:xfrm>
          <a:prstGeom prst="rect">
            <a:avLst/>
          </a:prstGeom>
        </p:spPr>
      </p:pic>
      <p:sp>
        <p:nvSpPr>
          <p:cNvPr id="146" name="Shape 22">
            <a:extLst>
              <a:ext uri="{FF2B5EF4-FFF2-40B4-BE49-F238E27FC236}">
                <a16:creationId xmlns:a16="http://schemas.microsoft.com/office/drawing/2014/main" id="{5E7402DD-1375-F363-4B2B-910CC50CDA11}"/>
              </a:ext>
            </a:extLst>
          </p:cNvPr>
          <p:cNvSpPr/>
          <p:nvPr/>
        </p:nvSpPr>
        <p:spPr>
          <a:xfrm>
            <a:off x="16216313" y="1659035"/>
            <a:ext cx="1715240" cy="331968"/>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Image 1" descr="preencoded.png">
            <a:extLst>
              <a:ext uri="{FF2B5EF4-FFF2-40B4-BE49-F238E27FC236}">
                <a16:creationId xmlns:a16="http://schemas.microsoft.com/office/drawing/2014/main" id="{3BD47BE2-9DD3-A612-30B2-6B83C92AEE44}"/>
              </a:ext>
            </a:extLst>
          </p:cNvPr>
          <p:cNvPicPr>
            <a:picLocks noChangeAspect="1"/>
          </p:cNvPicPr>
          <p:nvPr/>
        </p:nvPicPr>
        <p:blipFill>
          <a:blip r:embed="rId6"/>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2AC0540A-C27F-5F3E-D465-D3E648A54BD1}"/>
              </a:ext>
            </a:extLst>
          </p:cNvPr>
          <p:cNvSpPr txBox="1"/>
          <p:nvPr/>
        </p:nvSpPr>
        <p:spPr>
          <a:xfrm>
            <a:off x="772211" y="1658912"/>
            <a:ext cx="4285565"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srgbClr val="002F87"/>
              </a:solidFill>
              <a:latin typeface="Calibri" panose="020F0502020204030204"/>
            </a:endParaRPr>
          </a:p>
        </p:txBody>
      </p:sp>
      <p:sp>
        <p:nvSpPr>
          <p:cNvPr id="20" name="Text 21">
            <a:extLst>
              <a:ext uri="{FF2B5EF4-FFF2-40B4-BE49-F238E27FC236}">
                <a16:creationId xmlns:a16="http://schemas.microsoft.com/office/drawing/2014/main" id="{A14FAF5E-9CDD-6650-5705-61618B60AF4B}"/>
              </a:ext>
            </a:extLst>
          </p:cNvPr>
          <p:cNvSpPr txBox="1"/>
          <p:nvPr/>
        </p:nvSpPr>
        <p:spPr>
          <a:xfrm>
            <a:off x="10901186" y="1638004"/>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srgbClr val="002F87"/>
              </a:solidFill>
              <a:latin typeface="Calibri" panose="020F0502020204030204"/>
            </a:endParaRPr>
          </a:p>
        </p:txBody>
      </p:sp>
      <p:grpSp>
        <p:nvGrpSpPr>
          <p:cNvPr id="32" name="Group 31">
            <a:extLst>
              <a:ext uri="{FF2B5EF4-FFF2-40B4-BE49-F238E27FC236}">
                <a16:creationId xmlns:a16="http://schemas.microsoft.com/office/drawing/2014/main" id="{DB28A107-DCDC-60CE-4C92-3A18D8825E8A}"/>
              </a:ext>
            </a:extLst>
          </p:cNvPr>
          <p:cNvGrpSpPr/>
          <p:nvPr/>
        </p:nvGrpSpPr>
        <p:grpSpPr>
          <a:xfrm>
            <a:off x="557213" y="8731373"/>
            <a:ext cx="9774000" cy="945026"/>
            <a:chOff x="452950" y="6266271"/>
            <a:chExt cx="6534175" cy="630017"/>
          </a:xfrm>
        </p:grpSpPr>
        <p:sp>
          <p:nvSpPr>
            <p:cNvPr id="28" name="Text 18">
              <a:extLst>
                <a:ext uri="{FF2B5EF4-FFF2-40B4-BE49-F238E27FC236}">
                  <a16:creationId xmlns:a16="http://schemas.microsoft.com/office/drawing/2014/main" id="{B8F0223A-9D5C-29B4-BDFF-7AC1F148F64B}"/>
                </a:ext>
              </a:extLst>
            </p:cNvPr>
            <p:cNvSpPr txBox="1"/>
            <p:nvPr/>
          </p:nvSpPr>
          <p:spPr>
            <a:xfrm>
              <a:off x="1227125" y="6536288"/>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Specialized software such as MIKE, Bentley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WaterGEMS</a:t>
              </a:r>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 and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SewerGEMS</a:t>
              </a:r>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 ArcGIS, ERDAS, HEC-HMS, HEC-RAS, SWMM, MATLAB, IBM SPSS, Surfer, and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Grapher</a:t>
              </a:r>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Shape 16">
              <a:extLst>
                <a:ext uri="{FF2B5EF4-FFF2-40B4-BE49-F238E27FC236}">
                  <a16:creationId xmlns:a16="http://schemas.microsoft.com/office/drawing/2014/main" id="{ED9955C6-92AF-EDD3-D2DD-0AF9B8F1B998}"/>
                </a:ext>
              </a:extLst>
            </p:cNvPr>
            <p:cNvSpPr/>
            <p:nvPr/>
          </p:nvSpPr>
          <p:spPr>
            <a:xfrm>
              <a:off x="452950" y="6318222"/>
              <a:ext cx="360000" cy="360000"/>
            </a:xfrm>
            <a:prstGeom prst="roundRect">
              <a:avLst>
                <a:gd name="adj" fmla="val 23981"/>
              </a:avLst>
            </a:prstGeom>
            <a:blipFill>
              <a:blip r:embed="rId7"/>
              <a:stretch>
                <a:fillRect/>
              </a:stretch>
            </a:blip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sp>
          <p:nvSpPr>
            <p:cNvPr id="27" name="Text 17">
              <a:extLst>
                <a:ext uri="{FF2B5EF4-FFF2-40B4-BE49-F238E27FC236}">
                  <a16:creationId xmlns:a16="http://schemas.microsoft.com/office/drawing/2014/main" id="{A37479CB-FFF8-3917-0F28-090BA2F2036D}"/>
                </a:ext>
              </a:extLst>
            </p:cNvPr>
            <p:cNvSpPr txBox="1"/>
            <p:nvPr/>
          </p:nvSpPr>
          <p:spPr>
            <a:xfrm>
              <a:off x="996104" y="6266271"/>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Computational Lab</a:t>
              </a:r>
              <a:endParaRPr lang="en-US" sz="2100" dirty="0">
                <a:solidFill>
                  <a:srgbClr val="002F87"/>
                </a:solidFill>
                <a:latin typeface="Calibri" panose="020F0502020204030204"/>
              </a:endParaRPr>
            </a:p>
          </p:txBody>
        </p:sp>
        <p:pic>
          <p:nvPicPr>
            <p:cNvPr id="31" name="Image 17" descr="preencoded.png">
              <a:extLst>
                <a:ext uri="{FF2B5EF4-FFF2-40B4-BE49-F238E27FC236}">
                  <a16:creationId xmlns:a16="http://schemas.microsoft.com/office/drawing/2014/main" id="{E0334993-ACA8-6D74-C2BF-52D532AE18A9}"/>
                </a:ext>
              </a:extLst>
            </p:cNvPr>
            <p:cNvPicPr>
              <a:picLocks noChangeAspect="1"/>
            </p:cNvPicPr>
            <p:nvPr/>
          </p:nvPicPr>
          <p:blipFill>
            <a:blip r:embed="rId8"/>
            <a:srcRect l="-2571" r="-2571"/>
            <a:stretch/>
          </p:blipFill>
          <p:spPr>
            <a:xfrm>
              <a:off x="1059941" y="6613664"/>
              <a:ext cx="105156" cy="100187"/>
            </a:xfrm>
            <a:prstGeom prst="rect">
              <a:avLst/>
            </a:prstGeom>
          </p:spPr>
        </p:pic>
      </p:grpSp>
      <p:grpSp>
        <p:nvGrpSpPr>
          <p:cNvPr id="36" name="Group 35">
            <a:extLst>
              <a:ext uri="{FF2B5EF4-FFF2-40B4-BE49-F238E27FC236}">
                <a16:creationId xmlns:a16="http://schemas.microsoft.com/office/drawing/2014/main" id="{399124D6-43E9-A401-6438-F4453977FB71}"/>
              </a:ext>
            </a:extLst>
          </p:cNvPr>
          <p:cNvGrpSpPr/>
          <p:nvPr/>
        </p:nvGrpSpPr>
        <p:grpSpPr>
          <a:xfrm>
            <a:off x="557213" y="2516876"/>
            <a:ext cx="9774000" cy="1363928"/>
            <a:chOff x="446660" y="1773167"/>
            <a:chExt cx="6540465" cy="909285"/>
          </a:xfrm>
        </p:grpSpPr>
        <p:sp>
          <p:nvSpPr>
            <p:cNvPr id="9" name="Text 4">
              <a:extLst>
                <a:ext uri="{FF2B5EF4-FFF2-40B4-BE49-F238E27FC236}">
                  <a16:creationId xmlns:a16="http://schemas.microsoft.com/office/drawing/2014/main" id="{384A77AA-8F03-8704-74DE-FE41E179D88C}"/>
                </a:ext>
              </a:extLst>
            </p:cNvPr>
            <p:cNvSpPr txBox="1"/>
            <p:nvPr/>
          </p:nvSpPr>
          <p:spPr>
            <a:xfrm>
              <a:off x="996104" y="1773167"/>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Fluid Mechanics Laboratory</a:t>
              </a:r>
              <a:endParaRPr lang="en-US" sz="2100" dirty="0">
                <a:solidFill>
                  <a:srgbClr val="002F87"/>
                </a:solidFill>
                <a:latin typeface="Calibri" panose="020F0502020204030204"/>
              </a:endParaRPr>
            </a:p>
          </p:txBody>
        </p:sp>
        <p:sp>
          <p:nvSpPr>
            <p:cNvPr id="13" name="Text 5">
              <a:extLst>
                <a:ext uri="{FF2B5EF4-FFF2-40B4-BE49-F238E27FC236}">
                  <a16:creationId xmlns:a16="http://schemas.microsoft.com/office/drawing/2014/main" id="{D4ACDFA0-674F-7835-1F35-BBDD04165569}"/>
                </a:ext>
              </a:extLst>
            </p:cNvPr>
            <p:cNvSpPr txBox="1"/>
            <p:nvPr/>
          </p:nvSpPr>
          <p:spPr>
            <a:xfrm>
              <a:off x="1227125" y="1982776"/>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Hands-on experiments that demonstrate fundamental concepts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Text 6">
              <a:extLst>
                <a:ext uri="{FF2B5EF4-FFF2-40B4-BE49-F238E27FC236}">
                  <a16:creationId xmlns:a16="http://schemas.microsoft.com/office/drawing/2014/main" id="{15B1ED1B-C8F8-5030-B590-A879988B70C1}"/>
                </a:ext>
              </a:extLst>
            </p:cNvPr>
            <p:cNvSpPr txBox="1"/>
            <p:nvPr/>
          </p:nvSpPr>
          <p:spPr>
            <a:xfrm>
              <a:off x="1227125" y="2322452"/>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Experimental setups: V-notch, Rotameter calibration, subsonic wind tunnel, airfoil drag experiment, streamline visualization, and metacentric height experiment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48" name="Image 5" descr="preencoded.png">
              <a:extLst>
                <a:ext uri="{FF2B5EF4-FFF2-40B4-BE49-F238E27FC236}">
                  <a16:creationId xmlns:a16="http://schemas.microsoft.com/office/drawing/2014/main" id="{EF4A39A1-0521-F400-8263-CF46FFABA87F}"/>
                </a:ext>
              </a:extLst>
            </p:cNvPr>
            <p:cNvPicPr>
              <a:picLocks noChangeAspect="1"/>
            </p:cNvPicPr>
            <p:nvPr/>
          </p:nvPicPr>
          <p:blipFill>
            <a:blip r:embed="rId8"/>
            <a:srcRect l="-2571" r="-2571"/>
            <a:stretch/>
          </p:blipFill>
          <p:spPr>
            <a:xfrm>
              <a:off x="1061322" y="2441703"/>
              <a:ext cx="105156" cy="114300"/>
            </a:xfrm>
            <a:prstGeom prst="rect">
              <a:avLst/>
            </a:prstGeom>
          </p:spPr>
        </p:pic>
        <p:pic>
          <p:nvPicPr>
            <p:cNvPr id="149" name="Image 5" descr="preencoded.png">
              <a:extLst>
                <a:ext uri="{FF2B5EF4-FFF2-40B4-BE49-F238E27FC236}">
                  <a16:creationId xmlns:a16="http://schemas.microsoft.com/office/drawing/2014/main" id="{F9958130-6AC8-5C1A-718E-91BE3E02B619}"/>
                </a:ext>
              </a:extLst>
            </p:cNvPr>
            <p:cNvPicPr>
              <a:picLocks noChangeAspect="1"/>
            </p:cNvPicPr>
            <p:nvPr/>
          </p:nvPicPr>
          <p:blipFill>
            <a:blip r:embed="rId8"/>
            <a:srcRect l="-2571" r="-2571"/>
            <a:stretch/>
          </p:blipFill>
          <p:spPr>
            <a:xfrm>
              <a:off x="1061322" y="2105360"/>
              <a:ext cx="105156" cy="114300"/>
            </a:xfrm>
            <a:prstGeom prst="rect">
              <a:avLst/>
            </a:prstGeom>
          </p:spPr>
        </p:pic>
        <p:pic>
          <p:nvPicPr>
            <p:cNvPr id="1027" name="Picture 3" descr="Fluid mechanics ">
              <a:extLst>
                <a:ext uri="{FF2B5EF4-FFF2-40B4-BE49-F238E27FC236}">
                  <a16:creationId xmlns:a16="http://schemas.microsoft.com/office/drawing/2014/main" id="{B70B1B90-E0D4-00CA-92C7-A8B4845FB2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6660" y="1979067"/>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F0154BBA-E9BA-FDCA-A79C-60516C77B130}"/>
              </a:ext>
            </a:extLst>
          </p:cNvPr>
          <p:cNvGrpSpPr/>
          <p:nvPr/>
        </p:nvGrpSpPr>
        <p:grpSpPr>
          <a:xfrm>
            <a:off x="557213" y="4251126"/>
            <a:ext cx="9774000" cy="1572003"/>
            <a:chOff x="452950" y="2999585"/>
            <a:chExt cx="6534175" cy="1048002"/>
          </a:xfrm>
        </p:grpSpPr>
        <p:sp>
          <p:nvSpPr>
            <p:cNvPr id="50" name="Text 8">
              <a:extLst>
                <a:ext uri="{FF2B5EF4-FFF2-40B4-BE49-F238E27FC236}">
                  <a16:creationId xmlns:a16="http://schemas.microsoft.com/office/drawing/2014/main" id="{A0DF53BA-0787-D9A4-E026-D9BC4F8244B7}"/>
                </a:ext>
              </a:extLst>
            </p:cNvPr>
            <p:cNvSpPr txBox="1"/>
            <p:nvPr/>
          </p:nvSpPr>
          <p:spPr>
            <a:xfrm>
              <a:off x="996104" y="2999585"/>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Hydraulics Laboratory</a:t>
              </a:r>
              <a:endParaRPr lang="en-US" sz="2100" dirty="0">
                <a:solidFill>
                  <a:srgbClr val="002F87"/>
                </a:solidFill>
                <a:latin typeface="Calibri" panose="020F0502020204030204"/>
              </a:endParaRPr>
            </a:p>
          </p:txBody>
        </p:sp>
        <p:sp>
          <p:nvSpPr>
            <p:cNvPr id="51" name="Text 9">
              <a:extLst>
                <a:ext uri="{FF2B5EF4-FFF2-40B4-BE49-F238E27FC236}">
                  <a16:creationId xmlns:a16="http://schemas.microsoft.com/office/drawing/2014/main" id="{7E2DC45E-D25D-9361-C1B2-02F256722704}"/>
                </a:ext>
              </a:extLst>
            </p:cNvPr>
            <p:cNvSpPr txBox="1"/>
            <p:nvPr/>
          </p:nvSpPr>
          <p:spPr>
            <a:xfrm>
              <a:off x="1227125" y="3284894"/>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Modern setups for studying hydraulic machines, open channel flow, groundwater, and hydrology.</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78" name="Image 8" descr="preencoded.png">
              <a:extLst>
                <a:ext uri="{FF2B5EF4-FFF2-40B4-BE49-F238E27FC236}">
                  <a16:creationId xmlns:a16="http://schemas.microsoft.com/office/drawing/2014/main" id="{A81CF7CE-E9E1-A935-1EAB-37FB558CD8AC}"/>
                </a:ext>
              </a:extLst>
            </p:cNvPr>
            <p:cNvPicPr>
              <a:picLocks noChangeAspect="1"/>
            </p:cNvPicPr>
            <p:nvPr/>
          </p:nvPicPr>
          <p:blipFill>
            <a:blip r:embed="rId8"/>
            <a:srcRect l="-2571" r="-2571"/>
            <a:stretch/>
          </p:blipFill>
          <p:spPr>
            <a:xfrm>
              <a:off x="1061322" y="3416443"/>
              <a:ext cx="105156" cy="100187"/>
            </a:xfrm>
            <a:prstGeom prst="rect">
              <a:avLst/>
            </a:prstGeom>
          </p:spPr>
        </p:pic>
        <p:sp>
          <p:nvSpPr>
            <p:cNvPr id="79" name="Text 10">
              <a:extLst>
                <a:ext uri="{FF2B5EF4-FFF2-40B4-BE49-F238E27FC236}">
                  <a16:creationId xmlns:a16="http://schemas.microsoft.com/office/drawing/2014/main" id="{DC9C8420-64C1-BCC0-7851-AA0610098152}"/>
                </a:ext>
              </a:extLst>
            </p:cNvPr>
            <p:cNvSpPr txBox="1"/>
            <p:nvPr/>
          </p:nvSpPr>
          <p:spPr>
            <a:xfrm>
              <a:off x="1227125" y="3687587"/>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Turbine and pump test rigs, channel flow models, seepage and rainfall simulators, pipe networks, and water quality testing instruments.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81" name="Image 9" descr="preencoded.png">
              <a:extLst>
                <a:ext uri="{FF2B5EF4-FFF2-40B4-BE49-F238E27FC236}">
                  <a16:creationId xmlns:a16="http://schemas.microsoft.com/office/drawing/2014/main" id="{1187B071-456B-BDC5-5AB0-91E12D5893EE}"/>
                </a:ext>
              </a:extLst>
            </p:cNvPr>
            <p:cNvPicPr>
              <a:picLocks noChangeAspect="1"/>
            </p:cNvPicPr>
            <p:nvPr/>
          </p:nvPicPr>
          <p:blipFill>
            <a:blip r:embed="rId8"/>
            <a:srcRect l="-2571" r="-2571"/>
            <a:stretch/>
          </p:blipFill>
          <p:spPr>
            <a:xfrm>
              <a:off x="1061322" y="3815650"/>
              <a:ext cx="105156" cy="100187"/>
            </a:xfrm>
            <a:prstGeom prst="rect">
              <a:avLst/>
            </a:prstGeom>
          </p:spPr>
        </p:pic>
        <p:pic>
          <p:nvPicPr>
            <p:cNvPr id="1029" name="Picture 5" descr="Power ">
              <a:extLst>
                <a:ext uri="{FF2B5EF4-FFF2-40B4-BE49-F238E27FC236}">
                  <a16:creationId xmlns:a16="http://schemas.microsoft.com/office/drawing/2014/main" id="{49A69FEA-B34D-D182-8EA5-374F0F4FC62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2950" y="3336630"/>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a:extLst>
              <a:ext uri="{FF2B5EF4-FFF2-40B4-BE49-F238E27FC236}">
                <a16:creationId xmlns:a16="http://schemas.microsoft.com/office/drawing/2014/main" id="{CF5ECB10-AEAB-5D29-255C-C76E1AB0D63F}"/>
              </a:ext>
            </a:extLst>
          </p:cNvPr>
          <p:cNvGrpSpPr/>
          <p:nvPr/>
        </p:nvGrpSpPr>
        <p:grpSpPr>
          <a:xfrm>
            <a:off x="557213" y="6193452"/>
            <a:ext cx="9774000" cy="948261"/>
            <a:chOff x="458020" y="4394951"/>
            <a:chExt cx="6529105" cy="632174"/>
          </a:xfrm>
        </p:grpSpPr>
        <p:sp>
          <p:nvSpPr>
            <p:cNvPr id="88" name="Text 13">
              <a:extLst>
                <a:ext uri="{FF2B5EF4-FFF2-40B4-BE49-F238E27FC236}">
                  <a16:creationId xmlns:a16="http://schemas.microsoft.com/office/drawing/2014/main" id="{C77DCFCF-403C-2D16-635A-5999420D42BF}"/>
                </a:ext>
              </a:extLst>
            </p:cNvPr>
            <p:cNvSpPr txBox="1"/>
            <p:nvPr/>
          </p:nvSpPr>
          <p:spPr>
            <a:xfrm>
              <a:off x="996104" y="4394951"/>
              <a:ext cx="4673026"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Advanced Experimental Research Laboratory</a:t>
              </a:r>
              <a:endParaRPr lang="en-US" sz="2100" dirty="0">
                <a:solidFill>
                  <a:srgbClr val="002F87"/>
                </a:solidFill>
                <a:latin typeface="Calibri" panose="020F0502020204030204"/>
              </a:endParaRPr>
            </a:p>
          </p:txBody>
        </p:sp>
        <p:sp>
          <p:nvSpPr>
            <p:cNvPr id="89" name="Text 14">
              <a:extLst>
                <a:ext uri="{FF2B5EF4-FFF2-40B4-BE49-F238E27FC236}">
                  <a16:creationId xmlns:a16="http://schemas.microsoft.com/office/drawing/2014/main" id="{C9E756CB-57D4-3F85-F408-E959DCCB6FF9}"/>
                </a:ext>
              </a:extLst>
            </p:cNvPr>
            <p:cNvSpPr txBox="1"/>
            <p:nvPr/>
          </p:nvSpPr>
          <p:spPr>
            <a:xfrm>
              <a:off x="1227125" y="4667125"/>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Advanced instruments such as Particle Image Velocimetry (PIV), Acoustic Doppler Velocimeter (ADV), electromagnetic and ultrasonic flow meters etc.</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90" name="Image 13" descr="preencoded.png">
              <a:extLst>
                <a:ext uri="{FF2B5EF4-FFF2-40B4-BE49-F238E27FC236}">
                  <a16:creationId xmlns:a16="http://schemas.microsoft.com/office/drawing/2014/main" id="{56A171C9-D67D-F205-284F-ABB3360D5EB1}"/>
                </a:ext>
              </a:extLst>
            </p:cNvPr>
            <p:cNvPicPr>
              <a:picLocks noChangeAspect="1"/>
            </p:cNvPicPr>
            <p:nvPr/>
          </p:nvPicPr>
          <p:blipFill>
            <a:blip r:embed="rId8"/>
            <a:srcRect l="-2571" r="-2571"/>
            <a:stretch/>
          </p:blipFill>
          <p:spPr>
            <a:xfrm>
              <a:off x="1061322" y="4737516"/>
              <a:ext cx="105156" cy="100187"/>
            </a:xfrm>
            <a:prstGeom prst="rect">
              <a:avLst/>
            </a:prstGeom>
          </p:spPr>
        </p:pic>
        <p:pic>
          <p:nvPicPr>
            <p:cNvPr id="1031" name="Picture 7" descr="Ultrasonic ">
              <a:extLst>
                <a:ext uri="{FF2B5EF4-FFF2-40B4-BE49-F238E27FC236}">
                  <a16:creationId xmlns:a16="http://schemas.microsoft.com/office/drawing/2014/main" id="{ED405ECB-F689-C61F-5D27-C5E3F6C0881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8020" y="4541989"/>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Group 32">
            <a:extLst>
              <a:ext uri="{FF2B5EF4-FFF2-40B4-BE49-F238E27FC236}">
                <a16:creationId xmlns:a16="http://schemas.microsoft.com/office/drawing/2014/main" id="{49119B71-F1F0-CDB8-662D-5A5AB369691A}"/>
              </a:ext>
            </a:extLst>
          </p:cNvPr>
          <p:cNvGrpSpPr/>
          <p:nvPr/>
        </p:nvGrpSpPr>
        <p:grpSpPr>
          <a:xfrm>
            <a:off x="557213" y="7512037"/>
            <a:ext cx="9774000" cy="849014"/>
            <a:chOff x="448168" y="5225203"/>
            <a:chExt cx="6538957" cy="566009"/>
          </a:xfrm>
        </p:grpSpPr>
        <p:sp>
          <p:nvSpPr>
            <p:cNvPr id="95" name="Text 17">
              <a:extLst>
                <a:ext uri="{FF2B5EF4-FFF2-40B4-BE49-F238E27FC236}">
                  <a16:creationId xmlns:a16="http://schemas.microsoft.com/office/drawing/2014/main" id="{68B3B13B-1474-2468-972C-E347771347D6}"/>
                </a:ext>
              </a:extLst>
            </p:cNvPr>
            <p:cNvSpPr txBox="1"/>
            <p:nvPr/>
          </p:nvSpPr>
          <p:spPr>
            <a:xfrm>
              <a:off x="996104" y="5225203"/>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Workshop Facilities</a:t>
              </a:r>
              <a:endParaRPr lang="en-US" sz="2100" dirty="0">
                <a:solidFill>
                  <a:srgbClr val="002F87"/>
                </a:solidFill>
                <a:latin typeface="Calibri" panose="020F0502020204030204"/>
              </a:endParaRPr>
            </a:p>
          </p:txBody>
        </p:sp>
        <p:pic>
          <p:nvPicPr>
            <p:cNvPr id="97" name="Image 17" descr="preencoded.png">
              <a:extLst>
                <a:ext uri="{FF2B5EF4-FFF2-40B4-BE49-F238E27FC236}">
                  <a16:creationId xmlns:a16="http://schemas.microsoft.com/office/drawing/2014/main" id="{B70EB078-D8D1-5882-AAAE-4F9D7FF04949}"/>
                </a:ext>
              </a:extLst>
            </p:cNvPr>
            <p:cNvPicPr>
              <a:picLocks noChangeAspect="1"/>
            </p:cNvPicPr>
            <p:nvPr/>
          </p:nvPicPr>
          <p:blipFill>
            <a:blip r:embed="rId8"/>
            <a:srcRect l="-2571" r="-2571"/>
            <a:stretch/>
          </p:blipFill>
          <p:spPr>
            <a:xfrm>
              <a:off x="1061322" y="5561118"/>
              <a:ext cx="105156" cy="100187"/>
            </a:xfrm>
            <a:prstGeom prst="rect">
              <a:avLst/>
            </a:prstGeom>
          </p:spPr>
        </p:pic>
        <p:sp>
          <p:nvSpPr>
            <p:cNvPr id="96" name="Text 18">
              <a:extLst>
                <a:ext uri="{FF2B5EF4-FFF2-40B4-BE49-F238E27FC236}">
                  <a16:creationId xmlns:a16="http://schemas.microsoft.com/office/drawing/2014/main" id="{FF218C91-1D68-B399-2E67-D5017A766E29}"/>
                </a:ext>
              </a:extLst>
            </p:cNvPr>
            <p:cNvSpPr txBox="1"/>
            <p:nvPr/>
          </p:nvSpPr>
          <p:spPr>
            <a:xfrm>
              <a:off x="1227125" y="5431212"/>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Fabrication, repair, and maintenance facilities for experimental models and equipment.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033" name="Picture 9" descr="House ">
              <a:extLst>
                <a:ext uri="{FF2B5EF4-FFF2-40B4-BE49-F238E27FC236}">
                  <a16:creationId xmlns:a16="http://schemas.microsoft.com/office/drawing/2014/main" id="{10717861-62F9-28CE-4407-285F2D4D6BF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8168" y="5303725"/>
              <a:ext cx="360000" cy="360000"/>
            </a:xfrm>
            <a:prstGeom prst="rect">
              <a:avLst/>
            </a:prstGeom>
            <a:noFill/>
            <a:extLst>
              <a:ext uri="{909E8E84-426E-40DD-AFC4-6F175D3DCCD1}">
                <a14:hiddenFill xmlns:a14="http://schemas.microsoft.com/office/drawing/2010/main">
                  <a:solidFill>
                    <a:srgbClr val="FFFFFF"/>
                  </a:solidFill>
                </a14:hiddenFill>
              </a:ext>
            </a:extLst>
          </p:spPr>
        </p:pic>
      </p:grpSp>
      <p:sp>
        <p:nvSpPr>
          <p:cNvPr id="47" name="Shape 2">
            <a:extLst>
              <a:ext uri="{FF2B5EF4-FFF2-40B4-BE49-F238E27FC236}">
                <a16:creationId xmlns:a16="http://schemas.microsoft.com/office/drawing/2014/main" id="{4238BF74-A0BA-6424-8F9E-947E471B2C4D}"/>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grpSp>
        <p:nvGrpSpPr>
          <p:cNvPr id="60" name="Group 59">
            <a:extLst>
              <a:ext uri="{FF2B5EF4-FFF2-40B4-BE49-F238E27FC236}">
                <a16:creationId xmlns:a16="http://schemas.microsoft.com/office/drawing/2014/main" id="{A6ECC97E-599B-9202-533E-310CFC051854}"/>
              </a:ext>
            </a:extLst>
          </p:cNvPr>
          <p:cNvGrpSpPr/>
          <p:nvPr/>
        </p:nvGrpSpPr>
        <p:grpSpPr>
          <a:xfrm>
            <a:off x="10331213" y="2328096"/>
            <a:ext cx="7686075" cy="2541843"/>
            <a:chOff x="7197241" y="1552064"/>
            <a:chExt cx="4814284" cy="1298478"/>
          </a:xfrm>
        </p:grpSpPr>
        <p:sp>
          <p:nvSpPr>
            <p:cNvPr id="117" name="Text 27">
              <a:extLst>
                <a:ext uri="{FF2B5EF4-FFF2-40B4-BE49-F238E27FC236}">
                  <a16:creationId xmlns:a16="http://schemas.microsoft.com/office/drawing/2014/main" id="{D08D2ED9-6A19-6C94-4024-93B6228F7B91}"/>
                </a:ext>
              </a:extLst>
            </p:cNvPr>
            <p:cNvSpPr txBox="1"/>
            <p:nvPr/>
          </p:nvSpPr>
          <p:spPr>
            <a:xfrm>
              <a:off x="7534282" y="2784158"/>
              <a:ext cx="1665918" cy="4724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Calibri" panose="020F0502020204030204" pitchFamily="34" charset="0"/>
                  <a:cs typeface="Calibri" panose="020F0502020204030204" pitchFamily="34" charset="0"/>
                </a:rPr>
                <a:t>Particle Image Velocimetry (PIV)</a:t>
              </a:r>
            </a:p>
          </p:txBody>
        </p:sp>
        <p:sp>
          <p:nvSpPr>
            <p:cNvPr id="154" name="Text 27">
              <a:extLst>
                <a:ext uri="{FF2B5EF4-FFF2-40B4-BE49-F238E27FC236}">
                  <a16:creationId xmlns:a16="http://schemas.microsoft.com/office/drawing/2014/main" id="{C3750FC4-1176-0AE0-6763-96873640A12A}"/>
                </a:ext>
              </a:extLst>
            </p:cNvPr>
            <p:cNvSpPr txBox="1"/>
            <p:nvPr/>
          </p:nvSpPr>
          <p:spPr>
            <a:xfrm>
              <a:off x="9875940" y="2756360"/>
              <a:ext cx="1931170" cy="94182"/>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Calibri" panose="020F0502020204030204" pitchFamily="34" charset="0"/>
                  <a:cs typeface="Calibri" panose="020F0502020204030204" pitchFamily="34" charset="0"/>
                </a:rPr>
                <a:t>Ultrasonic flow meter</a:t>
              </a:r>
              <a:endParaRPr lang="en-US" sz="1500" dirty="0">
                <a:solidFill>
                  <a:srgbClr val="002F87"/>
                </a:solidFill>
                <a:latin typeface="Calibri" panose="020F0502020204030204"/>
                <a:ea typeface="Calibri" panose="020F0502020204030204" pitchFamily="34" charset="0"/>
                <a:cs typeface="Calibri" panose="020F0502020204030204" pitchFamily="34" charset="0"/>
              </a:endParaRPr>
            </a:p>
          </p:txBody>
        </p:sp>
        <p:pic>
          <p:nvPicPr>
            <p:cNvPr id="1035" name="Picture 11" descr="...">
              <a:extLst>
                <a:ext uri="{FF2B5EF4-FFF2-40B4-BE49-F238E27FC236}">
                  <a16:creationId xmlns:a16="http://schemas.microsoft.com/office/drawing/2014/main" id="{F7740433-ABEE-4B84-50A0-3021E377F233}"/>
                </a:ext>
              </a:extLst>
            </p:cNvPr>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197241" y="1561423"/>
              <a:ext cx="2340000" cy="11520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
              <a:extLst>
                <a:ext uri="{FF2B5EF4-FFF2-40B4-BE49-F238E27FC236}">
                  <a16:creationId xmlns:a16="http://schemas.microsoft.com/office/drawing/2014/main" id="{64D936D9-E2F8-025F-E5A7-D3E4C09759AD}"/>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671525" y="1552064"/>
              <a:ext cx="2340000" cy="1152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011BF27A-4399-56A3-05EF-F755FD14BDF8}"/>
              </a:ext>
            </a:extLst>
          </p:cNvPr>
          <p:cNvGrpSpPr/>
          <p:nvPr/>
        </p:nvGrpSpPr>
        <p:grpSpPr>
          <a:xfrm>
            <a:off x="10331213" y="4927994"/>
            <a:ext cx="7710162" cy="2532384"/>
            <a:chOff x="7256695" y="3683683"/>
            <a:chExt cx="4830342" cy="1286405"/>
          </a:xfrm>
        </p:grpSpPr>
        <p:grpSp>
          <p:nvGrpSpPr>
            <p:cNvPr id="58" name="Group 57">
              <a:extLst>
                <a:ext uri="{FF2B5EF4-FFF2-40B4-BE49-F238E27FC236}">
                  <a16:creationId xmlns:a16="http://schemas.microsoft.com/office/drawing/2014/main" id="{217DB176-EF33-0A21-5DD3-2AF66615498E}"/>
                </a:ext>
              </a:extLst>
            </p:cNvPr>
            <p:cNvGrpSpPr/>
            <p:nvPr/>
          </p:nvGrpSpPr>
          <p:grpSpPr>
            <a:xfrm>
              <a:off x="7256695" y="3688249"/>
              <a:ext cx="2340000" cy="1281839"/>
              <a:chOff x="7197241" y="2877871"/>
              <a:chExt cx="2340000" cy="1281839"/>
            </a:xfrm>
          </p:grpSpPr>
          <p:sp>
            <p:nvSpPr>
              <p:cNvPr id="131" name="Text 28">
                <a:extLst>
                  <a:ext uri="{FF2B5EF4-FFF2-40B4-BE49-F238E27FC236}">
                    <a16:creationId xmlns:a16="http://schemas.microsoft.com/office/drawing/2014/main" id="{0728B69F-F95F-639C-0349-8EF35419DF37}"/>
                  </a:ext>
                </a:extLst>
              </p:cNvPr>
              <p:cNvSpPr txBox="1"/>
              <p:nvPr/>
            </p:nvSpPr>
            <p:spPr>
              <a:xfrm>
                <a:off x="7690946" y="4072642"/>
                <a:ext cx="1352590" cy="8706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Open channel Flow meter</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039" name="Picture 15" descr="...">
                <a:extLst>
                  <a:ext uri="{FF2B5EF4-FFF2-40B4-BE49-F238E27FC236}">
                    <a16:creationId xmlns:a16="http://schemas.microsoft.com/office/drawing/2014/main" id="{B2AD0094-B6F2-A9C0-1D9B-95BB84CA29E8}"/>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97241" y="2877871"/>
                <a:ext cx="2340000" cy="1152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9" name="Group 58">
              <a:extLst>
                <a:ext uri="{FF2B5EF4-FFF2-40B4-BE49-F238E27FC236}">
                  <a16:creationId xmlns:a16="http://schemas.microsoft.com/office/drawing/2014/main" id="{91D26572-7DBF-7A75-DE6D-DBCAE9242C22}"/>
                </a:ext>
              </a:extLst>
            </p:cNvPr>
            <p:cNvGrpSpPr/>
            <p:nvPr/>
          </p:nvGrpSpPr>
          <p:grpSpPr>
            <a:xfrm>
              <a:off x="9747037" y="3683683"/>
              <a:ext cx="2340000" cy="1283609"/>
              <a:chOff x="9671525" y="2876164"/>
              <a:chExt cx="2340000" cy="1283609"/>
            </a:xfrm>
          </p:grpSpPr>
          <p:sp>
            <p:nvSpPr>
              <p:cNvPr id="136" name="Text 29">
                <a:extLst>
                  <a:ext uri="{FF2B5EF4-FFF2-40B4-BE49-F238E27FC236}">
                    <a16:creationId xmlns:a16="http://schemas.microsoft.com/office/drawing/2014/main" id="{3E3CF51D-A479-65D7-31B1-62FF6B727CCF}"/>
                  </a:ext>
                </a:extLst>
              </p:cNvPr>
              <p:cNvSpPr txBox="1"/>
              <p:nvPr/>
            </p:nvSpPr>
            <p:spPr>
              <a:xfrm>
                <a:off x="10423922" y="4041982"/>
                <a:ext cx="835205" cy="11779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Impact of Jet</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043" name="Picture 19" descr="...">
                <a:extLst>
                  <a:ext uri="{FF2B5EF4-FFF2-40B4-BE49-F238E27FC236}">
                    <a16:creationId xmlns:a16="http://schemas.microsoft.com/office/drawing/2014/main" id="{C63EDF54-5FE8-6C2A-6F44-0C5D82ECB9AE}"/>
                  </a:ext>
                </a:extLst>
              </p:cNvPr>
              <p:cNvPicPr>
                <a:picLocks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671525" y="2876164"/>
                <a:ext cx="2340000" cy="115200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62" name="Group 61">
            <a:extLst>
              <a:ext uri="{FF2B5EF4-FFF2-40B4-BE49-F238E27FC236}">
                <a16:creationId xmlns:a16="http://schemas.microsoft.com/office/drawing/2014/main" id="{B7E16840-DCCE-8569-B4AF-2957733B1437}"/>
              </a:ext>
            </a:extLst>
          </p:cNvPr>
          <p:cNvGrpSpPr/>
          <p:nvPr/>
        </p:nvGrpSpPr>
        <p:grpSpPr>
          <a:xfrm>
            <a:off x="10331213" y="7527881"/>
            <a:ext cx="7710198" cy="2522129"/>
            <a:chOff x="7256671" y="5190037"/>
            <a:chExt cx="4830366" cy="1354386"/>
          </a:xfrm>
        </p:grpSpPr>
        <p:grpSp>
          <p:nvGrpSpPr>
            <p:cNvPr id="56" name="Group 55">
              <a:extLst>
                <a:ext uri="{FF2B5EF4-FFF2-40B4-BE49-F238E27FC236}">
                  <a16:creationId xmlns:a16="http://schemas.microsoft.com/office/drawing/2014/main" id="{AE4F385A-7404-1BC3-8FC8-A1221B3C1C40}"/>
                </a:ext>
              </a:extLst>
            </p:cNvPr>
            <p:cNvGrpSpPr/>
            <p:nvPr/>
          </p:nvGrpSpPr>
          <p:grpSpPr>
            <a:xfrm>
              <a:off x="7256671" y="5190037"/>
              <a:ext cx="2340000" cy="1332860"/>
              <a:chOff x="7197241" y="4280162"/>
              <a:chExt cx="2340000" cy="1332860"/>
            </a:xfrm>
          </p:grpSpPr>
          <p:pic>
            <p:nvPicPr>
              <p:cNvPr id="1049" name="Picture 25">
                <a:extLst>
                  <a:ext uri="{FF2B5EF4-FFF2-40B4-BE49-F238E27FC236}">
                    <a16:creationId xmlns:a16="http://schemas.microsoft.com/office/drawing/2014/main" id="{F0E551C8-59F4-4D3A-433E-BAD618D1998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197241" y="4280162"/>
                <a:ext cx="2340000" cy="1176133"/>
              </a:xfrm>
              <a:prstGeom prst="rect">
                <a:avLst/>
              </a:prstGeom>
              <a:noFill/>
              <a:extLst>
                <a:ext uri="{909E8E84-426E-40DD-AFC4-6F175D3DCCD1}">
                  <a14:hiddenFill xmlns:a14="http://schemas.microsoft.com/office/drawing/2010/main">
                    <a:solidFill>
                      <a:srgbClr val="FFFFFF"/>
                    </a:solidFill>
                  </a14:hiddenFill>
                </a:ext>
              </a:extLst>
            </p:spPr>
          </p:pic>
          <p:sp>
            <p:nvSpPr>
              <p:cNvPr id="52" name="Text 28">
                <a:extLst>
                  <a:ext uri="{FF2B5EF4-FFF2-40B4-BE49-F238E27FC236}">
                    <a16:creationId xmlns:a16="http://schemas.microsoft.com/office/drawing/2014/main" id="{A68A9067-93BC-2153-A6E6-7151E95CC6E5}"/>
                  </a:ext>
                </a:extLst>
              </p:cNvPr>
              <p:cNvSpPr txBox="1"/>
              <p:nvPr/>
            </p:nvSpPr>
            <p:spPr>
              <a:xfrm>
                <a:off x="7759527" y="5479901"/>
                <a:ext cx="1215428" cy="13312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Kaplan Turbine</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57" name="Group 56">
              <a:extLst>
                <a:ext uri="{FF2B5EF4-FFF2-40B4-BE49-F238E27FC236}">
                  <a16:creationId xmlns:a16="http://schemas.microsoft.com/office/drawing/2014/main" id="{E2B609B4-6C52-CBBF-C23F-DA1911D909E0}"/>
                </a:ext>
              </a:extLst>
            </p:cNvPr>
            <p:cNvGrpSpPr/>
            <p:nvPr/>
          </p:nvGrpSpPr>
          <p:grpSpPr>
            <a:xfrm>
              <a:off x="9747037" y="5190037"/>
              <a:ext cx="2340000" cy="1354386"/>
              <a:chOff x="9671525" y="4267994"/>
              <a:chExt cx="2340000" cy="1354386"/>
            </a:xfrm>
          </p:grpSpPr>
          <p:pic>
            <p:nvPicPr>
              <p:cNvPr id="1059" name="Picture 35" descr="Hydraulics Lab">
                <a:extLst>
                  <a:ext uri="{FF2B5EF4-FFF2-40B4-BE49-F238E27FC236}">
                    <a16:creationId xmlns:a16="http://schemas.microsoft.com/office/drawing/2014/main" id="{E157E9C3-8560-D5E0-3655-046FB36664D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671525" y="4267994"/>
                <a:ext cx="2340000" cy="1176133"/>
              </a:xfrm>
              <a:prstGeom prst="rect">
                <a:avLst/>
              </a:prstGeom>
              <a:noFill/>
              <a:extLst>
                <a:ext uri="{909E8E84-426E-40DD-AFC4-6F175D3DCCD1}">
                  <a14:hiddenFill xmlns:a14="http://schemas.microsoft.com/office/drawing/2010/main">
                    <a:solidFill>
                      <a:srgbClr val="FFFFFF"/>
                    </a:solidFill>
                  </a14:hiddenFill>
                </a:ext>
              </a:extLst>
            </p:spPr>
          </p:pic>
          <p:sp>
            <p:nvSpPr>
              <p:cNvPr id="54" name="Text 28">
                <a:extLst>
                  <a:ext uri="{FF2B5EF4-FFF2-40B4-BE49-F238E27FC236}">
                    <a16:creationId xmlns:a16="http://schemas.microsoft.com/office/drawing/2014/main" id="{2F3C145A-08C8-4C07-F7E7-031D88F535A3}"/>
                  </a:ext>
                </a:extLst>
              </p:cNvPr>
              <p:cNvSpPr txBox="1"/>
              <p:nvPr/>
            </p:nvSpPr>
            <p:spPr>
              <a:xfrm>
                <a:off x="10233811" y="5489259"/>
                <a:ext cx="1215428" cy="13312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Hydraulics Lab</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37290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5234" r="-5234"/>
              </a:stretch>
            </a:blipFill>
          </p:spPr>
          <p:txBody>
            <a:bodyPr/>
            <a:lstStyle/>
            <a:p>
              <a:endParaRPr lang="en-US"/>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6559972" cy="653829"/>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Prof. Jayadipta Ghosh</a:t>
            </a:r>
          </a:p>
        </p:txBody>
      </p:sp>
      <p:sp>
        <p:nvSpPr>
          <p:cNvPr id="21" name="TextBox 21"/>
          <p:cNvSpPr txBox="1"/>
          <p:nvPr/>
        </p:nvSpPr>
        <p:spPr>
          <a:xfrm>
            <a:off x="8909260" y="6557408"/>
            <a:ext cx="4820850" cy="903852"/>
          </a:xfrm>
          <a:prstGeom prst="rect">
            <a:avLst/>
          </a:prstGeom>
        </p:spPr>
        <p:txBody>
          <a:bodyPr lIns="0" tIns="0" rIns="0" bIns="0" rtlCol="0" anchor="t">
            <a:spAutoFit/>
          </a:bodyPr>
          <a:lstStyle/>
          <a:p>
            <a:pPr algn="l">
              <a:lnSpc>
                <a:spcPts val="3558"/>
              </a:lnSpc>
            </a:pPr>
            <a:r>
              <a:rPr lang="en-US" sz="3235" b="1">
                <a:solidFill>
                  <a:srgbClr val="276DA9"/>
                </a:solidFill>
                <a:latin typeface="Roboto Bold"/>
                <a:ea typeface="Roboto Bold"/>
                <a:cs typeface="Roboto Bold"/>
                <a:sym typeface="Roboto Bold"/>
              </a:rPr>
              <a:t>Structural Engineering</a:t>
            </a:r>
          </a:p>
          <a:p>
            <a:pPr algn="l">
              <a:lnSpc>
                <a:spcPts val="3558"/>
              </a:lnSpc>
            </a:pPr>
            <a:endParaRPr lang="en-US" sz="3235" b="1">
              <a:solidFill>
                <a:srgbClr val="276DA9"/>
              </a:solidFill>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92379" y="8764390"/>
            <a:ext cx="4486567" cy="887349"/>
          </a:xfrm>
          <a:prstGeom prst="rect">
            <a:avLst/>
          </a:prstGeom>
        </p:spPr>
        <p:txBody>
          <a:bodyPr lIns="0" tIns="0" rIns="0" bIns="0" rtlCol="0" anchor="t">
            <a:spAutoFit/>
          </a:bodyPr>
          <a:lstStyle/>
          <a:p>
            <a:pPr algn="l">
              <a:lnSpc>
                <a:spcPts val="3431"/>
              </a:lnSpc>
            </a:pPr>
            <a:r>
              <a:rPr lang="en-US" sz="3119" b="1">
                <a:solidFill>
                  <a:srgbClr val="276DA9"/>
                </a:solidFill>
                <a:latin typeface="Roboto Bold"/>
                <a:ea typeface="Roboto Bold"/>
                <a:cs typeface="Roboto Bold"/>
                <a:sym typeface="Roboto Bold"/>
              </a:rPr>
              <a:t>jghosh@civil.iitb.ac.in</a:t>
            </a:r>
          </a:p>
          <a:p>
            <a:pPr algn="l">
              <a:lnSpc>
                <a:spcPts val="3431"/>
              </a:lnSpc>
            </a:pPr>
            <a:endParaRPr lang="en-US" sz="3119" b="1">
              <a:solidFill>
                <a:srgbClr val="276DA9"/>
              </a:solidFill>
              <a:latin typeface="Roboto Bold"/>
              <a:ea typeface="Roboto Bold"/>
              <a:cs typeface="Roboto Bold"/>
              <a:sym typeface="Roboto Bo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Structural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(SE) – CE 4</a:t>
            </a:r>
          </a:p>
        </p:txBody>
      </p:sp>
      <p:pic>
        <p:nvPicPr>
          <p:cNvPr id="3" name="Google Shape;90;p1" descr="Indian Institute of Technology Bombay (IITB) | Engage India ...">
            <a:extLst>
              <a:ext uri="{FF2B5EF4-FFF2-40B4-BE49-F238E27FC236}">
                <a16:creationId xmlns:a16="http://schemas.microsoft.com/office/drawing/2014/main" id="{82816D73-1D8D-CD27-B168-33193616E774}"/>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2417671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69D1D-E33F-601C-29D6-CD3A678C0DEB}"/>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2B9886C9-ED5B-5A54-7EE6-5866AD450147}"/>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Aptos" panose="02110004020202020204"/>
            </a:endParaRPr>
          </a:p>
        </p:txBody>
      </p:sp>
      <p:sp>
        <p:nvSpPr>
          <p:cNvPr id="7" name="Shape 3">
            <a:extLst>
              <a:ext uri="{FF2B5EF4-FFF2-40B4-BE49-F238E27FC236}">
                <a16:creationId xmlns:a16="http://schemas.microsoft.com/office/drawing/2014/main" id="{C3D79A79-5680-126F-A19C-A98249F0BF98}"/>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17 Members</a:t>
            </a:r>
            <a:endParaRPr lang="en-IN"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3952FD03-2598-6DBE-A5E8-95E2B3666DE8}"/>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7C909CC2-DB6B-FC08-A2EC-23785CF31C37}"/>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A227C8FC-2367-A358-5E38-F5B3932D1C78}"/>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2EDA8DF7-507C-2AFB-7DF4-92B70F6CC4FA}"/>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Structural Engineering – SE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2">
            <a:extLst>
              <a:ext uri="{FF2B5EF4-FFF2-40B4-BE49-F238E27FC236}">
                <a16:creationId xmlns:a16="http://schemas.microsoft.com/office/drawing/2014/main" id="{A614B7EF-E1AA-75E8-5F15-D69F83565F02}"/>
              </a:ext>
            </a:extLst>
          </p:cNvPr>
          <p:cNvSpPr txBox="1"/>
          <p:nvPr/>
        </p:nvSpPr>
        <p:spPr>
          <a:xfrm>
            <a:off x="1146781" y="1583621"/>
            <a:ext cx="4369703" cy="320420"/>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prstClr val="black"/>
              </a:solidFill>
              <a:latin typeface="Aptos" panose="02110004020202020204"/>
            </a:endParaRPr>
          </a:p>
        </p:txBody>
      </p:sp>
      <p:pic>
        <p:nvPicPr>
          <p:cNvPr id="6" name="Image 1" descr="preencoded.png">
            <a:extLst>
              <a:ext uri="{FF2B5EF4-FFF2-40B4-BE49-F238E27FC236}">
                <a16:creationId xmlns:a16="http://schemas.microsoft.com/office/drawing/2014/main" id="{2490D077-8AD8-B40C-1906-18F88ADD4ECA}"/>
              </a:ext>
            </a:extLst>
          </p:cNvPr>
          <p:cNvPicPr>
            <a:picLocks/>
          </p:cNvPicPr>
          <p:nvPr/>
        </p:nvPicPr>
        <p:blipFill>
          <a:blip r:embed="rId4"/>
          <a:srcRect l="-1064" r="-1064"/>
          <a:stretch/>
        </p:blipFill>
        <p:spPr>
          <a:xfrm>
            <a:off x="685233" y="1640682"/>
            <a:ext cx="324000" cy="324000"/>
          </a:xfrm>
          <a:prstGeom prst="rect">
            <a:avLst/>
          </a:prstGeom>
        </p:spPr>
      </p:pic>
      <p:sp>
        <p:nvSpPr>
          <p:cNvPr id="48" name="Text 44">
            <a:extLst>
              <a:ext uri="{FF2B5EF4-FFF2-40B4-BE49-F238E27FC236}">
                <a16:creationId xmlns:a16="http://schemas.microsoft.com/office/drawing/2014/main" id="{61C37212-0813-8493-6C25-21488BB72C07}"/>
              </a:ext>
            </a:extLst>
          </p:cNvPr>
          <p:cNvSpPr txBox="1"/>
          <p:nvPr/>
        </p:nvSpPr>
        <p:spPr>
          <a:xfrm>
            <a:off x="1759823" y="9495308"/>
            <a:ext cx="9363852" cy="183254"/>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28" name="Text 24">
            <a:extLst>
              <a:ext uri="{FF2B5EF4-FFF2-40B4-BE49-F238E27FC236}">
                <a16:creationId xmlns:a16="http://schemas.microsoft.com/office/drawing/2014/main" id="{D7BB561E-158F-6388-1FB9-F341AAAE4427}"/>
              </a:ext>
            </a:extLst>
          </p:cNvPr>
          <p:cNvSpPr txBox="1"/>
          <p:nvPr/>
        </p:nvSpPr>
        <p:spPr>
          <a:xfrm>
            <a:off x="1759823" y="8712259"/>
            <a:ext cx="8470764" cy="183254"/>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grpSp>
        <p:nvGrpSpPr>
          <p:cNvPr id="84" name="Group 83">
            <a:extLst>
              <a:ext uri="{FF2B5EF4-FFF2-40B4-BE49-F238E27FC236}">
                <a16:creationId xmlns:a16="http://schemas.microsoft.com/office/drawing/2014/main" id="{8B6B160E-A892-A673-BF9C-E7B6290E44EA}"/>
              </a:ext>
            </a:extLst>
          </p:cNvPr>
          <p:cNvGrpSpPr/>
          <p:nvPr/>
        </p:nvGrpSpPr>
        <p:grpSpPr>
          <a:xfrm>
            <a:off x="643146" y="2014701"/>
            <a:ext cx="9915621" cy="1080000"/>
            <a:chOff x="428764" y="1343134"/>
            <a:chExt cx="6610414" cy="720000"/>
          </a:xfrm>
        </p:grpSpPr>
        <p:sp>
          <p:nvSpPr>
            <p:cNvPr id="10" name="Shape 6">
              <a:extLst>
                <a:ext uri="{FF2B5EF4-FFF2-40B4-BE49-F238E27FC236}">
                  <a16:creationId xmlns:a16="http://schemas.microsoft.com/office/drawing/2014/main" id="{3FA9D028-40AE-D440-F285-7EE5D3A0ECB1}"/>
                </a:ext>
              </a:extLst>
            </p:cNvPr>
            <p:cNvSpPr/>
            <p:nvPr/>
          </p:nvSpPr>
          <p:spPr>
            <a:xfrm>
              <a:off x="1165914" y="1343134"/>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Montserrat" panose="00000500000000000000" pitchFamily="2" charset="0"/>
              </a:endParaRPr>
            </a:p>
          </p:txBody>
        </p:sp>
        <p:sp>
          <p:nvSpPr>
            <p:cNvPr id="11" name="Text 7">
              <a:extLst>
                <a:ext uri="{FF2B5EF4-FFF2-40B4-BE49-F238E27FC236}">
                  <a16:creationId xmlns:a16="http://schemas.microsoft.com/office/drawing/2014/main" id="{F21FD950-54FB-C7D8-8669-64DCEF656A67}"/>
                </a:ext>
              </a:extLst>
            </p:cNvPr>
            <p:cNvSpPr txBox="1"/>
            <p:nvPr/>
          </p:nvSpPr>
          <p:spPr>
            <a:xfrm>
              <a:off x="1251851" y="1343134"/>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Pradipta Banerji</a:t>
              </a:r>
              <a:endParaRPr lang="en-US" sz="1500" dirty="0">
                <a:solidFill>
                  <a:prstClr val="black"/>
                </a:solidFill>
                <a:latin typeface="Montserrat" panose="00000500000000000000" pitchFamily="2" charset="0"/>
              </a:endParaRPr>
            </a:p>
          </p:txBody>
        </p:sp>
        <p:sp>
          <p:nvSpPr>
            <p:cNvPr id="14" name="Shape 10">
              <a:extLst>
                <a:ext uri="{FF2B5EF4-FFF2-40B4-BE49-F238E27FC236}">
                  <a16:creationId xmlns:a16="http://schemas.microsoft.com/office/drawing/2014/main" id="{1B7CD047-631A-57A6-7A33-409C981ED051}"/>
                </a:ext>
              </a:extLst>
            </p:cNvPr>
            <p:cNvSpPr/>
            <p:nvPr/>
          </p:nvSpPr>
          <p:spPr>
            <a:xfrm>
              <a:off x="3442145" y="1343134"/>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Montserrat" panose="00000500000000000000" pitchFamily="2" charset="0"/>
              </a:endParaRPr>
            </a:p>
          </p:txBody>
        </p:sp>
        <p:sp>
          <p:nvSpPr>
            <p:cNvPr id="18" name="Shape 14">
              <a:extLst>
                <a:ext uri="{FF2B5EF4-FFF2-40B4-BE49-F238E27FC236}">
                  <a16:creationId xmlns:a16="http://schemas.microsoft.com/office/drawing/2014/main" id="{7D7EBF63-6941-449E-3443-9823020BA25E}"/>
                </a:ext>
              </a:extLst>
            </p:cNvPr>
            <p:cNvSpPr/>
            <p:nvPr/>
          </p:nvSpPr>
          <p:spPr>
            <a:xfrm>
              <a:off x="5708108" y="1343134"/>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Montserrat" panose="00000500000000000000" pitchFamily="2" charset="0"/>
              </a:endParaRPr>
            </a:p>
          </p:txBody>
        </p:sp>
        <p:sp>
          <p:nvSpPr>
            <p:cNvPr id="31" name="Text 27">
              <a:extLst>
                <a:ext uri="{FF2B5EF4-FFF2-40B4-BE49-F238E27FC236}">
                  <a16:creationId xmlns:a16="http://schemas.microsoft.com/office/drawing/2014/main" id="{EC966F6B-B21A-DFF9-C5CC-60732138BBF2}"/>
                </a:ext>
              </a:extLst>
            </p:cNvPr>
            <p:cNvSpPr txBox="1"/>
            <p:nvPr/>
          </p:nvSpPr>
          <p:spPr>
            <a:xfrm>
              <a:off x="3521810" y="1343134"/>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Alok Goyal</a:t>
              </a:r>
              <a:endParaRPr lang="en-US" sz="1500" dirty="0">
                <a:solidFill>
                  <a:prstClr val="black"/>
                </a:solidFill>
                <a:latin typeface="Montserrat" panose="00000500000000000000" pitchFamily="2" charset="0"/>
              </a:endParaRPr>
            </a:p>
          </p:txBody>
        </p:sp>
        <p:sp>
          <p:nvSpPr>
            <p:cNvPr id="15" name="Text 11">
              <a:extLst>
                <a:ext uri="{FF2B5EF4-FFF2-40B4-BE49-F238E27FC236}">
                  <a16:creationId xmlns:a16="http://schemas.microsoft.com/office/drawing/2014/main" id="{C2894774-3A2B-D778-8D1C-11C7C9545FBC}"/>
                </a:ext>
              </a:extLst>
            </p:cNvPr>
            <p:cNvSpPr txBox="1"/>
            <p:nvPr/>
          </p:nvSpPr>
          <p:spPr>
            <a:xfrm>
              <a:off x="5779178" y="1343134"/>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Ravi Sinha</a:t>
              </a:r>
              <a:endParaRPr lang="en-US" sz="1500" dirty="0">
                <a:solidFill>
                  <a:prstClr val="black"/>
                </a:solidFill>
                <a:latin typeface="Montserrat" panose="00000500000000000000" pitchFamily="2" charset="0"/>
              </a:endParaRPr>
            </a:p>
          </p:txBody>
        </p:sp>
        <p:pic>
          <p:nvPicPr>
            <p:cNvPr id="119" name="Picture 4">
              <a:extLst>
                <a:ext uri="{FF2B5EF4-FFF2-40B4-BE49-F238E27FC236}">
                  <a16:creationId xmlns:a16="http://schemas.microsoft.com/office/drawing/2014/main" id="{7405701D-1D2B-1A9E-109B-2489BD9BB7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9757" r="9757"/>
            <a:stretch/>
          </p:blipFill>
          <p:spPr bwMode="auto">
            <a:xfrm>
              <a:off x="428764" y="1343134"/>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0" name="Picture 4">
              <a:extLst>
                <a:ext uri="{FF2B5EF4-FFF2-40B4-BE49-F238E27FC236}">
                  <a16:creationId xmlns:a16="http://schemas.microsoft.com/office/drawing/2014/main" id="{A9EACDD8-C499-FE62-F8DE-7C44EF71430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1" r="1"/>
            <a:stretch/>
          </p:blipFill>
          <p:spPr bwMode="auto">
            <a:xfrm>
              <a:off x="4964407" y="1343134"/>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4" name="Picture 4">
              <a:extLst>
                <a:ext uri="{FF2B5EF4-FFF2-40B4-BE49-F238E27FC236}">
                  <a16:creationId xmlns:a16="http://schemas.microsoft.com/office/drawing/2014/main" id="{91EDD234-9AF3-B9C0-C603-62589C3FDA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36" r="1536"/>
            <a:stretch/>
          </p:blipFill>
          <p:spPr bwMode="auto">
            <a:xfrm>
              <a:off x="2703870" y="1343134"/>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3" name="Group 82">
            <a:extLst>
              <a:ext uri="{FF2B5EF4-FFF2-40B4-BE49-F238E27FC236}">
                <a16:creationId xmlns:a16="http://schemas.microsoft.com/office/drawing/2014/main" id="{34F4F6F6-ED3B-EC2B-06E6-01D485F7DD7A}"/>
              </a:ext>
            </a:extLst>
          </p:cNvPr>
          <p:cNvGrpSpPr/>
          <p:nvPr/>
        </p:nvGrpSpPr>
        <p:grpSpPr>
          <a:xfrm>
            <a:off x="643147" y="3378472"/>
            <a:ext cx="9915620" cy="1080002"/>
            <a:chOff x="428764" y="2236724"/>
            <a:chExt cx="6610413" cy="720001"/>
          </a:xfrm>
        </p:grpSpPr>
        <p:sp>
          <p:nvSpPr>
            <p:cNvPr id="22" name="Shape 18">
              <a:extLst>
                <a:ext uri="{FF2B5EF4-FFF2-40B4-BE49-F238E27FC236}">
                  <a16:creationId xmlns:a16="http://schemas.microsoft.com/office/drawing/2014/main" id="{5CF4F782-97D5-5DF0-72B5-9CA3D6581550}"/>
                </a:ext>
              </a:extLst>
            </p:cNvPr>
            <p:cNvSpPr/>
            <p:nvPr/>
          </p:nvSpPr>
          <p:spPr>
            <a:xfrm>
              <a:off x="1165914" y="223672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prstClr val="black"/>
                </a:solidFill>
                <a:latin typeface="Montserrat" panose="00000500000000000000" pitchFamily="2" charset="0"/>
              </a:endParaRPr>
            </a:p>
          </p:txBody>
        </p:sp>
        <p:sp>
          <p:nvSpPr>
            <p:cNvPr id="26" name="Shape 22">
              <a:extLst>
                <a:ext uri="{FF2B5EF4-FFF2-40B4-BE49-F238E27FC236}">
                  <a16:creationId xmlns:a16="http://schemas.microsoft.com/office/drawing/2014/main" id="{7E778AF9-FC69-F502-F6C3-F291B4C18146}"/>
                </a:ext>
              </a:extLst>
            </p:cNvPr>
            <p:cNvSpPr/>
            <p:nvPr/>
          </p:nvSpPr>
          <p:spPr>
            <a:xfrm>
              <a:off x="3442145" y="223672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0" name="Shape 26">
              <a:extLst>
                <a:ext uri="{FF2B5EF4-FFF2-40B4-BE49-F238E27FC236}">
                  <a16:creationId xmlns:a16="http://schemas.microsoft.com/office/drawing/2014/main" id="{9CA6886D-DDE1-D5CC-024A-81ED89A80A79}"/>
                </a:ext>
              </a:extLst>
            </p:cNvPr>
            <p:cNvSpPr/>
            <p:nvPr/>
          </p:nvSpPr>
          <p:spPr>
            <a:xfrm>
              <a:off x="5708108" y="223672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5" name="Text 31">
              <a:extLst>
                <a:ext uri="{FF2B5EF4-FFF2-40B4-BE49-F238E27FC236}">
                  <a16:creationId xmlns:a16="http://schemas.microsoft.com/office/drawing/2014/main" id="{801BC1F8-A7C2-E56D-D82B-C4E927ECDA88}"/>
                </a:ext>
              </a:extLst>
            </p:cNvPr>
            <p:cNvSpPr txBox="1"/>
            <p:nvPr/>
          </p:nvSpPr>
          <p:spPr>
            <a:xfrm>
              <a:off x="1251851" y="2236725"/>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Yogesh Desai</a:t>
              </a:r>
              <a:endParaRPr lang="en-US" sz="1500" dirty="0">
                <a:solidFill>
                  <a:prstClr val="black"/>
                </a:solidFill>
                <a:latin typeface="Montserrat" panose="00000500000000000000" pitchFamily="2" charset="0"/>
              </a:endParaRPr>
            </a:p>
          </p:txBody>
        </p:sp>
        <p:sp>
          <p:nvSpPr>
            <p:cNvPr id="23" name="Text 19">
              <a:extLst>
                <a:ext uri="{FF2B5EF4-FFF2-40B4-BE49-F238E27FC236}">
                  <a16:creationId xmlns:a16="http://schemas.microsoft.com/office/drawing/2014/main" id="{A78C4E3A-BE60-2867-2611-7B43F4DE165A}"/>
                </a:ext>
              </a:extLst>
            </p:cNvPr>
            <p:cNvSpPr txBox="1"/>
            <p:nvPr/>
          </p:nvSpPr>
          <p:spPr>
            <a:xfrm>
              <a:off x="5779177" y="2236724"/>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Naresh K Chandiramani</a:t>
              </a:r>
              <a:endParaRPr lang="en-US" sz="1500" dirty="0">
                <a:solidFill>
                  <a:prstClr val="black"/>
                </a:solidFill>
                <a:latin typeface="Montserrat" panose="00000500000000000000" pitchFamily="2" charset="0"/>
              </a:endParaRPr>
            </a:p>
          </p:txBody>
        </p:sp>
        <p:sp>
          <p:nvSpPr>
            <p:cNvPr id="19" name="Text 15">
              <a:extLst>
                <a:ext uri="{FF2B5EF4-FFF2-40B4-BE49-F238E27FC236}">
                  <a16:creationId xmlns:a16="http://schemas.microsoft.com/office/drawing/2014/main" id="{B38752A7-3108-B213-0665-35B3965B4940}"/>
                </a:ext>
              </a:extLst>
            </p:cNvPr>
            <p:cNvSpPr txBox="1"/>
            <p:nvPr/>
          </p:nvSpPr>
          <p:spPr>
            <a:xfrm>
              <a:off x="3514649" y="2236725"/>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R.S. Jangid</a:t>
              </a:r>
              <a:endParaRPr lang="en-US" sz="1500" dirty="0">
                <a:solidFill>
                  <a:prstClr val="black"/>
                </a:solidFill>
                <a:latin typeface="Montserrat" panose="00000500000000000000" pitchFamily="2" charset="0"/>
              </a:endParaRPr>
            </a:p>
          </p:txBody>
        </p:sp>
        <p:pic>
          <p:nvPicPr>
            <p:cNvPr id="121" name="Picture 4">
              <a:extLst>
                <a:ext uri="{FF2B5EF4-FFF2-40B4-BE49-F238E27FC236}">
                  <a16:creationId xmlns:a16="http://schemas.microsoft.com/office/drawing/2014/main" id="{7E8C7370-BC2F-7759-8199-23B1CBD88A8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4065" r="4065"/>
            <a:stretch/>
          </p:blipFill>
          <p:spPr bwMode="auto">
            <a:xfrm>
              <a:off x="2703870" y="223672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5" name="Picture 4">
              <a:extLst>
                <a:ext uri="{FF2B5EF4-FFF2-40B4-BE49-F238E27FC236}">
                  <a16:creationId xmlns:a16="http://schemas.microsoft.com/office/drawing/2014/main" id="{36B6713F-1AA8-5F36-6F5A-A1EC1D56CFF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1" r="1"/>
            <a:stretch/>
          </p:blipFill>
          <p:spPr bwMode="auto">
            <a:xfrm>
              <a:off x="428764" y="223672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6" name="Picture 4">
              <a:extLst>
                <a:ext uri="{FF2B5EF4-FFF2-40B4-BE49-F238E27FC236}">
                  <a16:creationId xmlns:a16="http://schemas.microsoft.com/office/drawing/2014/main" id="{05FB81BA-769F-1857-8D83-32C2F080E08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t="616" b="616"/>
            <a:stretch/>
          </p:blipFill>
          <p:spPr bwMode="auto">
            <a:xfrm>
              <a:off x="4964407" y="223672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2" name="Group 81">
            <a:extLst>
              <a:ext uri="{FF2B5EF4-FFF2-40B4-BE49-F238E27FC236}">
                <a16:creationId xmlns:a16="http://schemas.microsoft.com/office/drawing/2014/main" id="{CA1C83A7-5533-479F-F27F-152AE81E9303}"/>
              </a:ext>
            </a:extLst>
          </p:cNvPr>
          <p:cNvGrpSpPr/>
          <p:nvPr/>
        </p:nvGrpSpPr>
        <p:grpSpPr>
          <a:xfrm>
            <a:off x="643146" y="4742243"/>
            <a:ext cx="9915621" cy="1080000"/>
            <a:chOff x="428764" y="3148660"/>
            <a:chExt cx="6610414" cy="720000"/>
          </a:xfrm>
        </p:grpSpPr>
        <p:sp>
          <p:nvSpPr>
            <p:cNvPr id="34" name="Shape 30">
              <a:extLst>
                <a:ext uri="{FF2B5EF4-FFF2-40B4-BE49-F238E27FC236}">
                  <a16:creationId xmlns:a16="http://schemas.microsoft.com/office/drawing/2014/main" id="{7BF3FDEB-D9A5-A913-CD47-1D383183C947}"/>
                </a:ext>
              </a:extLst>
            </p:cNvPr>
            <p:cNvSpPr/>
            <p:nvPr/>
          </p:nvSpPr>
          <p:spPr>
            <a:xfrm>
              <a:off x="1165914" y="3148660"/>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8" name="Shape 34">
              <a:extLst>
                <a:ext uri="{FF2B5EF4-FFF2-40B4-BE49-F238E27FC236}">
                  <a16:creationId xmlns:a16="http://schemas.microsoft.com/office/drawing/2014/main" id="{BDEDC280-0D9F-418A-44E8-8CFA17F8944E}"/>
                </a:ext>
              </a:extLst>
            </p:cNvPr>
            <p:cNvSpPr/>
            <p:nvPr/>
          </p:nvSpPr>
          <p:spPr>
            <a:xfrm>
              <a:off x="3442145" y="3148660"/>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9" name="Text 35">
              <a:extLst>
                <a:ext uri="{FF2B5EF4-FFF2-40B4-BE49-F238E27FC236}">
                  <a16:creationId xmlns:a16="http://schemas.microsoft.com/office/drawing/2014/main" id="{D3CD2B14-8B28-74EC-7B4D-BB74195F6323}"/>
                </a:ext>
              </a:extLst>
            </p:cNvPr>
            <p:cNvSpPr txBox="1"/>
            <p:nvPr/>
          </p:nvSpPr>
          <p:spPr>
            <a:xfrm>
              <a:off x="1251851" y="3148660"/>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Siddhartha Ghosh</a:t>
              </a:r>
              <a:endParaRPr lang="en-US" sz="1500" dirty="0">
                <a:solidFill>
                  <a:prstClr val="black"/>
                </a:solidFill>
                <a:latin typeface="Montserrat" panose="00000500000000000000" pitchFamily="2" charset="0"/>
              </a:endParaRPr>
            </a:p>
          </p:txBody>
        </p:sp>
        <p:sp>
          <p:nvSpPr>
            <p:cNvPr id="42" name="Shape 38">
              <a:extLst>
                <a:ext uri="{FF2B5EF4-FFF2-40B4-BE49-F238E27FC236}">
                  <a16:creationId xmlns:a16="http://schemas.microsoft.com/office/drawing/2014/main" id="{E5A565A8-26AF-BFD6-D06E-F8B0D818F530}"/>
                </a:ext>
              </a:extLst>
            </p:cNvPr>
            <p:cNvSpPr/>
            <p:nvPr/>
          </p:nvSpPr>
          <p:spPr>
            <a:xfrm>
              <a:off x="5708108" y="3148660"/>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43" name="Text 39">
              <a:extLst>
                <a:ext uri="{FF2B5EF4-FFF2-40B4-BE49-F238E27FC236}">
                  <a16:creationId xmlns:a16="http://schemas.microsoft.com/office/drawing/2014/main" id="{8B6EB0D7-495A-3F18-8C95-500B8C83A6C0}"/>
                </a:ext>
              </a:extLst>
            </p:cNvPr>
            <p:cNvSpPr txBox="1"/>
            <p:nvPr/>
          </p:nvSpPr>
          <p:spPr>
            <a:xfrm>
              <a:off x="3509795" y="3148660"/>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a:t>
              </a:r>
              <a:r>
                <a:rPr lang="en-US" sz="1500" b="1" dirty="0" err="1">
                  <a:solidFill>
                    <a:srgbClr val="111827"/>
                  </a:solidFill>
                  <a:latin typeface="Montserrat" panose="00000500000000000000" pitchFamily="2" charset="0"/>
                  <a:ea typeface="Montserrat" pitchFamily="34" charset="-122"/>
                  <a:cs typeface="Montserrat" pitchFamily="34" charset="-120"/>
                </a:rPr>
                <a:t>Sauvik</a:t>
              </a:r>
              <a:r>
                <a:rPr lang="en-US" sz="1500" b="1" dirty="0">
                  <a:solidFill>
                    <a:srgbClr val="111827"/>
                  </a:solidFill>
                  <a:latin typeface="Montserrat" panose="00000500000000000000" pitchFamily="2" charset="0"/>
                  <a:ea typeface="Montserrat" pitchFamily="34" charset="-122"/>
                  <a:cs typeface="Montserrat" pitchFamily="34" charset="-120"/>
                </a:rPr>
                <a:t> Banerjee</a:t>
              </a:r>
              <a:endParaRPr lang="en-US" sz="1500" dirty="0">
                <a:solidFill>
                  <a:prstClr val="black"/>
                </a:solidFill>
                <a:latin typeface="Montserrat" panose="00000500000000000000" pitchFamily="2" charset="0"/>
              </a:endParaRPr>
            </a:p>
          </p:txBody>
        </p:sp>
        <p:sp>
          <p:nvSpPr>
            <p:cNvPr id="27" name="Text 23">
              <a:extLst>
                <a:ext uri="{FF2B5EF4-FFF2-40B4-BE49-F238E27FC236}">
                  <a16:creationId xmlns:a16="http://schemas.microsoft.com/office/drawing/2014/main" id="{3427D82F-7520-45E7-F52A-06CED478BEFD}"/>
                </a:ext>
              </a:extLst>
            </p:cNvPr>
            <p:cNvSpPr txBox="1"/>
            <p:nvPr/>
          </p:nvSpPr>
          <p:spPr>
            <a:xfrm>
              <a:off x="5779178" y="3148660"/>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Mandar Inamdar</a:t>
              </a:r>
              <a:endParaRPr lang="en-US" sz="1500" dirty="0">
                <a:solidFill>
                  <a:prstClr val="black"/>
                </a:solidFill>
                <a:latin typeface="Montserrat" panose="00000500000000000000" pitchFamily="2" charset="0"/>
              </a:endParaRPr>
            </a:p>
          </p:txBody>
        </p:sp>
        <p:pic>
          <p:nvPicPr>
            <p:cNvPr id="122" name="Picture 4">
              <a:extLst>
                <a:ext uri="{FF2B5EF4-FFF2-40B4-BE49-F238E27FC236}">
                  <a16:creationId xmlns:a16="http://schemas.microsoft.com/office/drawing/2014/main" id="{E0706284-0BD4-D082-2A2B-53CB14FB6D8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l="142" r="142"/>
            <a:stretch/>
          </p:blipFill>
          <p:spPr bwMode="auto">
            <a:xfrm>
              <a:off x="428764" y="3148660"/>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3" name="Picture 4">
              <a:extLst>
                <a:ext uri="{FF2B5EF4-FFF2-40B4-BE49-F238E27FC236}">
                  <a16:creationId xmlns:a16="http://schemas.microsoft.com/office/drawing/2014/main" id="{BEF9F477-2A6E-875D-DA1F-A8E7E2C8638A}"/>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l="2310" r="2310"/>
            <a:stretch/>
          </p:blipFill>
          <p:spPr bwMode="auto">
            <a:xfrm>
              <a:off x="4964407" y="3148660"/>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7" name="Picture 4">
              <a:extLst>
                <a:ext uri="{FF2B5EF4-FFF2-40B4-BE49-F238E27FC236}">
                  <a16:creationId xmlns:a16="http://schemas.microsoft.com/office/drawing/2014/main" id="{0F67E935-A484-6A10-BC74-FE9226D3D6F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t="3994" b="3994"/>
            <a:stretch/>
          </p:blipFill>
          <p:spPr bwMode="auto">
            <a:xfrm>
              <a:off x="2703870" y="3148660"/>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5" name="Group 84">
            <a:extLst>
              <a:ext uri="{FF2B5EF4-FFF2-40B4-BE49-F238E27FC236}">
                <a16:creationId xmlns:a16="http://schemas.microsoft.com/office/drawing/2014/main" id="{CDD53C09-DD65-CA9C-B06E-8E4FDA7422D9}"/>
              </a:ext>
            </a:extLst>
          </p:cNvPr>
          <p:cNvGrpSpPr/>
          <p:nvPr/>
        </p:nvGrpSpPr>
        <p:grpSpPr>
          <a:xfrm>
            <a:off x="643146" y="6106013"/>
            <a:ext cx="9915621" cy="1080000"/>
            <a:chOff x="428764" y="4051423"/>
            <a:chExt cx="6610414" cy="720000"/>
          </a:xfrm>
        </p:grpSpPr>
        <p:sp>
          <p:nvSpPr>
            <p:cNvPr id="46" name="Shape 42">
              <a:extLst>
                <a:ext uri="{FF2B5EF4-FFF2-40B4-BE49-F238E27FC236}">
                  <a16:creationId xmlns:a16="http://schemas.microsoft.com/office/drawing/2014/main" id="{DD8C5671-AF07-1969-F431-8AFBEA1DA8CA}"/>
                </a:ext>
              </a:extLst>
            </p:cNvPr>
            <p:cNvSpPr/>
            <p:nvPr/>
          </p:nvSpPr>
          <p:spPr>
            <a:xfrm>
              <a:off x="1165914" y="4051423"/>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47" name="Text 43">
              <a:extLst>
                <a:ext uri="{FF2B5EF4-FFF2-40B4-BE49-F238E27FC236}">
                  <a16:creationId xmlns:a16="http://schemas.microsoft.com/office/drawing/2014/main" id="{8B523814-9D45-0F67-FE98-CB2FF4E7E20D}"/>
                </a:ext>
              </a:extLst>
            </p:cNvPr>
            <p:cNvSpPr txBox="1"/>
            <p:nvPr/>
          </p:nvSpPr>
          <p:spPr>
            <a:xfrm>
              <a:off x="1251851" y="4051423"/>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Swagata Basu</a:t>
              </a:r>
              <a:endParaRPr lang="en-US" sz="1500" dirty="0">
                <a:solidFill>
                  <a:prstClr val="black"/>
                </a:solidFill>
                <a:latin typeface="Montserrat" panose="00000500000000000000" pitchFamily="2" charset="0"/>
              </a:endParaRPr>
            </a:p>
          </p:txBody>
        </p:sp>
        <p:sp>
          <p:nvSpPr>
            <p:cNvPr id="2" name="Shape 38">
              <a:extLst>
                <a:ext uri="{FF2B5EF4-FFF2-40B4-BE49-F238E27FC236}">
                  <a16:creationId xmlns:a16="http://schemas.microsoft.com/office/drawing/2014/main" id="{38BC2296-AF6E-6E16-E1BB-928048B33071}"/>
                </a:ext>
              </a:extLst>
            </p:cNvPr>
            <p:cNvSpPr/>
            <p:nvPr/>
          </p:nvSpPr>
          <p:spPr>
            <a:xfrm>
              <a:off x="3442145" y="4051423"/>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8" name="Shape 42">
              <a:extLst>
                <a:ext uri="{FF2B5EF4-FFF2-40B4-BE49-F238E27FC236}">
                  <a16:creationId xmlns:a16="http://schemas.microsoft.com/office/drawing/2014/main" id="{CD2C22B8-69C5-82E1-F828-8441DA476879}"/>
                </a:ext>
              </a:extLst>
            </p:cNvPr>
            <p:cNvSpPr/>
            <p:nvPr/>
          </p:nvSpPr>
          <p:spPr>
            <a:xfrm>
              <a:off x="5708108" y="4051423"/>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12" name="Text 43">
              <a:extLst>
                <a:ext uri="{FF2B5EF4-FFF2-40B4-BE49-F238E27FC236}">
                  <a16:creationId xmlns:a16="http://schemas.microsoft.com/office/drawing/2014/main" id="{DFB0156B-F6E6-5EAB-747C-1E4553532B52}"/>
                </a:ext>
              </a:extLst>
            </p:cNvPr>
            <p:cNvSpPr txBox="1"/>
            <p:nvPr/>
          </p:nvSpPr>
          <p:spPr>
            <a:xfrm>
              <a:off x="5779178" y="4051423"/>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Jayadipta Ghosh</a:t>
              </a:r>
              <a:endParaRPr lang="en-US" sz="1500" dirty="0">
                <a:solidFill>
                  <a:prstClr val="black"/>
                </a:solidFill>
                <a:latin typeface="Montserrat" panose="00000500000000000000" pitchFamily="2" charset="0"/>
              </a:endParaRPr>
            </a:p>
          </p:txBody>
        </p:sp>
        <p:sp>
          <p:nvSpPr>
            <p:cNvPr id="16" name="Text 23">
              <a:extLst>
                <a:ext uri="{FF2B5EF4-FFF2-40B4-BE49-F238E27FC236}">
                  <a16:creationId xmlns:a16="http://schemas.microsoft.com/office/drawing/2014/main" id="{E23366E8-1C81-0CF0-2EE5-97DA61F9D450}"/>
                </a:ext>
              </a:extLst>
            </p:cNvPr>
            <p:cNvSpPr txBox="1"/>
            <p:nvPr/>
          </p:nvSpPr>
          <p:spPr>
            <a:xfrm>
              <a:off x="3508559" y="4051423"/>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Arghadeep Laskar</a:t>
              </a:r>
              <a:endParaRPr lang="en-US" sz="1500" dirty="0">
                <a:solidFill>
                  <a:prstClr val="black"/>
                </a:solidFill>
                <a:latin typeface="Montserrat" panose="00000500000000000000" pitchFamily="2" charset="0"/>
              </a:endParaRPr>
            </a:p>
          </p:txBody>
        </p:sp>
        <p:pic>
          <p:nvPicPr>
            <p:cNvPr id="128" name="Picture 4">
              <a:extLst>
                <a:ext uri="{FF2B5EF4-FFF2-40B4-BE49-F238E27FC236}">
                  <a16:creationId xmlns:a16="http://schemas.microsoft.com/office/drawing/2014/main" id="{94E0F8B7-DD17-1409-D541-1844F1B6404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t="3424" b="3424"/>
            <a:stretch/>
          </p:blipFill>
          <p:spPr bwMode="auto">
            <a:xfrm>
              <a:off x="428764" y="4051423"/>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EB441396-0B5E-44D7-B091-5D5ACB7A3C58}"/>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l="1" r="1"/>
            <a:stretch/>
          </p:blipFill>
          <p:spPr bwMode="auto">
            <a:xfrm>
              <a:off x="2703870" y="4051423"/>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4FE3F662-E6F5-75A2-B2DC-C551BDE7FB84}"/>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l="1" r="1"/>
            <a:stretch/>
          </p:blipFill>
          <p:spPr bwMode="auto">
            <a:xfrm>
              <a:off x="4964407" y="4051423"/>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7" name="Group 86">
            <a:extLst>
              <a:ext uri="{FF2B5EF4-FFF2-40B4-BE49-F238E27FC236}">
                <a16:creationId xmlns:a16="http://schemas.microsoft.com/office/drawing/2014/main" id="{6035BF35-70CD-373C-3734-C006C561B3F9}"/>
              </a:ext>
            </a:extLst>
          </p:cNvPr>
          <p:cNvGrpSpPr/>
          <p:nvPr/>
        </p:nvGrpSpPr>
        <p:grpSpPr>
          <a:xfrm>
            <a:off x="643146" y="7469783"/>
            <a:ext cx="9915621" cy="1080000"/>
            <a:chOff x="428764" y="4954187"/>
            <a:chExt cx="6610414" cy="720000"/>
          </a:xfrm>
        </p:grpSpPr>
        <p:sp>
          <p:nvSpPr>
            <p:cNvPr id="25" name="Shape 38">
              <a:extLst>
                <a:ext uri="{FF2B5EF4-FFF2-40B4-BE49-F238E27FC236}">
                  <a16:creationId xmlns:a16="http://schemas.microsoft.com/office/drawing/2014/main" id="{3F21942A-46DE-D1E3-0E40-94625D87398D}"/>
                </a:ext>
              </a:extLst>
            </p:cNvPr>
            <p:cNvSpPr/>
            <p:nvPr/>
          </p:nvSpPr>
          <p:spPr>
            <a:xfrm>
              <a:off x="1165914" y="4954187"/>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3" name="Shape 42">
              <a:extLst>
                <a:ext uri="{FF2B5EF4-FFF2-40B4-BE49-F238E27FC236}">
                  <a16:creationId xmlns:a16="http://schemas.microsoft.com/office/drawing/2014/main" id="{08339D2E-E074-7578-93B3-123A51DF2B7A}"/>
                </a:ext>
              </a:extLst>
            </p:cNvPr>
            <p:cNvSpPr/>
            <p:nvPr/>
          </p:nvSpPr>
          <p:spPr>
            <a:xfrm>
              <a:off x="3442145" y="4954187"/>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36" name="Text 43">
              <a:extLst>
                <a:ext uri="{FF2B5EF4-FFF2-40B4-BE49-F238E27FC236}">
                  <a16:creationId xmlns:a16="http://schemas.microsoft.com/office/drawing/2014/main" id="{3153F856-5795-30ED-88B6-7AC757BDC764}"/>
                </a:ext>
              </a:extLst>
            </p:cNvPr>
            <p:cNvSpPr txBox="1"/>
            <p:nvPr/>
          </p:nvSpPr>
          <p:spPr>
            <a:xfrm>
              <a:off x="3530518" y="4954187"/>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Meera Raghunandan</a:t>
              </a:r>
              <a:endParaRPr lang="en-US" sz="1500" dirty="0">
                <a:solidFill>
                  <a:prstClr val="black"/>
                </a:solidFill>
                <a:latin typeface="Montserrat" panose="00000500000000000000" pitchFamily="2" charset="0"/>
              </a:endParaRPr>
            </a:p>
          </p:txBody>
        </p:sp>
        <p:sp>
          <p:nvSpPr>
            <p:cNvPr id="37" name="Text 23">
              <a:extLst>
                <a:ext uri="{FF2B5EF4-FFF2-40B4-BE49-F238E27FC236}">
                  <a16:creationId xmlns:a16="http://schemas.microsoft.com/office/drawing/2014/main" id="{EF2BAB22-C7C9-7314-57FE-7A4B0EAD45EF}"/>
                </a:ext>
              </a:extLst>
            </p:cNvPr>
            <p:cNvSpPr txBox="1"/>
            <p:nvPr/>
          </p:nvSpPr>
          <p:spPr>
            <a:xfrm>
              <a:off x="1251851" y="4954187"/>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Manish Kumar</a:t>
              </a:r>
              <a:endParaRPr lang="en-US" sz="1500" dirty="0">
                <a:solidFill>
                  <a:prstClr val="black"/>
                </a:solidFill>
                <a:latin typeface="Montserrat" panose="00000500000000000000" pitchFamily="2" charset="0"/>
              </a:endParaRPr>
            </a:p>
          </p:txBody>
        </p:sp>
        <p:sp>
          <p:nvSpPr>
            <p:cNvPr id="44" name="Shape 38">
              <a:extLst>
                <a:ext uri="{FF2B5EF4-FFF2-40B4-BE49-F238E27FC236}">
                  <a16:creationId xmlns:a16="http://schemas.microsoft.com/office/drawing/2014/main" id="{811AC1D2-18FD-5D45-7D00-40DD4B0BCFB3}"/>
                </a:ext>
              </a:extLst>
            </p:cNvPr>
            <p:cNvSpPr/>
            <p:nvPr/>
          </p:nvSpPr>
          <p:spPr>
            <a:xfrm>
              <a:off x="5708108" y="4954187"/>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51" name="Text 23">
              <a:extLst>
                <a:ext uri="{FF2B5EF4-FFF2-40B4-BE49-F238E27FC236}">
                  <a16:creationId xmlns:a16="http://schemas.microsoft.com/office/drawing/2014/main" id="{3CA8E955-7F91-E502-36B4-00B2072A5152}"/>
                </a:ext>
              </a:extLst>
            </p:cNvPr>
            <p:cNvSpPr txBox="1"/>
            <p:nvPr/>
          </p:nvSpPr>
          <p:spPr>
            <a:xfrm>
              <a:off x="5779178" y="4954187"/>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Najeeb Shariff Mohammad</a:t>
              </a:r>
              <a:endParaRPr lang="en-US" sz="1500" dirty="0">
                <a:solidFill>
                  <a:prstClr val="black"/>
                </a:solidFill>
                <a:latin typeface="Montserrat" panose="00000500000000000000" pitchFamily="2" charset="0"/>
              </a:endParaRPr>
            </a:p>
          </p:txBody>
        </p:sp>
        <p:pic>
          <p:nvPicPr>
            <p:cNvPr id="40" name="Picture 4">
              <a:extLst>
                <a:ext uri="{FF2B5EF4-FFF2-40B4-BE49-F238E27FC236}">
                  <a16:creationId xmlns:a16="http://schemas.microsoft.com/office/drawing/2014/main" id="{3289B05A-F8A6-A830-5970-BAC824227D93}"/>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t="706" b="706"/>
            <a:stretch/>
          </p:blipFill>
          <p:spPr bwMode="auto">
            <a:xfrm>
              <a:off x="428764" y="4954187"/>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A770580F-8ECA-ABF5-1A38-9A9605A4662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t="8381" b="8381"/>
            <a:stretch/>
          </p:blipFill>
          <p:spPr bwMode="auto">
            <a:xfrm>
              <a:off x="2703870" y="4954187"/>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57" name="Picture 4">
              <a:extLst>
                <a:ext uri="{FF2B5EF4-FFF2-40B4-BE49-F238E27FC236}">
                  <a16:creationId xmlns:a16="http://schemas.microsoft.com/office/drawing/2014/main" id="{66FBA30B-83E1-A990-4B03-3F2EB3C0DD73}"/>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t="8823" b="8823"/>
            <a:stretch/>
          </p:blipFill>
          <p:spPr bwMode="auto">
            <a:xfrm>
              <a:off x="4964407" y="4954187"/>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grpSp>
        <p:nvGrpSpPr>
          <p:cNvPr id="88" name="Group 87">
            <a:extLst>
              <a:ext uri="{FF2B5EF4-FFF2-40B4-BE49-F238E27FC236}">
                <a16:creationId xmlns:a16="http://schemas.microsoft.com/office/drawing/2014/main" id="{A7DBFB90-5E62-2ABB-A5EB-EE02FC42FD48}"/>
              </a:ext>
            </a:extLst>
          </p:cNvPr>
          <p:cNvGrpSpPr/>
          <p:nvPr/>
        </p:nvGrpSpPr>
        <p:grpSpPr>
          <a:xfrm>
            <a:off x="643147" y="8833553"/>
            <a:ext cx="6581540" cy="1080000"/>
            <a:chOff x="428764" y="5889035"/>
            <a:chExt cx="4387693" cy="720000"/>
          </a:xfrm>
        </p:grpSpPr>
        <p:sp>
          <p:nvSpPr>
            <p:cNvPr id="49" name="Shape 42">
              <a:extLst>
                <a:ext uri="{FF2B5EF4-FFF2-40B4-BE49-F238E27FC236}">
                  <a16:creationId xmlns:a16="http://schemas.microsoft.com/office/drawing/2014/main" id="{B8DFA8CA-604C-FA9B-1D4D-A0D4D3C6FB5A}"/>
                </a:ext>
              </a:extLst>
            </p:cNvPr>
            <p:cNvSpPr/>
            <p:nvPr/>
          </p:nvSpPr>
          <p:spPr>
            <a:xfrm>
              <a:off x="1165914" y="588903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50" name="Text 43">
              <a:extLst>
                <a:ext uri="{FF2B5EF4-FFF2-40B4-BE49-F238E27FC236}">
                  <a16:creationId xmlns:a16="http://schemas.microsoft.com/office/drawing/2014/main" id="{B5C455BE-441C-6D94-9212-72B0D07751CD}"/>
                </a:ext>
              </a:extLst>
            </p:cNvPr>
            <p:cNvSpPr txBox="1"/>
            <p:nvPr/>
          </p:nvSpPr>
          <p:spPr>
            <a:xfrm>
              <a:off x="1251851" y="5889035"/>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Tushar Kanti Mandal</a:t>
              </a:r>
              <a:endParaRPr lang="en-US" sz="1500" dirty="0">
                <a:solidFill>
                  <a:prstClr val="black"/>
                </a:solidFill>
                <a:latin typeface="Montserrat" panose="00000500000000000000" pitchFamily="2" charset="0"/>
              </a:endParaRPr>
            </a:p>
          </p:txBody>
        </p:sp>
        <p:sp>
          <p:nvSpPr>
            <p:cNvPr id="65" name="Shape 38">
              <a:extLst>
                <a:ext uri="{FF2B5EF4-FFF2-40B4-BE49-F238E27FC236}">
                  <a16:creationId xmlns:a16="http://schemas.microsoft.com/office/drawing/2014/main" id="{41BC41DB-8E88-3D86-8C7C-F938E28CE09A}"/>
                </a:ext>
              </a:extLst>
            </p:cNvPr>
            <p:cNvSpPr/>
            <p:nvPr/>
          </p:nvSpPr>
          <p:spPr>
            <a:xfrm>
              <a:off x="3442145" y="5889035"/>
              <a:ext cx="28800" cy="4644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Montserrat" panose="00000500000000000000" pitchFamily="2" charset="0"/>
              </a:endParaRPr>
            </a:p>
          </p:txBody>
        </p:sp>
        <p:sp>
          <p:nvSpPr>
            <p:cNvPr id="78" name="Text 23">
              <a:extLst>
                <a:ext uri="{FF2B5EF4-FFF2-40B4-BE49-F238E27FC236}">
                  <a16:creationId xmlns:a16="http://schemas.microsoft.com/office/drawing/2014/main" id="{D6FC297B-CA1D-B688-4A7C-5CB6E5570DBA}"/>
                </a:ext>
              </a:extLst>
            </p:cNvPr>
            <p:cNvSpPr txBox="1"/>
            <p:nvPr/>
          </p:nvSpPr>
          <p:spPr>
            <a:xfrm>
              <a:off x="3556457" y="5889035"/>
              <a:ext cx="1260000" cy="540000"/>
            </a:xfrm>
            <a:prstGeom prst="rect">
              <a:avLst/>
            </a:prstGeom>
            <a:noFill/>
            <a:ln/>
          </p:spPr>
          <p:txBody>
            <a:bodyPr wrap="square" lIns="0" tIns="0" rIns="0" bIns="0" rtlCol="0" anchor="t"/>
            <a:lstStyle/>
            <a:p>
              <a:pPr defTabSz="685800"/>
              <a:r>
                <a:rPr lang="en-US" sz="1500" b="1" dirty="0">
                  <a:solidFill>
                    <a:srgbClr val="111827"/>
                  </a:solidFill>
                  <a:latin typeface="Montserrat" panose="00000500000000000000" pitchFamily="2" charset="0"/>
                  <a:ea typeface="Montserrat" pitchFamily="34" charset="-122"/>
                  <a:cs typeface="Montserrat" pitchFamily="34" charset="-120"/>
                </a:rPr>
                <a:t>Prof. Ashish Pal</a:t>
              </a:r>
              <a:endParaRPr lang="en-US" sz="1500" dirty="0">
                <a:solidFill>
                  <a:prstClr val="black"/>
                </a:solidFill>
                <a:latin typeface="Montserrat" panose="00000500000000000000" pitchFamily="2" charset="0"/>
              </a:endParaRPr>
            </a:p>
          </p:txBody>
        </p:sp>
        <p:pic>
          <p:nvPicPr>
            <p:cNvPr id="61" name="Picture 4">
              <a:extLst>
                <a:ext uri="{FF2B5EF4-FFF2-40B4-BE49-F238E27FC236}">
                  <a16:creationId xmlns:a16="http://schemas.microsoft.com/office/drawing/2014/main" id="{626AD1D1-722F-2650-6F91-1F259AE2A77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1" r="1"/>
            <a:stretch/>
          </p:blipFill>
          <p:spPr bwMode="auto">
            <a:xfrm>
              <a:off x="428764" y="588903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79" name="Picture 4">
              <a:extLst>
                <a:ext uri="{FF2B5EF4-FFF2-40B4-BE49-F238E27FC236}">
                  <a16:creationId xmlns:a16="http://schemas.microsoft.com/office/drawing/2014/main" id="{65791A4B-444E-99A2-3CC0-B7E07E0A5C8D}"/>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l="1" r="1"/>
            <a:stretch/>
          </p:blipFill>
          <p:spPr bwMode="auto">
            <a:xfrm>
              <a:off x="2703870" y="5889035"/>
              <a:ext cx="719987"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pic>
        <p:nvPicPr>
          <p:cNvPr id="129" name="Google Shape;90;p1" descr="Indian Institute of Technology Bombay (IITB) | Engage India ...">
            <a:extLst>
              <a:ext uri="{FF2B5EF4-FFF2-40B4-BE49-F238E27FC236}">
                <a16:creationId xmlns:a16="http://schemas.microsoft.com/office/drawing/2014/main" id="{629547A7-84A4-FEF3-2C42-BFBDE53C069C}"/>
              </a:ext>
            </a:extLst>
          </p:cNvPr>
          <p:cNvPicPr preferRelativeResize="0">
            <a:picLocks noChangeAspect="1"/>
          </p:cNvPicPr>
          <p:nvPr/>
        </p:nvPicPr>
        <p:blipFill rotWithShape="1">
          <a:blip r:embed="rId22">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565EE8E7-5C47-84F4-B424-041D4F9BFDA8}"/>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CE4</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CEA7CC4D-A1C4-AB23-8376-D586108E6C1E}"/>
              </a:ext>
            </a:extLst>
          </p:cNvPr>
          <p:cNvGrpSpPr/>
          <p:nvPr/>
        </p:nvGrpSpPr>
        <p:grpSpPr>
          <a:xfrm>
            <a:off x="10504214" y="1577180"/>
            <a:ext cx="7547151" cy="7903413"/>
            <a:chOff x="6998641" y="1050460"/>
            <a:chExt cx="5031434" cy="5268942"/>
          </a:xfrm>
        </p:grpSpPr>
        <p:grpSp>
          <p:nvGrpSpPr>
            <p:cNvPr id="113" name="Group 112">
              <a:extLst>
                <a:ext uri="{FF2B5EF4-FFF2-40B4-BE49-F238E27FC236}">
                  <a16:creationId xmlns:a16="http://schemas.microsoft.com/office/drawing/2014/main" id="{4EF14563-4BB9-AC0D-669C-63C3AFAB06FC}"/>
                </a:ext>
              </a:extLst>
            </p:cNvPr>
            <p:cNvGrpSpPr/>
            <p:nvPr/>
          </p:nvGrpSpPr>
          <p:grpSpPr>
            <a:xfrm>
              <a:off x="6998641" y="1101685"/>
              <a:ext cx="5031434" cy="5217717"/>
              <a:chOff x="7115861" y="-3456087"/>
              <a:chExt cx="4399844" cy="9315752"/>
            </a:xfrm>
          </p:grpSpPr>
          <p:sp>
            <p:nvSpPr>
              <p:cNvPr id="52" name="Text 47">
                <a:extLst>
                  <a:ext uri="{FF2B5EF4-FFF2-40B4-BE49-F238E27FC236}">
                    <a16:creationId xmlns:a16="http://schemas.microsoft.com/office/drawing/2014/main" id="{A3CCA3E9-50F6-B422-9F00-335BB709CB91}"/>
                  </a:ext>
                </a:extLst>
              </p:cNvPr>
              <p:cNvSpPr txBox="1"/>
              <p:nvPr/>
            </p:nvSpPr>
            <p:spPr>
              <a:xfrm>
                <a:off x="7329615" y="857615"/>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Calibri" panose="020F0502020204030204" pitchFamily="34" charset="0"/>
                    <a:cs typeface="Calibri" panose="020F0502020204030204" pitchFamily="34" charset="0"/>
                  </a:rPr>
                  <a:t> Group Achievements </a:t>
                </a:r>
                <a:endParaRPr lang="en-US" sz="2400" dirty="0">
                  <a:solidFill>
                    <a:prstClr val="black"/>
                  </a:solidFill>
                  <a:latin typeface="Aptos" panose="02110004020202020204"/>
                </a:endParaRPr>
              </a:p>
            </p:txBody>
          </p:sp>
          <p:pic>
            <p:nvPicPr>
              <p:cNvPr id="53" name="Image 3" descr="preencoded.png">
                <a:extLst>
                  <a:ext uri="{FF2B5EF4-FFF2-40B4-BE49-F238E27FC236}">
                    <a16:creationId xmlns:a16="http://schemas.microsoft.com/office/drawing/2014/main" id="{74AA1CF2-D315-6809-9EBF-EDA8DB573553}"/>
                  </a:ext>
                </a:extLst>
              </p:cNvPr>
              <p:cNvPicPr>
                <a:picLocks/>
              </p:cNvPicPr>
              <p:nvPr/>
            </p:nvPicPr>
            <p:blipFill>
              <a:blip r:embed="rId23"/>
              <a:srcRect t="-842" b="-842"/>
              <a:stretch/>
            </p:blipFill>
            <p:spPr>
              <a:xfrm>
                <a:off x="7142554" y="798293"/>
                <a:ext cx="188886" cy="385648"/>
              </a:xfrm>
              <a:prstGeom prst="rect">
                <a:avLst/>
              </a:prstGeom>
            </p:spPr>
          </p:pic>
          <p:sp>
            <p:nvSpPr>
              <p:cNvPr id="54" name="Shape 48">
                <a:extLst>
                  <a:ext uri="{FF2B5EF4-FFF2-40B4-BE49-F238E27FC236}">
                    <a16:creationId xmlns:a16="http://schemas.microsoft.com/office/drawing/2014/main" id="{B0827A77-6FF0-8EC7-8561-6CA9509B2910}"/>
                  </a:ext>
                </a:extLst>
              </p:cNvPr>
              <p:cNvSpPr/>
              <p:nvPr/>
            </p:nvSpPr>
            <p:spPr>
              <a:xfrm>
                <a:off x="7115861" y="1439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sp>
            <p:nvSpPr>
              <p:cNvPr id="58" name="Shape 51">
                <a:extLst>
                  <a:ext uri="{FF2B5EF4-FFF2-40B4-BE49-F238E27FC236}">
                    <a16:creationId xmlns:a16="http://schemas.microsoft.com/office/drawing/2014/main" id="{D75E6C15-F46A-B298-B876-35068CE225C7}"/>
                  </a:ext>
                </a:extLst>
              </p:cNvPr>
              <p:cNvSpPr/>
              <p:nvPr/>
            </p:nvSpPr>
            <p:spPr>
              <a:xfrm>
                <a:off x="7115861" y="220206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59" name="Image 5" descr="preencoded.png">
                <a:extLst>
                  <a:ext uri="{FF2B5EF4-FFF2-40B4-BE49-F238E27FC236}">
                    <a16:creationId xmlns:a16="http://schemas.microsoft.com/office/drawing/2014/main" id="{1134B5EC-EFC2-AC86-2194-4EDD1CAC651D}"/>
                  </a:ext>
                </a:extLst>
              </p:cNvPr>
              <p:cNvPicPr>
                <a:picLocks/>
              </p:cNvPicPr>
              <p:nvPr/>
            </p:nvPicPr>
            <p:blipFill>
              <a:blip r:embed="rId24"/>
              <a:srcRect l="-837" r="-837"/>
              <a:stretch/>
            </p:blipFill>
            <p:spPr>
              <a:xfrm>
                <a:off x="7240219" y="2363912"/>
                <a:ext cx="125924" cy="257099"/>
              </a:xfrm>
              <a:prstGeom prst="rect">
                <a:avLst/>
              </a:prstGeom>
            </p:spPr>
          </p:pic>
          <p:sp>
            <p:nvSpPr>
              <p:cNvPr id="60" name="Text 52">
                <a:extLst>
                  <a:ext uri="{FF2B5EF4-FFF2-40B4-BE49-F238E27FC236}">
                    <a16:creationId xmlns:a16="http://schemas.microsoft.com/office/drawing/2014/main" id="{D818FFDD-D9FE-A07B-6F87-681F3C3FEABF}"/>
                  </a:ext>
                </a:extLst>
              </p:cNvPr>
              <p:cNvSpPr txBox="1"/>
              <p:nvPr/>
            </p:nvSpPr>
            <p:spPr>
              <a:xfrm>
                <a:off x="7468819" y="2198679"/>
                <a:ext cx="3977037"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Standards Development</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Development of guidelines, specifications and manuals in structural </a:t>
                </a:r>
                <a:r>
                  <a:rPr lang="en-US" dirty="0" err="1">
                    <a:solidFill>
                      <a:srgbClr val="6B7280"/>
                    </a:solidFill>
                    <a:latin typeface="Calibri" panose="020F0502020204030204" pitchFamily="34" charset="0"/>
                    <a:ea typeface="Calibri" panose="020F0502020204030204" pitchFamily="34" charset="0"/>
                    <a:cs typeface="Calibri" panose="020F0502020204030204" pitchFamily="34" charset="0"/>
                  </a:rPr>
                  <a:t>eng.</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C95C2632-D609-288F-BD1E-1CB6815601F5}"/>
                  </a:ext>
                </a:extLst>
              </p:cNvPr>
              <p:cNvSpPr/>
              <p:nvPr/>
            </p:nvSpPr>
            <p:spPr>
              <a:xfrm>
                <a:off x="7115861" y="296376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sp>
            <p:nvSpPr>
              <p:cNvPr id="64" name="Text 55">
                <a:extLst>
                  <a:ext uri="{FF2B5EF4-FFF2-40B4-BE49-F238E27FC236}">
                    <a16:creationId xmlns:a16="http://schemas.microsoft.com/office/drawing/2014/main" id="{C13EC29E-28A3-416E-FDC7-917D6806D338}"/>
                  </a:ext>
                </a:extLst>
              </p:cNvPr>
              <p:cNvSpPr txBox="1"/>
              <p:nvPr/>
            </p:nvSpPr>
            <p:spPr>
              <a:xfrm>
                <a:off x="7468819" y="2999617"/>
                <a:ext cx="3951852"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Honorary Affiliations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Faculty part of several committees in the domain of structural </a:t>
                </a:r>
                <a:r>
                  <a:rPr lang="en-US" dirty="0" err="1">
                    <a:solidFill>
                      <a:srgbClr val="6B7280"/>
                    </a:solidFill>
                    <a:latin typeface="Calibri" panose="020F0502020204030204" pitchFamily="34" charset="0"/>
                    <a:ea typeface="Calibri" panose="020F0502020204030204" pitchFamily="34" charset="0"/>
                    <a:cs typeface="Calibri" panose="020F0502020204030204" pitchFamily="34" charset="0"/>
                  </a:rPr>
                  <a:t>eng.</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a:extLst>
                  <a:ext uri="{FF2B5EF4-FFF2-40B4-BE49-F238E27FC236}">
                    <a16:creationId xmlns:a16="http://schemas.microsoft.com/office/drawing/2014/main" id="{5A6081B8-B38B-6481-3786-2C802D1EBD83}"/>
                  </a:ext>
                </a:extLst>
              </p:cNvPr>
              <p:cNvSpPr/>
              <p:nvPr/>
            </p:nvSpPr>
            <p:spPr>
              <a:xfrm>
                <a:off x="7115861" y="3725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sp>
            <p:nvSpPr>
              <p:cNvPr id="68" name="Text 58">
                <a:extLst>
                  <a:ext uri="{FF2B5EF4-FFF2-40B4-BE49-F238E27FC236}">
                    <a16:creationId xmlns:a16="http://schemas.microsoft.com/office/drawing/2014/main" id="{B2F490EE-C434-15A9-E144-7A729F214F73}"/>
                  </a:ext>
                </a:extLst>
              </p:cNvPr>
              <p:cNvSpPr txBox="1"/>
              <p:nvPr/>
            </p:nvSpPr>
            <p:spPr>
              <a:xfrm>
                <a:off x="7468819" y="3697110"/>
                <a:ext cx="4046886"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Leadership for inter – disclipnary centers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Setup &amp; operations of CCES &amp; CUSE among other centers @ IIT Bombay</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B4E10C0D-F5A9-F429-113F-7E4B874D7607}"/>
                  </a:ext>
                </a:extLst>
              </p:cNvPr>
              <p:cNvSpPr/>
              <p:nvPr/>
            </p:nvSpPr>
            <p:spPr>
              <a:xfrm>
                <a:off x="7115861" y="4488065"/>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71" name="Image 8" descr="preencoded.png">
                <a:extLst>
                  <a:ext uri="{FF2B5EF4-FFF2-40B4-BE49-F238E27FC236}">
                    <a16:creationId xmlns:a16="http://schemas.microsoft.com/office/drawing/2014/main" id="{86F852B5-4406-384C-63AB-20CCCBCE289C}"/>
                  </a:ext>
                </a:extLst>
              </p:cNvPr>
              <p:cNvPicPr>
                <a:picLocks/>
              </p:cNvPicPr>
              <p:nvPr/>
            </p:nvPicPr>
            <p:blipFill>
              <a:blip r:embed="rId25"/>
              <a:srcRect/>
              <a:stretch/>
            </p:blipFill>
            <p:spPr>
              <a:xfrm>
                <a:off x="7240220" y="4666236"/>
                <a:ext cx="125924" cy="257099"/>
              </a:xfrm>
              <a:prstGeom prst="rect">
                <a:avLst/>
              </a:prstGeom>
            </p:spPr>
          </p:pic>
          <p:sp>
            <p:nvSpPr>
              <p:cNvPr id="72" name="Text 61">
                <a:extLst>
                  <a:ext uri="{FF2B5EF4-FFF2-40B4-BE49-F238E27FC236}">
                    <a16:creationId xmlns:a16="http://schemas.microsoft.com/office/drawing/2014/main" id="{EEAFE51C-B487-9559-DB37-958689702C65}"/>
                  </a:ext>
                </a:extLst>
              </p:cNvPr>
              <p:cNvSpPr txBox="1"/>
              <p:nvPr/>
            </p:nvSpPr>
            <p:spPr>
              <a:xfrm>
                <a:off x="7468819" y="4484679"/>
                <a:ext cx="2149754"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62AA878B-7CD3-25D3-E6FF-F09E0F64A3E4}"/>
                  </a:ext>
                </a:extLst>
              </p:cNvPr>
              <p:cNvSpPr/>
              <p:nvPr/>
            </p:nvSpPr>
            <p:spPr>
              <a:xfrm>
                <a:off x="7115861" y="5249761"/>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prstClr val="black"/>
                  </a:solidFill>
                  <a:latin typeface="Aptos" panose="02110004020202020204"/>
                </a:endParaRPr>
              </a:p>
            </p:txBody>
          </p:sp>
          <p:pic>
            <p:nvPicPr>
              <p:cNvPr id="75" name="Image 9" descr="preencoded.png">
                <a:extLst>
                  <a:ext uri="{FF2B5EF4-FFF2-40B4-BE49-F238E27FC236}">
                    <a16:creationId xmlns:a16="http://schemas.microsoft.com/office/drawing/2014/main" id="{7530FA01-BADA-3C70-69C9-94630EC52100}"/>
                  </a:ext>
                </a:extLst>
              </p:cNvPr>
              <p:cNvPicPr>
                <a:picLocks/>
              </p:cNvPicPr>
              <p:nvPr/>
            </p:nvPicPr>
            <p:blipFill>
              <a:blip r:embed="rId26"/>
              <a:srcRect l="-1507" r="-1507"/>
              <a:stretch/>
            </p:blipFill>
            <p:spPr>
              <a:xfrm>
                <a:off x="7240219" y="5411610"/>
                <a:ext cx="125924" cy="257099"/>
              </a:xfrm>
              <a:prstGeom prst="rect">
                <a:avLst/>
              </a:prstGeom>
            </p:spPr>
          </p:pic>
          <p:sp>
            <p:nvSpPr>
              <p:cNvPr id="76" name="Text 64">
                <a:extLst>
                  <a:ext uri="{FF2B5EF4-FFF2-40B4-BE49-F238E27FC236}">
                    <a16:creationId xmlns:a16="http://schemas.microsoft.com/office/drawing/2014/main" id="{BF1680D3-1D40-24A1-D1AF-032D81E056D6}"/>
                  </a:ext>
                </a:extLst>
              </p:cNvPr>
              <p:cNvSpPr txBox="1"/>
              <p:nvPr/>
            </p:nvSpPr>
            <p:spPr>
              <a:xfrm>
                <a:off x="7468819" y="5271512"/>
                <a:ext cx="3983155" cy="573166"/>
              </a:xfrm>
              <a:prstGeom prst="rect">
                <a:avLst/>
              </a:prstGeom>
              <a:noFill/>
              <a:ln/>
            </p:spPr>
            <p:txBody>
              <a:bodyPr wrap="square" lIns="0" tIns="0" rIns="0" bIns="0" rtlCol="0" anchor="ctr"/>
              <a:lstStyle/>
              <a:p>
                <a:pP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Industry &amp; Research Collaboration</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Multiple research &amp; consultancy projects completed for industry &amp; govt.</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Text 65">
                <a:extLst>
                  <a:ext uri="{FF2B5EF4-FFF2-40B4-BE49-F238E27FC236}">
                    <a16:creationId xmlns:a16="http://schemas.microsoft.com/office/drawing/2014/main" id="{77237682-DFAF-D6D4-F437-07DE10DD5DDA}"/>
                  </a:ext>
                </a:extLst>
              </p:cNvPr>
              <p:cNvSpPr txBox="1"/>
              <p:nvPr/>
            </p:nvSpPr>
            <p:spPr>
              <a:xfrm>
                <a:off x="7468819" y="5159045"/>
                <a:ext cx="2936138" cy="152706"/>
              </a:xfrm>
              <a:prstGeom prst="rect">
                <a:avLst/>
              </a:prstGeom>
              <a:noFill/>
              <a:ln/>
            </p:spPr>
            <p:txBody>
              <a:bodyPr wrap="square" lIns="0" tIns="0" rIns="0" bIns="0" rtlCol="0" anchor="ctr"/>
              <a:lstStyle/>
              <a:p>
                <a:pPr defTabSz="685800"/>
                <a:endParaRPr lang="en-US" sz="1350" dirty="0">
                  <a:solidFill>
                    <a:prstClr val="black"/>
                  </a:solidFill>
                  <a:latin typeface="Aptos" panose="02110004020202020204"/>
                </a:endParaRPr>
              </a:p>
            </p:txBody>
          </p:sp>
          <p:sp>
            <p:nvSpPr>
              <p:cNvPr id="4" name="Text 47">
                <a:extLst>
                  <a:ext uri="{FF2B5EF4-FFF2-40B4-BE49-F238E27FC236}">
                    <a16:creationId xmlns:a16="http://schemas.microsoft.com/office/drawing/2014/main" id="{F8FB0EC4-9568-714B-D90B-98564ECF7CB0}"/>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Calibri" panose="020F0502020204030204" pitchFamily="34" charset="0"/>
                    <a:cs typeface="Calibri" panose="020F0502020204030204" pitchFamily="34" charset="0"/>
                  </a:rPr>
                  <a:t>Research Areas</a:t>
                </a:r>
                <a:endParaRPr lang="en-US" sz="2400" dirty="0">
                  <a:solidFill>
                    <a:prstClr val="black"/>
                  </a:solidFill>
                  <a:latin typeface="Aptos" panose="02110004020202020204"/>
                </a:endParaRPr>
              </a:p>
            </p:txBody>
          </p:sp>
        </p:grpSp>
        <p:pic>
          <p:nvPicPr>
            <p:cNvPr id="9" name="Picture 8">
              <a:extLst>
                <a:ext uri="{FF2B5EF4-FFF2-40B4-BE49-F238E27FC236}">
                  <a16:creationId xmlns:a16="http://schemas.microsoft.com/office/drawing/2014/main" id="{5AA6001F-357C-F61E-9D6C-999A01C3FBB7}"/>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FA740064-1B07-CD2E-15CE-B912B2DEC408}"/>
              </a:ext>
            </a:extLst>
          </p:cNvPr>
          <p:cNvGraphicFramePr/>
          <p:nvPr/>
        </p:nvGraphicFramePr>
        <p:xfrm>
          <a:off x="10497963" y="2137421"/>
          <a:ext cx="7444083" cy="2945832"/>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sp>
        <p:nvSpPr>
          <p:cNvPr id="29" name="Shape 2">
            <a:extLst>
              <a:ext uri="{FF2B5EF4-FFF2-40B4-BE49-F238E27FC236}">
                <a16:creationId xmlns:a16="http://schemas.microsoft.com/office/drawing/2014/main" id="{EC3809D8-6CDB-3EEF-0221-18A07EB8BA25}"/>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sp>
        <p:nvSpPr>
          <p:cNvPr id="133" name="Text 49">
            <a:extLst>
              <a:ext uri="{FF2B5EF4-FFF2-40B4-BE49-F238E27FC236}">
                <a16:creationId xmlns:a16="http://schemas.microsoft.com/office/drawing/2014/main" id="{FD42092C-E15D-04AB-08B3-100DC3371B64}"/>
              </a:ext>
            </a:extLst>
          </p:cNvPr>
          <p:cNvSpPr txBox="1"/>
          <p:nvPr/>
        </p:nvSpPr>
        <p:spPr>
          <a:xfrm>
            <a:off x="11084801" y="5784545"/>
            <a:ext cx="6473654" cy="491972"/>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Excellence in Teaching Awards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Multiple faculty received teaching awards throughout their careers</a:t>
            </a:r>
          </a:p>
        </p:txBody>
      </p:sp>
      <p:pic>
        <p:nvPicPr>
          <p:cNvPr id="5122" name="Picture 2" descr="Teacher ">
            <a:extLst>
              <a:ext uri="{FF2B5EF4-FFF2-40B4-BE49-F238E27FC236}">
                <a16:creationId xmlns:a16="http://schemas.microsoft.com/office/drawing/2014/main" id="{9ACEC4B2-C3D7-A6F3-51F9-8AABA6F12721}"/>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0712003" y="5890013"/>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inner ">
            <a:extLst>
              <a:ext uri="{FF2B5EF4-FFF2-40B4-BE49-F238E27FC236}">
                <a16:creationId xmlns:a16="http://schemas.microsoft.com/office/drawing/2014/main" id="{EEB723C2-8527-591E-988B-C92B3B986E51}"/>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10685003" y="7154280"/>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Leader ">
            <a:extLst>
              <a:ext uri="{FF2B5EF4-FFF2-40B4-BE49-F238E27FC236}">
                <a16:creationId xmlns:a16="http://schemas.microsoft.com/office/drawing/2014/main" id="{978F1517-60FA-AEA3-BDFF-7DB78533D814}"/>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10685003" y="7818083"/>
            <a:ext cx="270000" cy="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1068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E04EA-8AD7-10E5-8E4D-0D5411367199}"/>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C2A6BFC7-AB34-9004-8851-77E50D3C9464}"/>
              </a:ext>
            </a:extLst>
          </p:cNvPr>
          <p:cNvSpPr/>
          <p:nvPr/>
        </p:nvSpPr>
        <p:spPr>
          <a:xfrm>
            <a:off x="0" y="1420977"/>
            <a:ext cx="18287541"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prstClr val="black"/>
              </a:solidFill>
              <a:latin typeface="Aptos" panose="02110004020202020204"/>
            </a:endParaRPr>
          </a:p>
        </p:txBody>
      </p:sp>
      <p:pic>
        <p:nvPicPr>
          <p:cNvPr id="54" name="Picture 53">
            <a:extLst>
              <a:ext uri="{FF2B5EF4-FFF2-40B4-BE49-F238E27FC236}">
                <a16:creationId xmlns:a16="http://schemas.microsoft.com/office/drawing/2014/main" id="{9469E77A-2780-D450-4756-03E84B5299EE}"/>
              </a:ext>
            </a:extLst>
          </p:cNvPr>
          <p:cNvPicPr>
            <a:picLocks noChangeAspect="1"/>
          </p:cNvPicPr>
          <p:nvPr/>
        </p:nvPicPr>
        <p:blipFill>
          <a:blip r:embed="rId3"/>
          <a:srcRect l="60190" t="31646" r="26545" b="35748"/>
          <a:stretch/>
        </p:blipFill>
        <p:spPr>
          <a:xfrm>
            <a:off x="14415433" y="7463836"/>
            <a:ext cx="3382661" cy="2432714"/>
          </a:xfrm>
          <a:prstGeom prst="rect">
            <a:avLst/>
          </a:prstGeom>
          <a:solidFill>
            <a:srgbClr val="FFFFFF">
              <a:shade val="85000"/>
            </a:srgbClr>
          </a:solidFill>
          <a:ln w="88900" cap="sq">
            <a:solidFill>
              <a:srgbClr val="FFFFFF"/>
            </a:solidFill>
            <a:miter lim="800000"/>
          </a:ln>
          <a:effectLst/>
        </p:spPr>
      </p:pic>
      <p:pic>
        <p:nvPicPr>
          <p:cNvPr id="55" name="Picture 54">
            <a:extLst>
              <a:ext uri="{FF2B5EF4-FFF2-40B4-BE49-F238E27FC236}">
                <a16:creationId xmlns:a16="http://schemas.microsoft.com/office/drawing/2014/main" id="{E35E827F-7B48-DE18-0481-6FD4663FB934}"/>
              </a:ext>
            </a:extLst>
          </p:cNvPr>
          <p:cNvPicPr>
            <a:picLocks/>
          </p:cNvPicPr>
          <p:nvPr/>
        </p:nvPicPr>
        <p:blipFill>
          <a:blip r:embed="rId3"/>
          <a:srcRect l="56631" t="64347" r="23099" b="12931"/>
          <a:stretch/>
        </p:blipFill>
        <p:spPr>
          <a:xfrm>
            <a:off x="10755011" y="7477415"/>
            <a:ext cx="3537597" cy="2430000"/>
          </a:xfrm>
          <a:prstGeom prst="rect">
            <a:avLst/>
          </a:prstGeom>
          <a:solidFill>
            <a:srgbClr val="FFFFFF">
              <a:shade val="85000"/>
            </a:srgbClr>
          </a:solidFill>
          <a:ln w="88900" cap="sq">
            <a:solidFill>
              <a:srgbClr val="FFFFFF"/>
            </a:solidFill>
            <a:miter lim="800000"/>
          </a:ln>
          <a:effectLst/>
        </p:spPr>
      </p:pic>
      <p:pic>
        <p:nvPicPr>
          <p:cNvPr id="3080" name="Picture 8" descr="Load Simulation Facility 2">
            <a:extLst>
              <a:ext uri="{FF2B5EF4-FFF2-40B4-BE49-F238E27FC236}">
                <a16:creationId xmlns:a16="http://schemas.microsoft.com/office/drawing/2014/main" id="{19E71298-5F68-A276-CDD1-DDCEDDBCD0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5011" y="4771451"/>
            <a:ext cx="3537599" cy="2430000"/>
          </a:xfrm>
          <a:prstGeom prst="rect">
            <a:avLst/>
          </a:prstGeom>
          <a:noFill/>
          <a:extLst>
            <a:ext uri="{909E8E84-426E-40DD-AFC4-6F175D3DCCD1}">
              <a14:hiddenFill xmlns:a14="http://schemas.microsoft.com/office/drawing/2010/main">
                <a:solidFill>
                  <a:srgbClr val="FFFFFF"/>
                </a:solidFill>
              </a14:hiddenFill>
            </a:ext>
          </a:extLst>
        </p:spPr>
      </p:pic>
      <p:sp>
        <p:nvSpPr>
          <p:cNvPr id="135" name="Shape 35">
            <a:extLst>
              <a:ext uri="{FF2B5EF4-FFF2-40B4-BE49-F238E27FC236}">
                <a16:creationId xmlns:a16="http://schemas.microsoft.com/office/drawing/2014/main" id="{38712953-FAAC-355B-44B0-7F665AC4AD79}"/>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rPr>
              <a:t>CE4</a:t>
            </a:r>
            <a:endParaRPr lang="en-IN" sz="3600" b="1" dirty="0">
              <a:solidFill>
                <a:srgbClr val="0E2841">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0B1B6B18-A30C-03C9-CB4B-D503306CECD1}"/>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prstClr val="black"/>
              </a:solidFill>
              <a:latin typeface="Aptos" panose="02110004020202020204"/>
            </a:endParaRPr>
          </a:p>
        </p:txBody>
      </p:sp>
      <p:pic>
        <p:nvPicPr>
          <p:cNvPr id="86" name="Image 23" descr="preencoded.png">
            <a:extLst>
              <a:ext uri="{FF2B5EF4-FFF2-40B4-BE49-F238E27FC236}">
                <a16:creationId xmlns:a16="http://schemas.microsoft.com/office/drawing/2014/main" id="{3E533679-48D8-BF90-1650-9EA430A51F6D}"/>
              </a:ext>
            </a:extLst>
          </p:cNvPr>
          <p:cNvPicPr>
            <a:picLocks noChangeAspect="1"/>
          </p:cNvPicPr>
          <p:nvPr/>
        </p:nvPicPr>
        <p:blipFill>
          <a:blip r:embed="rId5"/>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254C42AF-A6E0-1811-3A19-5D5EC5E89749}"/>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prstClr val="black"/>
                </a:solidFill>
                <a:latin typeface="Montserrat" panose="00000500000000000000" pitchFamily="2" charset="0"/>
                <a:cs typeface="Times New Roman" panose="02020603050405020304" pitchFamily="18" charset="0"/>
              </a:rPr>
              <a:t>Research Infrastructure - SE Lab Facilities</a:t>
            </a:r>
          </a:p>
        </p:txBody>
      </p:sp>
      <p:sp>
        <p:nvSpPr>
          <p:cNvPr id="116" name="Text 53">
            <a:extLst>
              <a:ext uri="{FF2B5EF4-FFF2-40B4-BE49-F238E27FC236}">
                <a16:creationId xmlns:a16="http://schemas.microsoft.com/office/drawing/2014/main" id="{C247BD24-DEE3-78E7-4E5E-F8DF307462C5}"/>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Structural Engineering – SE</a:t>
            </a:r>
            <a:endParaRPr lang="en-US" sz="21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DB93163A-0AAD-D638-4575-4829284023D6}"/>
              </a:ext>
            </a:extLst>
          </p:cNvPr>
          <p:cNvPicPr preferRelativeResize="0">
            <a:picLocks noChangeAspect="1"/>
          </p:cNvPicPr>
          <p:nvPr/>
        </p:nvPicPr>
        <p:blipFill rotWithShape="1">
          <a:blip r:embed="rId6">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DC4DADAA-9105-38F3-3807-6F1075833E51}"/>
              </a:ext>
            </a:extLst>
          </p:cNvPr>
          <p:cNvSpPr/>
          <p:nvPr/>
        </p:nvSpPr>
        <p:spPr>
          <a:xfrm>
            <a:off x="10795863" y="1513676"/>
            <a:ext cx="7029450"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prstClr val="black"/>
              </a:solidFill>
              <a:latin typeface="Aptos" panose="02110004020202020204"/>
            </a:endParaRPr>
          </a:p>
        </p:txBody>
      </p:sp>
      <p:pic>
        <p:nvPicPr>
          <p:cNvPr id="102" name="Image 20" descr="preencoded.png">
            <a:extLst>
              <a:ext uri="{FF2B5EF4-FFF2-40B4-BE49-F238E27FC236}">
                <a16:creationId xmlns:a16="http://schemas.microsoft.com/office/drawing/2014/main" id="{0F808B67-E372-6C25-E1F2-11214E59155D}"/>
              </a:ext>
            </a:extLst>
          </p:cNvPr>
          <p:cNvPicPr>
            <a:picLocks noChangeAspect="1"/>
          </p:cNvPicPr>
          <p:nvPr/>
        </p:nvPicPr>
        <p:blipFill>
          <a:blip r:embed="rId7"/>
          <a:srcRect/>
          <a:stretch/>
        </p:blipFill>
        <p:spPr>
          <a:xfrm>
            <a:off x="11152478" y="1720954"/>
            <a:ext cx="257861" cy="257861"/>
          </a:xfrm>
          <a:prstGeom prst="rect">
            <a:avLst/>
          </a:prstGeom>
        </p:spPr>
      </p:pic>
      <p:sp>
        <p:nvSpPr>
          <p:cNvPr id="117" name="Text 27">
            <a:extLst>
              <a:ext uri="{FF2B5EF4-FFF2-40B4-BE49-F238E27FC236}">
                <a16:creationId xmlns:a16="http://schemas.microsoft.com/office/drawing/2014/main" id="{D605DFC2-401B-A17A-0135-CDF2126CB461}"/>
              </a:ext>
            </a:extLst>
          </p:cNvPr>
          <p:cNvSpPr txBox="1"/>
          <p:nvPr/>
        </p:nvSpPr>
        <p:spPr>
          <a:xfrm>
            <a:off x="11462915" y="4618560"/>
            <a:ext cx="2121791" cy="11269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Reaction Frame</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31" name="Text 28">
            <a:extLst>
              <a:ext uri="{FF2B5EF4-FFF2-40B4-BE49-F238E27FC236}">
                <a16:creationId xmlns:a16="http://schemas.microsoft.com/office/drawing/2014/main" id="{75ABE919-5DD6-5671-9272-DE6635EE02B6}"/>
              </a:ext>
            </a:extLst>
          </p:cNvPr>
          <p:cNvSpPr txBox="1"/>
          <p:nvPr/>
        </p:nvSpPr>
        <p:spPr>
          <a:xfrm>
            <a:off x="11067200" y="7120247"/>
            <a:ext cx="2913219" cy="28401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Universal Testing Machine (Instron)</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36" name="Text 29">
            <a:extLst>
              <a:ext uri="{FF2B5EF4-FFF2-40B4-BE49-F238E27FC236}">
                <a16:creationId xmlns:a16="http://schemas.microsoft.com/office/drawing/2014/main" id="{8D69B753-B6EB-3380-9A3B-F1629362D2C3}"/>
              </a:ext>
            </a:extLst>
          </p:cNvPr>
          <p:cNvSpPr txBox="1"/>
          <p:nvPr/>
        </p:nvSpPr>
        <p:spPr>
          <a:xfrm>
            <a:off x="14673734" y="7338105"/>
            <a:ext cx="2893278" cy="11488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360° Drilling Machine (RM62-HMT)</a:t>
            </a:r>
          </a:p>
          <a:p>
            <a:pPr algn="ctr" defTabSz="685800"/>
            <a:endPar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endParaRPr>
          </a:p>
        </p:txBody>
      </p:sp>
      <p:sp>
        <p:nvSpPr>
          <p:cNvPr id="146" name="Shape 22">
            <a:extLst>
              <a:ext uri="{FF2B5EF4-FFF2-40B4-BE49-F238E27FC236}">
                <a16:creationId xmlns:a16="http://schemas.microsoft.com/office/drawing/2014/main" id="{5BC84D6E-E819-0D38-6D9B-13CF062BA007}"/>
              </a:ext>
            </a:extLst>
          </p:cNvPr>
          <p:cNvSpPr/>
          <p:nvPr/>
        </p:nvSpPr>
        <p:spPr>
          <a:xfrm>
            <a:off x="16004414" y="1658912"/>
            <a:ext cx="1657722" cy="355137"/>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45" name="Text 32">
            <a:extLst>
              <a:ext uri="{FF2B5EF4-FFF2-40B4-BE49-F238E27FC236}">
                <a16:creationId xmlns:a16="http://schemas.microsoft.com/office/drawing/2014/main" id="{ADB60A09-F8EC-72FB-1CC1-B3F4A5EB22BC}"/>
              </a:ext>
            </a:extLst>
          </p:cNvPr>
          <p:cNvSpPr txBox="1"/>
          <p:nvPr/>
        </p:nvSpPr>
        <p:spPr>
          <a:xfrm>
            <a:off x="15202312" y="9898379"/>
            <a:ext cx="1808903" cy="21583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Shock Tube</a:t>
            </a:r>
          </a:p>
        </p:txBody>
      </p:sp>
      <p:pic>
        <p:nvPicPr>
          <p:cNvPr id="2" name="Image 1" descr="preencoded.png">
            <a:extLst>
              <a:ext uri="{FF2B5EF4-FFF2-40B4-BE49-F238E27FC236}">
                <a16:creationId xmlns:a16="http://schemas.microsoft.com/office/drawing/2014/main" id="{6C4F7942-9A4E-4988-F633-B1DB23742CD8}"/>
              </a:ext>
            </a:extLst>
          </p:cNvPr>
          <p:cNvPicPr>
            <a:picLocks noChangeAspect="1"/>
          </p:cNvPicPr>
          <p:nvPr/>
        </p:nvPicPr>
        <p:blipFill>
          <a:blip r:embed="rId8"/>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65EA850A-C345-36A1-DBC3-12F551ADCF89}"/>
              </a:ext>
            </a:extLst>
          </p:cNvPr>
          <p:cNvSpPr txBox="1"/>
          <p:nvPr/>
        </p:nvSpPr>
        <p:spPr>
          <a:xfrm>
            <a:off x="772211" y="1658912"/>
            <a:ext cx="4457015"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prstClr val="black"/>
              </a:solidFill>
              <a:latin typeface="Aptos" panose="02110004020202020204"/>
            </a:endParaRPr>
          </a:p>
        </p:txBody>
      </p:sp>
      <p:sp>
        <p:nvSpPr>
          <p:cNvPr id="154" name="Text 27">
            <a:extLst>
              <a:ext uri="{FF2B5EF4-FFF2-40B4-BE49-F238E27FC236}">
                <a16:creationId xmlns:a16="http://schemas.microsoft.com/office/drawing/2014/main" id="{F68A9455-E971-636A-9C71-5E757104CC14}"/>
              </a:ext>
            </a:extLst>
          </p:cNvPr>
          <p:cNvSpPr txBox="1"/>
          <p:nvPr/>
        </p:nvSpPr>
        <p:spPr>
          <a:xfrm>
            <a:off x="14592482" y="4572735"/>
            <a:ext cx="3028559" cy="19318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Testing of Precast RC Tunnel segment</a:t>
            </a:r>
            <a:endParaRPr lang="en-US" sz="150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42" name="Text 31">
            <a:extLst>
              <a:ext uri="{FF2B5EF4-FFF2-40B4-BE49-F238E27FC236}">
                <a16:creationId xmlns:a16="http://schemas.microsoft.com/office/drawing/2014/main" id="{6005D742-214B-9100-7C31-88013CE13E8A}"/>
              </a:ext>
            </a:extLst>
          </p:cNvPr>
          <p:cNvSpPr txBox="1"/>
          <p:nvPr/>
        </p:nvSpPr>
        <p:spPr>
          <a:xfrm>
            <a:off x="11641230" y="9898189"/>
            <a:ext cx="1765158" cy="21359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Single Stage Gas Gun</a:t>
            </a:r>
          </a:p>
        </p:txBody>
      </p:sp>
      <p:sp>
        <p:nvSpPr>
          <p:cNvPr id="20" name="Text 21">
            <a:extLst>
              <a:ext uri="{FF2B5EF4-FFF2-40B4-BE49-F238E27FC236}">
                <a16:creationId xmlns:a16="http://schemas.microsoft.com/office/drawing/2014/main" id="{2E75134D-8D85-7DB8-82CB-DFA6F91CD729}"/>
              </a:ext>
            </a:extLst>
          </p:cNvPr>
          <p:cNvSpPr txBox="1"/>
          <p:nvPr/>
        </p:nvSpPr>
        <p:spPr>
          <a:xfrm>
            <a:off x="11536904" y="1635035"/>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prstClr val="black"/>
              </a:solidFill>
              <a:latin typeface="Aptos" panose="02110004020202020204"/>
            </a:endParaRPr>
          </a:p>
        </p:txBody>
      </p:sp>
      <p:sp>
        <p:nvSpPr>
          <p:cNvPr id="16" name="Shape 2">
            <a:extLst>
              <a:ext uri="{FF2B5EF4-FFF2-40B4-BE49-F238E27FC236}">
                <a16:creationId xmlns:a16="http://schemas.microsoft.com/office/drawing/2014/main" id="{31D74C0E-98AF-C086-362B-6F1269104A9E}"/>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prstClr val="black"/>
              </a:solidFill>
              <a:latin typeface="Aptos" panose="02110004020202020204"/>
            </a:endParaRPr>
          </a:p>
        </p:txBody>
      </p:sp>
      <p:grpSp>
        <p:nvGrpSpPr>
          <p:cNvPr id="45" name="Group 44">
            <a:extLst>
              <a:ext uri="{FF2B5EF4-FFF2-40B4-BE49-F238E27FC236}">
                <a16:creationId xmlns:a16="http://schemas.microsoft.com/office/drawing/2014/main" id="{C6328A62-C3B2-F7CB-F0E6-092E42FB4046}"/>
              </a:ext>
            </a:extLst>
          </p:cNvPr>
          <p:cNvGrpSpPr/>
          <p:nvPr/>
        </p:nvGrpSpPr>
        <p:grpSpPr>
          <a:xfrm>
            <a:off x="456741" y="2260035"/>
            <a:ext cx="10176876" cy="1269909"/>
            <a:chOff x="304495" y="1506690"/>
            <a:chExt cx="6784584" cy="1010010"/>
          </a:xfrm>
        </p:grpSpPr>
        <p:pic>
          <p:nvPicPr>
            <p:cNvPr id="4" name="Image 2" descr="preencoded.png">
              <a:extLst>
                <a:ext uri="{FF2B5EF4-FFF2-40B4-BE49-F238E27FC236}">
                  <a16:creationId xmlns:a16="http://schemas.microsoft.com/office/drawing/2014/main" id="{B94BAFD0-0C6F-249B-6DE1-BD7F7C1264A6}"/>
                </a:ext>
              </a:extLst>
            </p:cNvPr>
            <p:cNvPicPr>
              <a:picLocks noChangeAspect="1"/>
            </p:cNvPicPr>
            <p:nvPr/>
          </p:nvPicPr>
          <p:blipFill>
            <a:blip r:embed="rId9"/>
            <a:srcRect l="-1" r="-1"/>
            <a:stretch/>
          </p:blipFill>
          <p:spPr>
            <a:xfrm>
              <a:off x="304495" y="1506690"/>
              <a:ext cx="6784584" cy="1004070"/>
            </a:xfrm>
            <a:prstGeom prst="rect">
              <a:avLst/>
            </a:prstGeom>
          </p:spPr>
        </p:pic>
        <p:grpSp>
          <p:nvGrpSpPr>
            <p:cNvPr id="34" name="Group 33">
              <a:extLst>
                <a:ext uri="{FF2B5EF4-FFF2-40B4-BE49-F238E27FC236}">
                  <a16:creationId xmlns:a16="http://schemas.microsoft.com/office/drawing/2014/main" id="{5B752281-C0B8-48CE-1616-8417C41A0C0E}"/>
                </a:ext>
              </a:extLst>
            </p:cNvPr>
            <p:cNvGrpSpPr/>
            <p:nvPr/>
          </p:nvGrpSpPr>
          <p:grpSpPr>
            <a:xfrm>
              <a:off x="444008" y="1526768"/>
              <a:ext cx="6554090" cy="989932"/>
              <a:chOff x="444008" y="1526768"/>
              <a:chExt cx="6554090" cy="989932"/>
            </a:xfrm>
          </p:grpSpPr>
          <p:sp>
            <p:nvSpPr>
              <p:cNvPr id="9" name="Text 4">
                <a:extLst>
                  <a:ext uri="{FF2B5EF4-FFF2-40B4-BE49-F238E27FC236}">
                    <a16:creationId xmlns:a16="http://schemas.microsoft.com/office/drawing/2014/main" id="{79F72948-278F-216C-FBE8-E8703CE9E0F4}"/>
                  </a:ext>
                </a:extLst>
              </p:cNvPr>
              <p:cNvSpPr txBox="1"/>
              <p:nvPr/>
            </p:nvSpPr>
            <p:spPr>
              <a:xfrm>
                <a:off x="1057046" y="1526768"/>
                <a:ext cx="5667451"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Heavy Structures Laboratory </a:t>
                </a:r>
                <a:endParaRPr lang="en-US" sz="2100" dirty="0">
                  <a:solidFill>
                    <a:prstClr val="black"/>
                  </a:solidFill>
                  <a:latin typeface="Aptos" panose="02110004020202020204"/>
                </a:endParaRPr>
              </a:p>
            </p:txBody>
          </p:sp>
          <p:sp>
            <p:nvSpPr>
              <p:cNvPr id="13" name="Text 5">
                <a:extLst>
                  <a:ext uri="{FF2B5EF4-FFF2-40B4-BE49-F238E27FC236}">
                    <a16:creationId xmlns:a16="http://schemas.microsoft.com/office/drawing/2014/main" id="{3B0F7162-19B8-81E5-3DBB-38B9FFFD4AF6}"/>
                  </a:ext>
                </a:extLst>
              </p:cNvPr>
              <p:cNvSpPr txBox="1"/>
              <p:nvPr/>
            </p:nvSpPr>
            <p:spPr>
              <a:xfrm>
                <a:off x="1238098" y="1770051"/>
                <a:ext cx="5760000" cy="334224"/>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Advanced infrastructure for testing large structural elements.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Text 6">
                <a:extLst>
                  <a:ext uri="{FF2B5EF4-FFF2-40B4-BE49-F238E27FC236}">
                    <a16:creationId xmlns:a16="http://schemas.microsoft.com/office/drawing/2014/main" id="{C2B483EA-63C1-FA74-BC75-52540D25FC88}"/>
                  </a:ext>
                </a:extLst>
              </p:cNvPr>
              <p:cNvSpPr txBox="1"/>
              <p:nvPr/>
            </p:nvSpPr>
            <p:spPr>
              <a:xfrm>
                <a:off x="1238098" y="2153968"/>
                <a:ext cx="5760000" cy="362732"/>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Supports research &amp; experimentation using specialized equipment &amp; testing setups.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148" name="Image 5" descr="preencoded.png">
                <a:extLst>
                  <a:ext uri="{FF2B5EF4-FFF2-40B4-BE49-F238E27FC236}">
                    <a16:creationId xmlns:a16="http://schemas.microsoft.com/office/drawing/2014/main" id="{AFDC8013-368A-57F7-2E98-D6E26C6B5260}"/>
                  </a:ext>
                </a:extLst>
              </p:cNvPr>
              <p:cNvPicPr>
                <a:picLocks noChangeAspect="1"/>
              </p:cNvPicPr>
              <p:nvPr/>
            </p:nvPicPr>
            <p:blipFill>
              <a:blip r:embed="rId10"/>
              <a:srcRect l="-2571" r="-2571"/>
              <a:stretch/>
            </p:blipFill>
            <p:spPr>
              <a:xfrm>
                <a:off x="1050647" y="2173478"/>
                <a:ext cx="105156" cy="114300"/>
              </a:xfrm>
              <a:prstGeom prst="rect">
                <a:avLst/>
              </a:prstGeom>
            </p:spPr>
          </p:pic>
          <p:pic>
            <p:nvPicPr>
              <p:cNvPr id="149" name="Image 5" descr="preencoded.png">
                <a:extLst>
                  <a:ext uri="{FF2B5EF4-FFF2-40B4-BE49-F238E27FC236}">
                    <a16:creationId xmlns:a16="http://schemas.microsoft.com/office/drawing/2014/main" id="{798A2A5D-9CA0-9010-CAA2-930660D42111}"/>
                  </a:ext>
                </a:extLst>
              </p:cNvPr>
              <p:cNvPicPr>
                <a:picLocks noChangeAspect="1"/>
              </p:cNvPicPr>
              <p:nvPr/>
            </p:nvPicPr>
            <p:blipFill>
              <a:blip r:embed="rId10"/>
              <a:srcRect l="-2571" r="-2571"/>
              <a:stretch/>
            </p:blipFill>
            <p:spPr>
              <a:xfrm>
                <a:off x="1050647" y="1820158"/>
                <a:ext cx="105156" cy="114300"/>
              </a:xfrm>
              <a:prstGeom prst="rect">
                <a:avLst/>
              </a:prstGeom>
            </p:spPr>
          </p:pic>
          <p:pic>
            <p:nvPicPr>
              <p:cNvPr id="3074" name="Picture 2" descr="Steel ">
                <a:extLst>
                  <a:ext uri="{FF2B5EF4-FFF2-40B4-BE49-F238E27FC236}">
                    <a16:creationId xmlns:a16="http://schemas.microsoft.com/office/drawing/2014/main" id="{6DF7DD8C-91F3-CD9D-BF5A-592B28F3541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4008" y="1744275"/>
                <a:ext cx="360000" cy="359999"/>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46" name="Group 45">
            <a:extLst>
              <a:ext uri="{FF2B5EF4-FFF2-40B4-BE49-F238E27FC236}">
                <a16:creationId xmlns:a16="http://schemas.microsoft.com/office/drawing/2014/main" id="{ACFDB9B3-AA25-CA94-E3A6-35CFA057F1A6}"/>
              </a:ext>
            </a:extLst>
          </p:cNvPr>
          <p:cNvGrpSpPr/>
          <p:nvPr/>
        </p:nvGrpSpPr>
        <p:grpSpPr>
          <a:xfrm>
            <a:off x="456742" y="3909900"/>
            <a:ext cx="10176875" cy="916181"/>
            <a:chOff x="304494" y="2842782"/>
            <a:chExt cx="6784583" cy="702816"/>
          </a:xfrm>
        </p:grpSpPr>
        <p:pic>
          <p:nvPicPr>
            <p:cNvPr id="29" name="Image 6" descr="preencoded.png">
              <a:extLst>
                <a:ext uri="{FF2B5EF4-FFF2-40B4-BE49-F238E27FC236}">
                  <a16:creationId xmlns:a16="http://schemas.microsoft.com/office/drawing/2014/main" id="{7D14483F-EF50-9376-4520-AAF0573DE242}"/>
                </a:ext>
              </a:extLst>
            </p:cNvPr>
            <p:cNvPicPr>
              <a:picLocks noChangeAspect="1"/>
            </p:cNvPicPr>
            <p:nvPr/>
          </p:nvPicPr>
          <p:blipFill>
            <a:blip r:embed="rId12"/>
            <a:srcRect t="-15" b="-15"/>
            <a:stretch/>
          </p:blipFill>
          <p:spPr>
            <a:xfrm>
              <a:off x="304494" y="2842782"/>
              <a:ext cx="6784583" cy="702816"/>
            </a:xfrm>
            <a:prstGeom prst="rect">
              <a:avLst/>
            </a:prstGeom>
          </p:spPr>
        </p:pic>
        <p:sp>
          <p:nvSpPr>
            <p:cNvPr id="50" name="Text 8">
              <a:extLst>
                <a:ext uri="{FF2B5EF4-FFF2-40B4-BE49-F238E27FC236}">
                  <a16:creationId xmlns:a16="http://schemas.microsoft.com/office/drawing/2014/main" id="{3C0B2772-BBAA-7C71-7958-43A4D9708F51}"/>
                </a:ext>
              </a:extLst>
            </p:cNvPr>
            <p:cNvSpPr txBox="1"/>
            <p:nvPr/>
          </p:nvSpPr>
          <p:spPr>
            <a:xfrm>
              <a:off x="1076249" y="2898661"/>
              <a:ext cx="5172761" cy="199433"/>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Experimental Mechanics Laboratory </a:t>
              </a:r>
              <a:endParaRPr lang="en-US" sz="2100" dirty="0">
                <a:solidFill>
                  <a:prstClr val="black"/>
                </a:solidFill>
                <a:latin typeface="Aptos" panose="02110004020202020204"/>
              </a:endParaRPr>
            </a:p>
          </p:txBody>
        </p:sp>
        <p:sp>
          <p:nvSpPr>
            <p:cNvPr id="51" name="Text 9">
              <a:extLst>
                <a:ext uri="{FF2B5EF4-FFF2-40B4-BE49-F238E27FC236}">
                  <a16:creationId xmlns:a16="http://schemas.microsoft.com/office/drawing/2014/main" id="{13E360B2-EB4C-2A1B-370E-26389BBD27FB}"/>
                </a:ext>
              </a:extLst>
            </p:cNvPr>
            <p:cNvSpPr txBox="1"/>
            <p:nvPr/>
          </p:nvSpPr>
          <p:spPr>
            <a:xfrm>
              <a:off x="1238097" y="3166094"/>
              <a:ext cx="5760000" cy="330445"/>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Studying the mechanical behavior of materials &amp; structural components under loads.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78" name="Image 8" descr="preencoded.png">
              <a:extLst>
                <a:ext uri="{FF2B5EF4-FFF2-40B4-BE49-F238E27FC236}">
                  <a16:creationId xmlns:a16="http://schemas.microsoft.com/office/drawing/2014/main" id="{A71A91AC-5B36-B8AB-4DCF-A3DECED469A2}"/>
                </a:ext>
              </a:extLst>
            </p:cNvPr>
            <p:cNvPicPr>
              <a:picLocks noChangeAspect="1"/>
            </p:cNvPicPr>
            <p:nvPr/>
          </p:nvPicPr>
          <p:blipFill>
            <a:blip r:embed="rId10"/>
            <a:srcRect l="-2571" r="-2571"/>
            <a:stretch/>
          </p:blipFill>
          <p:spPr>
            <a:xfrm>
              <a:off x="1048798" y="3272175"/>
              <a:ext cx="105156" cy="100187"/>
            </a:xfrm>
            <a:prstGeom prst="rect">
              <a:avLst/>
            </a:prstGeom>
          </p:spPr>
        </p:pic>
        <p:sp>
          <p:nvSpPr>
            <p:cNvPr id="36" name="TextBox 35">
              <a:extLst>
                <a:ext uri="{FF2B5EF4-FFF2-40B4-BE49-F238E27FC236}">
                  <a16:creationId xmlns:a16="http://schemas.microsoft.com/office/drawing/2014/main" id="{88099170-614E-5D7F-F436-0147D6B6BAD6}"/>
                </a:ext>
              </a:extLst>
            </p:cNvPr>
            <p:cNvSpPr txBox="1"/>
            <p:nvPr/>
          </p:nvSpPr>
          <p:spPr>
            <a:xfrm>
              <a:off x="378233" y="3081970"/>
              <a:ext cx="426244" cy="389565"/>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grpSp>
        <p:nvGrpSpPr>
          <p:cNvPr id="47" name="Group 46">
            <a:extLst>
              <a:ext uri="{FF2B5EF4-FFF2-40B4-BE49-F238E27FC236}">
                <a16:creationId xmlns:a16="http://schemas.microsoft.com/office/drawing/2014/main" id="{A3D5B485-F989-6D67-64AE-A549E5DEC5AB}"/>
              </a:ext>
            </a:extLst>
          </p:cNvPr>
          <p:cNvGrpSpPr/>
          <p:nvPr/>
        </p:nvGrpSpPr>
        <p:grpSpPr>
          <a:xfrm>
            <a:off x="456741" y="5206032"/>
            <a:ext cx="10176870" cy="886734"/>
            <a:chOff x="304495" y="3857092"/>
            <a:chExt cx="6784580" cy="698067"/>
          </a:xfrm>
        </p:grpSpPr>
        <p:pic>
          <p:nvPicPr>
            <p:cNvPr id="84" name="Image 11" descr="preencoded.png">
              <a:extLst>
                <a:ext uri="{FF2B5EF4-FFF2-40B4-BE49-F238E27FC236}">
                  <a16:creationId xmlns:a16="http://schemas.microsoft.com/office/drawing/2014/main" id="{C4365BAE-D77B-755E-9A71-569F6136426B}"/>
                </a:ext>
              </a:extLst>
            </p:cNvPr>
            <p:cNvPicPr>
              <a:picLocks noChangeAspect="1"/>
            </p:cNvPicPr>
            <p:nvPr/>
          </p:nvPicPr>
          <p:blipFill>
            <a:blip r:embed="rId13"/>
            <a:srcRect t="-12" b="-12"/>
            <a:stretch/>
          </p:blipFill>
          <p:spPr>
            <a:xfrm>
              <a:off x="304495" y="3857092"/>
              <a:ext cx="6784580" cy="698067"/>
            </a:xfrm>
            <a:prstGeom prst="rect">
              <a:avLst/>
            </a:prstGeom>
          </p:spPr>
        </p:pic>
        <p:sp>
          <p:nvSpPr>
            <p:cNvPr id="88" name="Text 13">
              <a:extLst>
                <a:ext uri="{FF2B5EF4-FFF2-40B4-BE49-F238E27FC236}">
                  <a16:creationId xmlns:a16="http://schemas.microsoft.com/office/drawing/2014/main" id="{38325F82-F2F8-F192-3C97-D17986C7A8D8}"/>
                </a:ext>
              </a:extLst>
            </p:cNvPr>
            <p:cNvSpPr txBox="1"/>
            <p:nvPr/>
          </p:nvSpPr>
          <p:spPr>
            <a:xfrm>
              <a:off x="1048799" y="3917085"/>
              <a:ext cx="4599527" cy="249639"/>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Shock and Impact Dynamics Laboratory (SIDL)</a:t>
              </a:r>
            </a:p>
          </p:txBody>
        </p:sp>
        <p:sp>
          <p:nvSpPr>
            <p:cNvPr id="89" name="Text 14">
              <a:extLst>
                <a:ext uri="{FF2B5EF4-FFF2-40B4-BE49-F238E27FC236}">
                  <a16:creationId xmlns:a16="http://schemas.microsoft.com/office/drawing/2014/main" id="{78C9F6A1-6EF7-C8DD-6DA2-1D69880A1271}"/>
                </a:ext>
              </a:extLst>
            </p:cNvPr>
            <p:cNvSpPr txBox="1"/>
            <p:nvPr/>
          </p:nvSpPr>
          <p:spPr>
            <a:xfrm>
              <a:off x="1254894" y="4193483"/>
              <a:ext cx="5760000" cy="270325"/>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Research related to structures and materials under high strain rate loading</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pic>
          <p:nvPicPr>
            <p:cNvPr id="90" name="Image 13" descr="preencoded.png">
              <a:extLst>
                <a:ext uri="{FF2B5EF4-FFF2-40B4-BE49-F238E27FC236}">
                  <a16:creationId xmlns:a16="http://schemas.microsoft.com/office/drawing/2014/main" id="{DBD87610-D985-53F4-2792-49D19537D2D8}"/>
                </a:ext>
              </a:extLst>
            </p:cNvPr>
            <p:cNvPicPr>
              <a:picLocks noChangeAspect="1"/>
            </p:cNvPicPr>
            <p:nvPr/>
          </p:nvPicPr>
          <p:blipFill>
            <a:blip r:embed="rId10"/>
            <a:srcRect l="-2571" r="-2571"/>
            <a:stretch/>
          </p:blipFill>
          <p:spPr>
            <a:xfrm>
              <a:off x="1062756" y="4275809"/>
              <a:ext cx="105156" cy="100187"/>
            </a:xfrm>
            <a:prstGeom prst="rect">
              <a:avLst/>
            </a:prstGeom>
          </p:spPr>
        </p:pic>
        <p:sp>
          <p:nvSpPr>
            <p:cNvPr id="38" name="TextBox 37">
              <a:extLst>
                <a:ext uri="{FF2B5EF4-FFF2-40B4-BE49-F238E27FC236}">
                  <a16:creationId xmlns:a16="http://schemas.microsoft.com/office/drawing/2014/main" id="{072C65DF-69A5-22AE-F79C-140F7DFFC220}"/>
                </a:ext>
              </a:extLst>
            </p:cNvPr>
            <p:cNvSpPr txBox="1"/>
            <p:nvPr/>
          </p:nvSpPr>
          <p:spPr>
            <a:xfrm>
              <a:off x="423627" y="4024527"/>
              <a:ext cx="335458" cy="399782"/>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grpSp>
        <p:nvGrpSpPr>
          <p:cNvPr id="48" name="Group 47">
            <a:extLst>
              <a:ext uri="{FF2B5EF4-FFF2-40B4-BE49-F238E27FC236}">
                <a16:creationId xmlns:a16="http://schemas.microsoft.com/office/drawing/2014/main" id="{C50B5E30-44A0-A45E-B9DC-6668BC8B8C3E}"/>
              </a:ext>
            </a:extLst>
          </p:cNvPr>
          <p:cNvGrpSpPr/>
          <p:nvPr/>
        </p:nvGrpSpPr>
        <p:grpSpPr>
          <a:xfrm>
            <a:off x="456742" y="6472720"/>
            <a:ext cx="10176872" cy="874749"/>
            <a:chOff x="304494" y="4739922"/>
            <a:chExt cx="6784581" cy="711978"/>
          </a:xfrm>
        </p:grpSpPr>
        <p:pic>
          <p:nvPicPr>
            <p:cNvPr id="93" name="Image 15" descr="preencoded.png">
              <a:extLst>
                <a:ext uri="{FF2B5EF4-FFF2-40B4-BE49-F238E27FC236}">
                  <a16:creationId xmlns:a16="http://schemas.microsoft.com/office/drawing/2014/main" id="{CC38BE68-9144-C032-AD68-FB9C3C2EBA29}"/>
                </a:ext>
              </a:extLst>
            </p:cNvPr>
            <p:cNvPicPr>
              <a:picLocks noChangeAspect="1"/>
            </p:cNvPicPr>
            <p:nvPr/>
          </p:nvPicPr>
          <p:blipFill>
            <a:blip r:embed="rId13"/>
            <a:srcRect t="-12" b="-12"/>
            <a:stretch/>
          </p:blipFill>
          <p:spPr>
            <a:xfrm>
              <a:off x="304494" y="4739922"/>
              <a:ext cx="6784581" cy="711978"/>
            </a:xfrm>
            <a:prstGeom prst="rect">
              <a:avLst/>
            </a:prstGeom>
          </p:spPr>
        </p:pic>
        <p:sp>
          <p:nvSpPr>
            <p:cNvPr id="95" name="Text 17">
              <a:extLst>
                <a:ext uri="{FF2B5EF4-FFF2-40B4-BE49-F238E27FC236}">
                  <a16:creationId xmlns:a16="http://schemas.microsoft.com/office/drawing/2014/main" id="{29D5386C-7A48-3C57-D367-403C9FB4AE94}"/>
                </a:ext>
              </a:extLst>
            </p:cNvPr>
            <p:cNvSpPr txBox="1"/>
            <p:nvPr/>
          </p:nvSpPr>
          <p:spPr>
            <a:xfrm>
              <a:off x="1048798" y="4815953"/>
              <a:ext cx="5629961"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Structural Health Monitoring &amp; Retrofitting Laboratory </a:t>
              </a:r>
              <a:endParaRPr lang="en-US" sz="2100" dirty="0">
                <a:solidFill>
                  <a:prstClr val="black"/>
                </a:solidFill>
                <a:latin typeface="Aptos" panose="02110004020202020204"/>
              </a:endParaRPr>
            </a:p>
          </p:txBody>
        </p:sp>
        <p:pic>
          <p:nvPicPr>
            <p:cNvPr id="97" name="Image 17" descr="preencoded.png">
              <a:extLst>
                <a:ext uri="{FF2B5EF4-FFF2-40B4-BE49-F238E27FC236}">
                  <a16:creationId xmlns:a16="http://schemas.microsoft.com/office/drawing/2014/main" id="{A7F741AF-D0D4-4E66-3E17-192E32C4700B}"/>
                </a:ext>
              </a:extLst>
            </p:cNvPr>
            <p:cNvPicPr>
              <a:picLocks noChangeAspect="1"/>
            </p:cNvPicPr>
            <p:nvPr/>
          </p:nvPicPr>
          <p:blipFill>
            <a:blip r:embed="rId10"/>
            <a:srcRect l="-2571" r="-2571"/>
            <a:stretch/>
          </p:blipFill>
          <p:spPr>
            <a:xfrm>
              <a:off x="1050272" y="5203863"/>
              <a:ext cx="105156" cy="100187"/>
            </a:xfrm>
            <a:prstGeom prst="rect">
              <a:avLst/>
            </a:prstGeom>
          </p:spPr>
        </p:pic>
        <p:sp>
          <p:nvSpPr>
            <p:cNvPr id="96" name="Text 18">
              <a:extLst>
                <a:ext uri="{FF2B5EF4-FFF2-40B4-BE49-F238E27FC236}">
                  <a16:creationId xmlns:a16="http://schemas.microsoft.com/office/drawing/2014/main" id="{57B912D0-11F7-031E-A081-8701331F0E5B}"/>
                </a:ext>
              </a:extLst>
            </p:cNvPr>
            <p:cNvSpPr txBox="1"/>
            <p:nvPr/>
          </p:nvSpPr>
          <p:spPr>
            <a:xfrm>
              <a:off x="1238097" y="5111203"/>
              <a:ext cx="5760000" cy="323172"/>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Develops and evaluates retrofitting and strengthening methods.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4CD4A17F-FD59-EB99-DB23-C5E0766CB857}"/>
                </a:ext>
              </a:extLst>
            </p:cNvPr>
            <p:cNvSpPr txBox="1"/>
            <p:nvPr/>
          </p:nvSpPr>
          <p:spPr>
            <a:xfrm>
              <a:off x="381304" y="4993995"/>
              <a:ext cx="445294" cy="413335"/>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grpSp>
        <p:nvGrpSpPr>
          <p:cNvPr id="52" name="Group 51">
            <a:extLst>
              <a:ext uri="{FF2B5EF4-FFF2-40B4-BE49-F238E27FC236}">
                <a16:creationId xmlns:a16="http://schemas.microsoft.com/office/drawing/2014/main" id="{C206822C-A1D4-1BAF-86E3-43464F3B68AC}"/>
              </a:ext>
            </a:extLst>
          </p:cNvPr>
          <p:cNvGrpSpPr/>
          <p:nvPr/>
        </p:nvGrpSpPr>
        <p:grpSpPr>
          <a:xfrm>
            <a:off x="456741" y="7727426"/>
            <a:ext cx="10016370" cy="902909"/>
            <a:chOff x="370407" y="5682049"/>
            <a:chExt cx="6677580" cy="601939"/>
          </a:xfrm>
        </p:grpSpPr>
        <p:grpSp>
          <p:nvGrpSpPr>
            <p:cNvPr id="28" name="Group 27">
              <a:extLst>
                <a:ext uri="{FF2B5EF4-FFF2-40B4-BE49-F238E27FC236}">
                  <a16:creationId xmlns:a16="http://schemas.microsoft.com/office/drawing/2014/main" id="{5F7C784D-861C-1A21-22D8-AD2B1EB8FA22}"/>
                </a:ext>
              </a:extLst>
            </p:cNvPr>
            <p:cNvGrpSpPr/>
            <p:nvPr/>
          </p:nvGrpSpPr>
          <p:grpSpPr>
            <a:xfrm>
              <a:off x="1114710" y="5682049"/>
              <a:ext cx="5933277" cy="601939"/>
              <a:chOff x="1096567" y="6267190"/>
              <a:chExt cx="5949827" cy="601939"/>
            </a:xfrm>
          </p:grpSpPr>
          <p:sp>
            <p:nvSpPr>
              <p:cNvPr id="30" name="Text 18">
                <a:extLst>
                  <a:ext uri="{FF2B5EF4-FFF2-40B4-BE49-F238E27FC236}">
                    <a16:creationId xmlns:a16="http://schemas.microsoft.com/office/drawing/2014/main" id="{3BF103E4-0BE9-F75A-1769-D4780544CD4B}"/>
                  </a:ext>
                </a:extLst>
              </p:cNvPr>
              <p:cNvSpPr txBox="1"/>
              <p:nvPr/>
            </p:nvSpPr>
            <p:spPr>
              <a:xfrm>
                <a:off x="1286394" y="6509129"/>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Research on material ageing, performance evaluation to enhance life of civil infrastructure.</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Text 17">
                <a:extLst>
                  <a:ext uri="{FF2B5EF4-FFF2-40B4-BE49-F238E27FC236}">
                    <a16:creationId xmlns:a16="http://schemas.microsoft.com/office/drawing/2014/main" id="{B75427E7-E397-B126-E01E-55D47F24F4B3}"/>
                  </a:ext>
                </a:extLst>
              </p:cNvPr>
              <p:cNvSpPr txBox="1"/>
              <p:nvPr/>
            </p:nvSpPr>
            <p:spPr>
              <a:xfrm>
                <a:off x="1096567" y="6267190"/>
                <a:ext cx="4032000"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Ageing Laboratory</a:t>
                </a:r>
                <a:endParaRPr lang="en-US" sz="2100" dirty="0">
                  <a:solidFill>
                    <a:prstClr val="black"/>
                  </a:solidFill>
                  <a:latin typeface="Aptos" panose="02110004020202020204"/>
                </a:endParaRPr>
              </a:p>
            </p:txBody>
          </p:sp>
          <p:pic>
            <p:nvPicPr>
              <p:cNvPr id="33" name="Image 17" descr="preencoded.png">
                <a:extLst>
                  <a:ext uri="{FF2B5EF4-FFF2-40B4-BE49-F238E27FC236}">
                    <a16:creationId xmlns:a16="http://schemas.microsoft.com/office/drawing/2014/main" id="{7833E8E1-63B1-1623-C3B2-0B3FBA45DE4D}"/>
                  </a:ext>
                </a:extLst>
              </p:cNvPr>
              <p:cNvPicPr>
                <a:picLocks noChangeAspect="1"/>
              </p:cNvPicPr>
              <p:nvPr/>
            </p:nvPicPr>
            <p:blipFill>
              <a:blip r:embed="rId10"/>
              <a:srcRect l="-2571" r="-2571"/>
              <a:stretch/>
            </p:blipFill>
            <p:spPr>
              <a:xfrm>
                <a:off x="1105523" y="6616101"/>
                <a:ext cx="105155" cy="100187"/>
              </a:xfrm>
              <a:prstGeom prst="rect">
                <a:avLst/>
              </a:prstGeom>
            </p:spPr>
          </p:pic>
        </p:grpSp>
        <p:sp>
          <p:nvSpPr>
            <p:cNvPr id="42" name="TextBox 41">
              <a:extLst>
                <a:ext uri="{FF2B5EF4-FFF2-40B4-BE49-F238E27FC236}">
                  <a16:creationId xmlns:a16="http://schemas.microsoft.com/office/drawing/2014/main" id="{74BD01B2-C4E5-7010-6922-46B26984B54D}"/>
                </a:ext>
              </a:extLst>
            </p:cNvPr>
            <p:cNvSpPr txBox="1"/>
            <p:nvPr/>
          </p:nvSpPr>
          <p:spPr>
            <a:xfrm>
              <a:off x="370407" y="5709284"/>
              <a:ext cx="541649" cy="338554"/>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grpSp>
        <p:nvGrpSpPr>
          <p:cNvPr id="53" name="Group 52">
            <a:extLst>
              <a:ext uri="{FF2B5EF4-FFF2-40B4-BE49-F238E27FC236}">
                <a16:creationId xmlns:a16="http://schemas.microsoft.com/office/drawing/2014/main" id="{6E54843E-DF3E-1365-DF70-7BD7D0CEC1A8}"/>
              </a:ext>
            </a:extLst>
          </p:cNvPr>
          <p:cNvGrpSpPr/>
          <p:nvPr/>
        </p:nvGrpSpPr>
        <p:grpSpPr>
          <a:xfrm>
            <a:off x="525905" y="9021501"/>
            <a:ext cx="9947208" cy="974757"/>
            <a:chOff x="466491" y="6243602"/>
            <a:chExt cx="6631472" cy="649838"/>
          </a:xfrm>
        </p:grpSpPr>
        <p:grpSp>
          <p:nvGrpSpPr>
            <p:cNvPr id="23" name="Group 22">
              <a:extLst>
                <a:ext uri="{FF2B5EF4-FFF2-40B4-BE49-F238E27FC236}">
                  <a16:creationId xmlns:a16="http://schemas.microsoft.com/office/drawing/2014/main" id="{82875947-AA50-F061-8F93-C16BBA41BE45}"/>
                </a:ext>
              </a:extLst>
            </p:cNvPr>
            <p:cNvGrpSpPr/>
            <p:nvPr/>
          </p:nvGrpSpPr>
          <p:grpSpPr>
            <a:xfrm>
              <a:off x="1172933" y="6259027"/>
              <a:ext cx="5925030" cy="634413"/>
              <a:chOff x="1047438" y="6256589"/>
              <a:chExt cx="5941556" cy="634413"/>
            </a:xfrm>
          </p:grpSpPr>
          <p:sp>
            <p:nvSpPr>
              <p:cNvPr id="24" name="Text 18">
                <a:extLst>
                  <a:ext uri="{FF2B5EF4-FFF2-40B4-BE49-F238E27FC236}">
                    <a16:creationId xmlns:a16="http://schemas.microsoft.com/office/drawing/2014/main" id="{0867D351-FF85-A8F0-41E9-60681D99FE20}"/>
                  </a:ext>
                </a:extLst>
              </p:cNvPr>
              <p:cNvSpPr txBox="1"/>
              <p:nvPr/>
            </p:nvSpPr>
            <p:spPr>
              <a:xfrm>
                <a:off x="1228994" y="6531002"/>
                <a:ext cx="5760000" cy="36000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Interdisciplinary research to develop advanced materials and structural applications.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Text 17">
                <a:extLst>
                  <a:ext uri="{FF2B5EF4-FFF2-40B4-BE49-F238E27FC236}">
                    <a16:creationId xmlns:a16="http://schemas.microsoft.com/office/drawing/2014/main" id="{D75E193F-13EE-F9A6-E12E-9DAEFE32420B}"/>
                  </a:ext>
                </a:extLst>
              </p:cNvPr>
              <p:cNvSpPr txBox="1"/>
              <p:nvPr/>
            </p:nvSpPr>
            <p:spPr>
              <a:xfrm>
                <a:off x="1047438" y="6256589"/>
                <a:ext cx="4441709"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Structural Nano &amp; Bio-Mechanics Laboratory</a:t>
                </a:r>
                <a:endParaRPr lang="en-US" sz="2100" dirty="0">
                  <a:solidFill>
                    <a:prstClr val="black"/>
                  </a:solidFill>
                  <a:latin typeface="Aptos" panose="02110004020202020204"/>
                </a:endParaRPr>
              </a:p>
            </p:txBody>
          </p:sp>
          <p:pic>
            <p:nvPicPr>
              <p:cNvPr id="27" name="Image 17" descr="preencoded.png">
                <a:extLst>
                  <a:ext uri="{FF2B5EF4-FFF2-40B4-BE49-F238E27FC236}">
                    <a16:creationId xmlns:a16="http://schemas.microsoft.com/office/drawing/2014/main" id="{250FDE95-8DB3-9062-88ED-15A2FAE44819}"/>
                  </a:ext>
                </a:extLst>
              </p:cNvPr>
              <p:cNvPicPr>
                <a:picLocks noChangeAspect="1"/>
              </p:cNvPicPr>
              <p:nvPr/>
            </p:nvPicPr>
            <p:blipFill>
              <a:blip r:embed="rId10"/>
              <a:srcRect l="-2571" r="-2571"/>
              <a:stretch/>
            </p:blipFill>
            <p:spPr>
              <a:xfrm>
                <a:off x="1047438" y="6617201"/>
                <a:ext cx="105156" cy="100187"/>
              </a:xfrm>
              <a:prstGeom prst="rect">
                <a:avLst/>
              </a:prstGeom>
            </p:spPr>
          </p:pic>
        </p:grpSp>
        <p:sp>
          <p:nvSpPr>
            <p:cNvPr id="44" name="TextBox 43">
              <a:extLst>
                <a:ext uri="{FF2B5EF4-FFF2-40B4-BE49-F238E27FC236}">
                  <a16:creationId xmlns:a16="http://schemas.microsoft.com/office/drawing/2014/main" id="{73749EBC-840B-F951-565F-378665193902}"/>
                </a:ext>
              </a:extLst>
            </p:cNvPr>
            <p:cNvSpPr txBox="1"/>
            <p:nvPr/>
          </p:nvSpPr>
          <p:spPr>
            <a:xfrm>
              <a:off x="466491" y="6243602"/>
              <a:ext cx="454819" cy="338554"/>
            </a:xfrm>
            <a:prstGeom prst="rect">
              <a:avLst/>
            </a:prstGeom>
            <a:noFill/>
          </p:spPr>
          <p:txBody>
            <a:bodyPr wrap="square">
              <a:spAutoFit/>
            </a:bodyPr>
            <a:lstStyle/>
            <a:p>
              <a:pPr algn="ctr" defTabSz="685800"/>
              <a:r>
                <a:rPr lang="en-IN" sz="2700" dirty="0">
                  <a:solidFill>
                    <a:prstClr val="black"/>
                  </a:solidFill>
                  <a:latin typeface="Aptos" panose="02110004020202020204"/>
                </a:rPr>
                <a:t>🔗</a:t>
              </a:r>
            </a:p>
          </p:txBody>
        </p:sp>
      </p:grpSp>
      <p:pic>
        <p:nvPicPr>
          <p:cNvPr id="3076" name="Picture 4" descr="1st Slide">
            <a:extLst>
              <a:ext uri="{FF2B5EF4-FFF2-40B4-BE49-F238E27FC236}">
                <a16:creationId xmlns:a16="http://schemas.microsoft.com/office/drawing/2014/main" id="{F930D1F5-31D9-5868-A686-519AF17BF53A}"/>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755011" y="2188071"/>
            <a:ext cx="3537599" cy="236120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3rd Slide">
            <a:extLst>
              <a:ext uri="{FF2B5EF4-FFF2-40B4-BE49-F238E27FC236}">
                <a16:creationId xmlns:a16="http://schemas.microsoft.com/office/drawing/2014/main" id="{302F3D03-CABB-6404-CF7D-4F433B796C26}"/>
              </a:ext>
            </a:extLst>
          </p:cNvPr>
          <p:cNvPicPr>
            <a:picLocks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4415433" y="2227556"/>
            <a:ext cx="3382661" cy="2305583"/>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Workshop 3">
            <a:extLst>
              <a:ext uri="{FF2B5EF4-FFF2-40B4-BE49-F238E27FC236}">
                <a16:creationId xmlns:a16="http://schemas.microsoft.com/office/drawing/2014/main" id="{1B826787-1698-3BD1-C0F6-E3F683CE4D9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429044" y="4761994"/>
            <a:ext cx="3382661" cy="2403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4408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538647" y="9249903"/>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5595" r="-5595"/>
              </a:stretch>
            </a:blipFill>
          </p:spPr>
          <p:txBody>
            <a:bodyPr/>
            <a:lstStyle/>
            <a:p>
              <a:endParaRPr lang="en-US"/>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8507090" cy="653829"/>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Prof. Manasa Ranjan Behera</a:t>
            </a:r>
          </a:p>
        </p:txBody>
      </p:sp>
      <p:sp>
        <p:nvSpPr>
          <p:cNvPr id="21" name="TextBox 21"/>
          <p:cNvSpPr txBox="1"/>
          <p:nvPr/>
        </p:nvSpPr>
        <p:spPr>
          <a:xfrm>
            <a:off x="8909260" y="6557408"/>
            <a:ext cx="3867349" cy="462946"/>
          </a:xfrm>
          <a:prstGeom prst="rect">
            <a:avLst/>
          </a:prstGeom>
        </p:spPr>
        <p:txBody>
          <a:bodyPr lIns="0" tIns="0" rIns="0" bIns="0" rtlCol="0" anchor="t">
            <a:spAutoFit/>
          </a:bodyPr>
          <a:lstStyle/>
          <a:p>
            <a:pPr algn="l">
              <a:lnSpc>
                <a:spcPts val="3558"/>
              </a:lnSpc>
            </a:pPr>
            <a:r>
              <a:rPr lang="en-US" sz="3235" b="1" dirty="0">
                <a:solidFill>
                  <a:srgbClr val="276DA9"/>
                </a:solidFill>
                <a:latin typeface="Roboto"/>
                <a:ea typeface="Roboto"/>
                <a:cs typeface="Roboto"/>
                <a:sym typeface="Roboto"/>
              </a:rPr>
              <a:t>Ocean Engineering</a:t>
            </a: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92379" y="8764390"/>
            <a:ext cx="4738851" cy="887349"/>
          </a:xfrm>
          <a:prstGeom prst="rect">
            <a:avLst/>
          </a:prstGeom>
        </p:spPr>
        <p:txBody>
          <a:bodyPr lIns="0" tIns="0" rIns="0" bIns="0" rtlCol="0" anchor="t">
            <a:spAutoFit/>
          </a:bodyPr>
          <a:lstStyle/>
          <a:p>
            <a:pPr algn="l">
              <a:lnSpc>
                <a:spcPts val="3431"/>
              </a:lnSpc>
            </a:pPr>
            <a:r>
              <a:rPr lang="en-US" sz="3119" b="1">
                <a:solidFill>
                  <a:srgbClr val="276DA9"/>
                </a:solidFill>
                <a:latin typeface="Roboto Bold"/>
                <a:ea typeface="Roboto Bold"/>
                <a:cs typeface="Roboto Bold"/>
                <a:sym typeface="Roboto Bold"/>
              </a:rPr>
              <a:t>manasarb@civil.iitb.ac.in</a:t>
            </a:r>
          </a:p>
          <a:p>
            <a:pPr algn="l">
              <a:lnSpc>
                <a:spcPts val="3431"/>
              </a:lnSpc>
            </a:pPr>
            <a:endParaRPr lang="en-US" sz="3119" b="1">
              <a:solidFill>
                <a:srgbClr val="276DA9"/>
              </a:solidFill>
              <a:latin typeface="Roboto Bold"/>
              <a:ea typeface="Roboto Bold"/>
              <a:cs typeface="Roboto Bold"/>
              <a:sym typeface="Roboto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7354062" y="747466"/>
            <a:ext cx="6203061" cy="2631298"/>
          </a:xfrm>
          <a:prstGeom prst="rect">
            <a:avLst/>
          </a:prstGeom>
        </p:spPr>
        <p:txBody>
          <a:bodyPr lIns="0" tIns="0" rIns="0" bIns="0" rtlCol="0" anchor="t">
            <a:spAutoFit/>
          </a:bodyPr>
          <a:lstStyle/>
          <a:p>
            <a:pPr algn="ctr">
              <a:lnSpc>
                <a:spcPts val="19737"/>
              </a:lnSpc>
            </a:pPr>
            <a:r>
              <a:rPr lang="en-US" sz="19737" b="1">
                <a:solidFill>
                  <a:srgbClr val="FFFFFF"/>
                </a:solidFill>
                <a:latin typeface="Roboto Condensed Bold"/>
                <a:ea typeface="Roboto Condensed Bold"/>
                <a:cs typeface="Roboto Condensed Bold"/>
                <a:sym typeface="Roboto Condensed Bold"/>
              </a:rPr>
              <a:t>HOD</a:t>
            </a:r>
          </a:p>
        </p:txBody>
      </p:sp>
      <p:sp>
        <p:nvSpPr>
          <p:cNvPr id="9" name="TextBox 9"/>
          <p:cNvSpPr txBox="1"/>
          <p:nvPr/>
        </p:nvSpPr>
        <p:spPr>
          <a:xfrm>
            <a:off x="8372475" y="2296702"/>
            <a:ext cx="3039808" cy="889947"/>
          </a:xfrm>
          <a:prstGeom prst="rect">
            <a:avLst/>
          </a:prstGeom>
        </p:spPr>
        <p:txBody>
          <a:bodyPr lIns="0" tIns="0" rIns="0" bIns="0" rtlCol="0" anchor="t">
            <a:spAutoFit/>
          </a:bodyPr>
          <a:lstStyle/>
          <a:p>
            <a:pPr algn="l">
              <a:lnSpc>
                <a:spcPts val="6689"/>
              </a:lnSpc>
            </a:pPr>
            <a:r>
              <a:rPr lang="en-US" sz="6689" b="1">
                <a:solidFill>
                  <a:srgbClr val="276DA9"/>
                </a:solidFill>
                <a:latin typeface="Roboto Condensed Bold"/>
                <a:ea typeface="Roboto Condensed Bold"/>
                <a:cs typeface="Roboto Condensed Bold"/>
                <a:sym typeface="Roboto Condensed Bold"/>
              </a:rPr>
              <a:t>HEAD OF</a:t>
            </a:r>
          </a:p>
        </p:txBody>
      </p:sp>
      <p:sp>
        <p:nvSpPr>
          <p:cNvPr id="10" name="TextBox 10"/>
          <p:cNvSpPr txBox="1"/>
          <p:nvPr/>
        </p:nvSpPr>
        <p:spPr>
          <a:xfrm>
            <a:off x="8401876" y="3100985"/>
            <a:ext cx="6758559" cy="1248889"/>
          </a:xfrm>
          <a:prstGeom prst="rect">
            <a:avLst/>
          </a:prstGeom>
        </p:spPr>
        <p:txBody>
          <a:bodyPr lIns="0" tIns="0" rIns="0" bIns="0" rtlCol="0" anchor="t">
            <a:spAutoFit/>
          </a:bodyPr>
          <a:lstStyle/>
          <a:p>
            <a:pPr algn="l">
              <a:lnSpc>
                <a:spcPts val="9269"/>
              </a:lnSpc>
            </a:pPr>
            <a:r>
              <a:rPr lang="en-US" sz="9269" b="1">
                <a:solidFill>
                  <a:srgbClr val="276DA9"/>
                </a:solidFill>
                <a:latin typeface="Roboto Condensed Bold"/>
                <a:ea typeface="Roboto Condensed Bold"/>
                <a:cs typeface="Roboto Condensed Bold"/>
                <a:sym typeface="Roboto Condensed Bold"/>
              </a:rPr>
              <a:t>DEPARTMENT</a:t>
            </a:r>
          </a:p>
        </p:txBody>
      </p:sp>
      <p:sp>
        <p:nvSpPr>
          <p:cNvPr id="11" name="Freeform 11"/>
          <p:cNvSpPr/>
          <p:nvPr/>
        </p:nvSpPr>
        <p:spPr>
          <a:xfrm>
            <a:off x="8370466" y="4349874"/>
            <a:ext cx="1737940" cy="200918"/>
          </a:xfrm>
          <a:custGeom>
            <a:avLst/>
            <a:gdLst/>
            <a:ahLst/>
            <a:cxnLst/>
            <a:rect l="l" t="t" r="r" b="b"/>
            <a:pathLst>
              <a:path w="1737940" h="200918">
                <a:moveTo>
                  <a:pt x="0" y="0"/>
                </a:moveTo>
                <a:lnTo>
                  <a:pt x="1737940" y="0"/>
                </a:lnTo>
                <a:lnTo>
                  <a:pt x="1737940" y="200918"/>
                </a:lnTo>
                <a:lnTo>
                  <a:pt x="0" y="200918"/>
                </a:lnTo>
                <a:lnTo>
                  <a:pt x="0" y="0"/>
                </a:lnTo>
                <a:close/>
              </a:path>
            </a:pathLst>
          </a:custGeom>
          <a:blipFill>
            <a:blip r:embed="rId8"/>
            <a:stretch>
              <a:fillRect/>
            </a:stretch>
          </a:blipFill>
        </p:spPr>
        <p:txBody>
          <a:bodyPr/>
          <a:lstStyle/>
          <a:p>
            <a:endParaRPr lang="en-US"/>
          </a:p>
        </p:txBody>
      </p:sp>
      <p:sp>
        <p:nvSpPr>
          <p:cNvPr id="12" name="Freeform 12"/>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9"/>
            <a:stretch>
              <a:fillRect/>
            </a:stretch>
          </a:blipFill>
        </p:spPr>
        <p:txBody>
          <a:bodyPr/>
          <a:lstStyle/>
          <a:p>
            <a:endParaRPr lang="en-US"/>
          </a:p>
        </p:txBody>
      </p:sp>
      <p:sp>
        <p:nvSpPr>
          <p:cNvPr id="13" name="Freeform 13"/>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10"/>
            <a:stretch>
              <a:fillRect/>
            </a:stretch>
          </a:blipFill>
        </p:spPr>
        <p:txBody>
          <a:bodyPr/>
          <a:lstStyle/>
          <a:p>
            <a:endParaRPr lang="en-US"/>
          </a:p>
        </p:txBody>
      </p:sp>
      <p:grpSp>
        <p:nvGrpSpPr>
          <p:cNvPr id="14" name="Group 14"/>
          <p:cNvGrpSpPr/>
          <p:nvPr/>
        </p:nvGrpSpPr>
        <p:grpSpPr>
          <a:xfrm>
            <a:off x="8279236" y="8233347"/>
            <a:ext cx="1596225" cy="1087084"/>
            <a:chOff x="0" y="0"/>
            <a:chExt cx="2128300" cy="1449445"/>
          </a:xfrm>
        </p:grpSpPr>
        <p:sp>
          <p:nvSpPr>
            <p:cNvPr id="15" name="Freeform 15"/>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1"/>
              <a:stretch>
                <a:fillRect/>
              </a:stretch>
            </a:blipFill>
          </p:spPr>
          <p:txBody>
            <a:bodyPr/>
            <a:lstStyle/>
            <a:p>
              <a:endParaRPr lang="en-US"/>
            </a:p>
          </p:txBody>
        </p:sp>
        <p:sp>
          <p:nvSpPr>
            <p:cNvPr id="16" name="Freeform 16"/>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2"/>
              <a:stretch>
                <a:fillRect/>
              </a:stretch>
            </a:blipFill>
          </p:spPr>
          <p:txBody>
            <a:bodyPr/>
            <a:lstStyle/>
            <a:p>
              <a:endParaRPr lang="en-US"/>
            </a:p>
          </p:txBody>
        </p:sp>
      </p:grpSp>
      <p:sp>
        <p:nvSpPr>
          <p:cNvPr id="17" name="Freeform 17"/>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3"/>
            <a:stretch>
              <a:fillRect/>
            </a:stretch>
          </a:blipFill>
        </p:spPr>
        <p:txBody>
          <a:bodyPr/>
          <a:lstStyle/>
          <a:p>
            <a:endParaRPr lang="en-US"/>
          </a:p>
        </p:txBody>
      </p:sp>
      <p:sp>
        <p:nvSpPr>
          <p:cNvPr id="18" name="Freeform 18"/>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4"/>
            <a:stretch>
              <a:fillRect/>
            </a:stretch>
          </a:blipFill>
        </p:spPr>
        <p:txBody>
          <a:bodyPr/>
          <a:lstStyle/>
          <a:p>
            <a:endParaRPr lang="en-US"/>
          </a:p>
        </p:txBody>
      </p:sp>
      <p:sp>
        <p:nvSpPr>
          <p:cNvPr id="19" name="Freeform 19"/>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5"/>
            <a:stretch>
              <a:fillRect/>
            </a:stretch>
          </a:blipFill>
        </p:spPr>
        <p:txBody>
          <a:bodyPr/>
          <a:lstStyle/>
          <a:p>
            <a:endParaRPr lang="en-US"/>
          </a:p>
        </p:txBody>
      </p:sp>
      <p:grpSp>
        <p:nvGrpSpPr>
          <p:cNvPr id="20" name="Group 20"/>
          <p:cNvGrpSpPr/>
          <p:nvPr/>
        </p:nvGrpSpPr>
        <p:grpSpPr>
          <a:xfrm>
            <a:off x="2682372" y="4503248"/>
            <a:ext cx="3193592" cy="359948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6"/>
              <a:stretch>
                <a:fillRect t="-5932" b="-5932"/>
              </a:stretch>
            </a:blipFill>
          </p:spPr>
          <p:txBody>
            <a:bodyPr/>
            <a:lstStyle/>
            <a:p>
              <a:endParaRPr lang="en-US"/>
            </a:p>
          </p:txBody>
        </p:sp>
      </p:grpSp>
      <p:sp>
        <p:nvSpPr>
          <p:cNvPr id="22" name="Freeform 22"/>
          <p:cNvSpPr/>
          <p:nvPr/>
        </p:nvSpPr>
        <p:spPr>
          <a:xfrm>
            <a:off x="15266880" y="234928"/>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7"/>
            <a:stretch>
              <a:fillRect/>
            </a:stretch>
          </a:blipFill>
        </p:spPr>
        <p:txBody>
          <a:bodyPr/>
          <a:lstStyle/>
          <a:p>
            <a:endParaRPr lang="en-US"/>
          </a:p>
        </p:txBody>
      </p:sp>
      <p:sp>
        <p:nvSpPr>
          <p:cNvPr id="23" name="Freeform 23"/>
          <p:cNvSpPr/>
          <p:nvPr/>
        </p:nvSpPr>
        <p:spPr>
          <a:xfrm>
            <a:off x="2418440" y="553686"/>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18"/>
            <a:stretch>
              <a:fillRect/>
            </a:stretch>
          </a:blipFill>
        </p:spPr>
        <p:txBody>
          <a:bodyPr/>
          <a:lstStyle/>
          <a:p>
            <a:endParaRPr lang="en-US"/>
          </a:p>
        </p:txBody>
      </p:sp>
      <p:sp>
        <p:nvSpPr>
          <p:cNvPr id="24" name="TextBox 24"/>
          <p:cNvSpPr txBox="1"/>
          <p:nvPr/>
        </p:nvSpPr>
        <p:spPr>
          <a:xfrm>
            <a:off x="8752210" y="5439668"/>
            <a:ext cx="5879020" cy="653829"/>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Prof. Tom V Mathew</a:t>
            </a:r>
          </a:p>
        </p:txBody>
      </p:sp>
      <p:sp>
        <p:nvSpPr>
          <p:cNvPr id="25" name="TextBox 25"/>
          <p:cNvSpPr txBox="1"/>
          <p:nvPr/>
        </p:nvSpPr>
        <p:spPr>
          <a:xfrm>
            <a:off x="8909260" y="6557408"/>
            <a:ext cx="6794712" cy="462946"/>
          </a:xfrm>
          <a:prstGeom prst="rect">
            <a:avLst/>
          </a:prstGeom>
        </p:spPr>
        <p:txBody>
          <a:bodyPr lIns="0" tIns="0" rIns="0" bIns="0" rtlCol="0" anchor="t">
            <a:spAutoFit/>
          </a:bodyPr>
          <a:lstStyle/>
          <a:p>
            <a:pPr algn="l">
              <a:lnSpc>
                <a:spcPts val="3558"/>
              </a:lnSpc>
            </a:pPr>
            <a:r>
              <a:rPr lang="en-US" sz="3235">
                <a:solidFill>
                  <a:srgbClr val="276DA9"/>
                </a:solidFill>
                <a:latin typeface="Roboto"/>
                <a:ea typeface="Roboto"/>
                <a:cs typeface="Roboto"/>
                <a:sym typeface="Roboto"/>
              </a:rPr>
              <a:t>Transportation Systems Engineering</a:t>
            </a:r>
          </a:p>
        </p:txBody>
      </p:sp>
      <p:sp>
        <p:nvSpPr>
          <p:cNvPr id="26" name="TextBox 26"/>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7" name="TextBox 27"/>
          <p:cNvSpPr txBox="1"/>
          <p:nvPr/>
        </p:nvSpPr>
        <p:spPr>
          <a:xfrm>
            <a:off x="9892379" y="8764390"/>
            <a:ext cx="3777553" cy="887349"/>
          </a:xfrm>
          <a:prstGeom prst="rect">
            <a:avLst/>
          </a:prstGeom>
        </p:spPr>
        <p:txBody>
          <a:bodyPr lIns="0" tIns="0" rIns="0" bIns="0" rtlCol="0" anchor="t">
            <a:spAutoFit/>
          </a:bodyPr>
          <a:lstStyle/>
          <a:p>
            <a:pPr algn="l">
              <a:lnSpc>
                <a:spcPts val="3431"/>
              </a:lnSpc>
            </a:pPr>
            <a:r>
              <a:rPr lang="en-US" sz="3119" b="1">
                <a:solidFill>
                  <a:srgbClr val="24527A"/>
                </a:solidFill>
                <a:latin typeface="Roboto Bold"/>
                <a:ea typeface="Roboto Bold"/>
                <a:cs typeface="Roboto Bold"/>
                <a:sym typeface="Roboto Bold"/>
              </a:rPr>
              <a:t>hod@civil.iitb.ac.in</a:t>
            </a:r>
          </a:p>
          <a:p>
            <a:pPr algn="l">
              <a:lnSpc>
                <a:spcPts val="3431"/>
              </a:lnSpc>
            </a:pPr>
            <a:endParaRPr lang="en-US" sz="3119" b="1">
              <a:solidFill>
                <a:srgbClr val="24527A"/>
              </a:solidFill>
              <a:latin typeface="Roboto Bold"/>
              <a:ea typeface="Roboto Bold"/>
              <a:cs typeface="Roboto Bold"/>
              <a:sym typeface="Roboto Bo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Ocean Engineering</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(OE) – CE 5</a:t>
            </a:r>
          </a:p>
        </p:txBody>
      </p:sp>
      <p:pic>
        <p:nvPicPr>
          <p:cNvPr id="3" name="Google Shape;90;p1" descr="Indian Institute of Technology Bombay (IITB) | Engage India ...">
            <a:extLst>
              <a:ext uri="{FF2B5EF4-FFF2-40B4-BE49-F238E27FC236}">
                <a16:creationId xmlns:a16="http://schemas.microsoft.com/office/drawing/2014/main" id="{1B2BAB56-1C8C-DB50-E6C4-772740CB5A03}"/>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276807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56260-1947-3166-50D4-8EAF02917A7B}"/>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3AFAF145-CBC5-9250-EEBC-B0CBF094CB40}"/>
              </a:ext>
            </a:extLst>
          </p:cNvPr>
          <p:cNvSpPr/>
          <p:nvPr/>
        </p:nvSpPr>
        <p:spPr>
          <a:xfrm>
            <a:off x="-2" y="1391489"/>
            <a:ext cx="18287541" cy="9307665"/>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Calibri" panose="020F0502020204030204"/>
            </a:endParaRPr>
          </a:p>
        </p:txBody>
      </p:sp>
      <p:sp>
        <p:nvSpPr>
          <p:cNvPr id="7" name="Shape 3">
            <a:extLst>
              <a:ext uri="{FF2B5EF4-FFF2-40B4-BE49-F238E27FC236}">
                <a16:creationId xmlns:a16="http://schemas.microsoft.com/office/drawing/2014/main" id="{DE759B12-1DAE-33D3-5EF6-6CBABEFC3C73}"/>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srgbClr val="002F87"/>
                </a:solidFill>
                <a:latin typeface="Calibri" panose="020F0502020204030204" pitchFamily="34" charset="0"/>
                <a:ea typeface="Calibri" panose="020F0502020204030204" pitchFamily="34" charset="0"/>
                <a:cs typeface="Calibri" panose="020F0502020204030204" pitchFamily="34" charset="0"/>
              </a:rPr>
              <a:t>5 Members</a:t>
            </a:r>
            <a:endParaRPr lang="en-IN" b="1"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681E5A9F-AF77-5C98-409D-CA2BF0727334}"/>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51C8246D-2F95-18A6-A496-3F7533E4C8BB}"/>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EBC12999-FEC6-A329-379C-94926E5528E3}"/>
              </a:ext>
            </a:extLst>
          </p:cNvPr>
          <p:cNvSpPr txBox="1"/>
          <p:nvPr/>
        </p:nvSpPr>
        <p:spPr>
          <a:xfrm>
            <a:off x="685233" y="752987"/>
            <a:ext cx="16087269" cy="571958"/>
          </a:xfrm>
          <a:prstGeom prst="rect">
            <a:avLst/>
          </a:prstGeom>
          <a:noFill/>
          <a:ln/>
        </p:spPr>
        <p:txBody>
          <a:bodyPr wrap="square" lIns="0" tIns="0" rIns="0" bIns="0" rtlCol="0" anchor="ctr"/>
          <a:lstStyle>
            <a:defPPr>
              <a:defRPr lang="en-US"/>
            </a:defPPr>
            <a:lvl1pPr indent="0">
              <a:buNone/>
              <a:defRPr sz="3200">
                <a:latin typeface="Montserrat" panose="00000500000000000000" pitchFamily="2" charset="0"/>
                <a:cs typeface="Times New Roman" panose="02020603050405020304" pitchFamily="18" charset="0"/>
              </a:defRPr>
            </a:lvl1pPr>
          </a:lstStyle>
          <a:p>
            <a:pPr defTabSz="685800"/>
            <a:r>
              <a:rPr lang="en-US" sz="4800" dirty="0">
                <a:solidFill>
                  <a:srgbClr val="000000"/>
                </a:solidFill>
              </a:rPr>
              <a:t>Faculty, Research &amp; Achievements</a:t>
            </a:r>
          </a:p>
        </p:txBody>
      </p:sp>
      <p:sp>
        <p:nvSpPr>
          <p:cNvPr id="116" name="Text 53">
            <a:extLst>
              <a:ext uri="{FF2B5EF4-FFF2-40B4-BE49-F238E27FC236}">
                <a16:creationId xmlns:a16="http://schemas.microsoft.com/office/drawing/2014/main" id="{E65C7C96-9FA8-44E3-7CD2-6AB06C078D8D}"/>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Ocean Engineering – OE</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2">
            <a:extLst>
              <a:ext uri="{FF2B5EF4-FFF2-40B4-BE49-F238E27FC236}">
                <a16:creationId xmlns:a16="http://schemas.microsoft.com/office/drawing/2014/main" id="{F6E1C64D-7F64-86A2-D4A4-00FE98B82432}"/>
              </a:ext>
            </a:extLst>
          </p:cNvPr>
          <p:cNvSpPr txBox="1"/>
          <p:nvPr/>
        </p:nvSpPr>
        <p:spPr>
          <a:xfrm>
            <a:off x="1146782" y="1583621"/>
            <a:ext cx="4369703" cy="320420"/>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srgbClr val="002F87"/>
              </a:solidFill>
              <a:latin typeface="Calibri" panose="020F0502020204030204"/>
            </a:endParaRPr>
          </a:p>
        </p:txBody>
      </p:sp>
      <p:pic>
        <p:nvPicPr>
          <p:cNvPr id="6" name="Image 1" descr="preencoded.png">
            <a:extLst>
              <a:ext uri="{FF2B5EF4-FFF2-40B4-BE49-F238E27FC236}">
                <a16:creationId xmlns:a16="http://schemas.microsoft.com/office/drawing/2014/main" id="{381A996E-EE52-98A3-1B5E-BAF4641FFC8E}"/>
              </a:ext>
            </a:extLst>
          </p:cNvPr>
          <p:cNvPicPr>
            <a:picLocks/>
          </p:cNvPicPr>
          <p:nvPr/>
        </p:nvPicPr>
        <p:blipFill>
          <a:blip r:embed="rId4"/>
          <a:srcRect l="-1064" r="-1064"/>
          <a:stretch/>
        </p:blipFill>
        <p:spPr>
          <a:xfrm>
            <a:off x="685233" y="1640682"/>
            <a:ext cx="324000" cy="324000"/>
          </a:xfrm>
          <a:prstGeom prst="rect">
            <a:avLst/>
          </a:prstGeom>
        </p:spPr>
      </p:pic>
      <p:sp>
        <p:nvSpPr>
          <p:cNvPr id="18" name="Shape 14">
            <a:extLst>
              <a:ext uri="{FF2B5EF4-FFF2-40B4-BE49-F238E27FC236}">
                <a16:creationId xmlns:a16="http://schemas.microsoft.com/office/drawing/2014/main" id="{C254F1EF-18CC-0AC3-ECBC-FCB606514AE0}"/>
              </a:ext>
            </a:extLst>
          </p:cNvPr>
          <p:cNvSpPr/>
          <p:nvPr/>
        </p:nvSpPr>
        <p:spPr>
          <a:xfrm>
            <a:off x="2371856" y="4388907"/>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26" name="Shape 22">
            <a:extLst>
              <a:ext uri="{FF2B5EF4-FFF2-40B4-BE49-F238E27FC236}">
                <a16:creationId xmlns:a16="http://schemas.microsoft.com/office/drawing/2014/main" id="{AAC45CCE-B34F-60D4-CD71-28C5A7FFE827}"/>
              </a:ext>
            </a:extLst>
          </p:cNvPr>
          <p:cNvSpPr/>
          <p:nvPr/>
        </p:nvSpPr>
        <p:spPr>
          <a:xfrm>
            <a:off x="7514108" y="4388907"/>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32" name="Text 28">
            <a:extLst>
              <a:ext uri="{FF2B5EF4-FFF2-40B4-BE49-F238E27FC236}">
                <a16:creationId xmlns:a16="http://schemas.microsoft.com/office/drawing/2014/main" id="{D3D298E0-87A3-9C41-881F-EF0AFDA37662}"/>
              </a:ext>
            </a:extLst>
          </p:cNvPr>
          <p:cNvSpPr txBox="1"/>
          <p:nvPr/>
        </p:nvSpPr>
        <p:spPr>
          <a:xfrm>
            <a:off x="1759823" y="3123635"/>
            <a:ext cx="9288120"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34" name="Shape 30">
            <a:extLst>
              <a:ext uri="{FF2B5EF4-FFF2-40B4-BE49-F238E27FC236}">
                <a16:creationId xmlns:a16="http://schemas.microsoft.com/office/drawing/2014/main" id="{AB2B833A-FC2C-7590-C415-A0DD1E004C52}"/>
              </a:ext>
            </a:extLst>
          </p:cNvPr>
          <p:cNvSpPr/>
          <p:nvPr/>
        </p:nvSpPr>
        <p:spPr>
          <a:xfrm>
            <a:off x="2365744" y="7060490"/>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39" name="Text 35">
            <a:extLst>
              <a:ext uri="{FF2B5EF4-FFF2-40B4-BE49-F238E27FC236}">
                <a16:creationId xmlns:a16="http://schemas.microsoft.com/office/drawing/2014/main" id="{DD6A3342-2BED-72B8-47F0-99C126804797}"/>
              </a:ext>
            </a:extLst>
          </p:cNvPr>
          <p:cNvSpPr txBox="1"/>
          <p:nvPr/>
        </p:nvSpPr>
        <p:spPr>
          <a:xfrm>
            <a:off x="2513273" y="7060490"/>
            <a:ext cx="2700000" cy="810000"/>
          </a:xfrm>
          <a:prstGeom prst="rect">
            <a:avLst/>
          </a:prstGeom>
          <a:noFill/>
          <a:ln/>
        </p:spPr>
        <p:txBody>
          <a:bodyPr wrap="square" lIns="0" tIns="0" rIns="0" bIns="0" rtlCol="0" anchor="t"/>
          <a:lstStyle/>
          <a:p>
            <a:pPr defTabSz="685800"/>
            <a:r>
              <a:rPr lang="en-US" sz="2100" b="1" dirty="0">
                <a:solidFill>
                  <a:srgbClr val="111827"/>
                </a:solidFill>
                <a:latin typeface="Montserrat" panose="00000500000000000000" pitchFamily="2" charset="0"/>
                <a:ea typeface="Montserrat" pitchFamily="34" charset="-122"/>
                <a:cs typeface="Montserrat" pitchFamily="34" charset="-120"/>
              </a:rPr>
              <a:t>Prof. </a:t>
            </a:r>
            <a:r>
              <a:rPr lang="en-US" sz="2100" b="1" dirty="0">
                <a:solidFill>
                  <a:srgbClr val="374151"/>
                </a:solidFill>
                <a:latin typeface="Montserrat" panose="00000500000000000000" pitchFamily="2" charset="0"/>
                <a:ea typeface="Open Sans" pitchFamily="34" charset="-122"/>
                <a:cs typeface="Open Sans" pitchFamily="34" charset="-120"/>
              </a:rPr>
              <a:t>Ananth Wuppukondur</a:t>
            </a:r>
            <a:endParaRPr lang="en-US" sz="2100" dirty="0">
              <a:solidFill>
                <a:srgbClr val="002F87"/>
              </a:solidFill>
              <a:latin typeface="Montserrat" panose="00000500000000000000" pitchFamily="2" charset="0"/>
            </a:endParaRPr>
          </a:p>
        </p:txBody>
      </p:sp>
      <p:sp>
        <p:nvSpPr>
          <p:cNvPr id="42" name="Shape 38">
            <a:extLst>
              <a:ext uri="{FF2B5EF4-FFF2-40B4-BE49-F238E27FC236}">
                <a16:creationId xmlns:a16="http://schemas.microsoft.com/office/drawing/2014/main" id="{AF65EF61-2D3D-59A2-DC2F-2954A52C663E}"/>
              </a:ext>
            </a:extLst>
          </p:cNvPr>
          <p:cNvSpPr/>
          <p:nvPr/>
        </p:nvSpPr>
        <p:spPr>
          <a:xfrm>
            <a:off x="7472245" y="7060490"/>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45" name="Shape 41">
            <a:extLst>
              <a:ext uri="{FF2B5EF4-FFF2-40B4-BE49-F238E27FC236}">
                <a16:creationId xmlns:a16="http://schemas.microsoft.com/office/drawing/2014/main" id="{8160AEB3-4623-2BC0-1070-1CE9BD9BABDA}"/>
              </a:ext>
            </a:extLst>
          </p:cNvPr>
          <p:cNvSpPr/>
          <p:nvPr/>
        </p:nvSpPr>
        <p:spPr>
          <a:xfrm>
            <a:off x="1628203" y="9101367"/>
            <a:ext cx="8812283" cy="696801"/>
          </a:xfrm>
          <a:prstGeom prst="roundRect">
            <a:avLst>
              <a:gd name="adj" fmla="val 15490"/>
            </a:avLst>
          </a:prstGeom>
          <a:solidFill>
            <a:srgbClr val="FFFFFF"/>
          </a:solidFill>
          <a:ln/>
        </p:spPr>
        <p:txBody>
          <a:bodyPr/>
          <a:lstStyle/>
          <a:p>
            <a:pPr defTabSz="685800"/>
            <a:endParaRPr lang="en-IN" sz="2700">
              <a:solidFill>
                <a:srgbClr val="002F87"/>
              </a:solidFill>
              <a:latin typeface="Calibri" panose="020F0502020204030204"/>
            </a:endParaRPr>
          </a:p>
        </p:txBody>
      </p:sp>
      <p:sp>
        <p:nvSpPr>
          <p:cNvPr id="48" name="Text 44">
            <a:extLst>
              <a:ext uri="{FF2B5EF4-FFF2-40B4-BE49-F238E27FC236}">
                <a16:creationId xmlns:a16="http://schemas.microsoft.com/office/drawing/2014/main" id="{54AB4C1F-ED42-694A-C7EF-DDA5D28AA5B6}"/>
              </a:ext>
            </a:extLst>
          </p:cNvPr>
          <p:cNvSpPr txBox="1"/>
          <p:nvPr/>
        </p:nvSpPr>
        <p:spPr>
          <a:xfrm>
            <a:off x="1759823" y="9495307"/>
            <a:ext cx="9363854"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7" name="Text 23">
            <a:extLst>
              <a:ext uri="{FF2B5EF4-FFF2-40B4-BE49-F238E27FC236}">
                <a16:creationId xmlns:a16="http://schemas.microsoft.com/office/drawing/2014/main" id="{AC8250F1-B78B-F172-D85A-4D7A4A09DCD9}"/>
              </a:ext>
            </a:extLst>
          </p:cNvPr>
          <p:cNvSpPr txBox="1"/>
          <p:nvPr/>
        </p:nvSpPr>
        <p:spPr>
          <a:xfrm>
            <a:off x="7610640" y="7060490"/>
            <a:ext cx="2698065" cy="810000"/>
          </a:xfrm>
          <a:prstGeom prst="rect">
            <a:avLst/>
          </a:prstGeom>
          <a:noFill/>
          <a:ln/>
        </p:spPr>
        <p:txBody>
          <a:bodyPr wrap="square" lIns="0" tIns="0" rIns="0" bIns="0" rtlCol="0" anchor="t"/>
          <a:lstStyle/>
          <a:p>
            <a:pPr defTabSz="685800"/>
            <a:r>
              <a:rPr lang="en-US" sz="2100" b="1" dirty="0">
                <a:solidFill>
                  <a:srgbClr val="111827"/>
                </a:solidFill>
                <a:latin typeface="Montserrat" panose="00000500000000000000" pitchFamily="2" charset="0"/>
                <a:ea typeface="Montserrat" pitchFamily="34" charset="-122"/>
                <a:cs typeface="Montserrat" pitchFamily="34" charset="-120"/>
              </a:rPr>
              <a:t>Prof. </a:t>
            </a:r>
            <a:r>
              <a:rPr lang="en-US" sz="2100" b="1" dirty="0">
                <a:solidFill>
                  <a:srgbClr val="374151"/>
                </a:solidFill>
                <a:latin typeface="Montserrat" panose="00000500000000000000" pitchFamily="2" charset="0"/>
                <a:ea typeface="Open Sans" pitchFamily="34" charset="-122"/>
                <a:cs typeface="Open Sans" pitchFamily="34" charset="-120"/>
              </a:rPr>
              <a:t>Gowri Shankar C</a:t>
            </a:r>
            <a:endParaRPr lang="en-US" sz="2100" dirty="0">
              <a:solidFill>
                <a:srgbClr val="002F87"/>
              </a:solidFill>
              <a:latin typeface="Montserrat" panose="00000500000000000000" pitchFamily="2" charset="0"/>
            </a:endParaRPr>
          </a:p>
        </p:txBody>
      </p:sp>
      <p:sp>
        <p:nvSpPr>
          <p:cNvPr id="28" name="Text 24">
            <a:extLst>
              <a:ext uri="{FF2B5EF4-FFF2-40B4-BE49-F238E27FC236}">
                <a16:creationId xmlns:a16="http://schemas.microsoft.com/office/drawing/2014/main" id="{E933D616-8B4E-1877-199D-5160DB2123A7}"/>
              </a:ext>
            </a:extLst>
          </p:cNvPr>
          <p:cNvSpPr txBox="1"/>
          <p:nvPr/>
        </p:nvSpPr>
        <p:spPr>
          <a:xfrm>
            <a:off x="1759823" y="8712259"/>
            <a:ext cx="8470766"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4" name="Text 20">
            <a:extLst>
              <a:ext uri="{FF2B5EF4-FFF2-40B4-BE49-F238E27FC236}">
                <a16:creationId xmlns:a16="http://schemas.microsoft.com/office/drawing/2014/main" id="{7BA44725-32D2-9B95-3708-58076AE559F2}"/>
              </a:ext>
            </a:extLst>
          </p:cNvPr>
          <p:cNvSpPr txBox="1"/>
          <p:nvPr/>
        </p:nvSpPr>
        <p:spPr>
          <a:xfrm>
            <a:off x="1759823" y="6326855"/>
            <a:ext cx="8645097"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19" name="Text 15">
            <a:extLst>
              <a:ext uri="{FF2B5EF4-FFF2-40B4-BE49-F238E27FC236}">
                <a16:creationId xmlns:a16="http://schemas.microsoft.com/office/drawing/2014/main" id="{BBCE6810-351F-0869-5DDE-1074E7B4E199}"/>
              </a:ext>
            </a:extLst>
          </p:cNvPr>
          <p:cNvSpPr txBox="1"/>
          <p:nvPr/>
        </p:nvSpPr>
        <p:spPr>
          <a:xfrm>
            <a:off x="7650296" y="4388907"/>
            <a:ext cx="2700000" cy="810000"/>
          </a:xfrm>
          <a:prstGeom prst="rect">
            <a:avLst/>
          </a:prstGeom>
          <a:noFill/>
          <a:ln/>
        </p:spPr>
        <p:txBody>
          <a:bodyPr wrap="square" lIns="0" tIns="0" rIns="0" bIns="0" rtlCol="0" anchor="t"/>
          <a:lstStyle/>
          <a:p>
            <a:pPr defTabSz="685800"/>
            <a:r>
              <a:rPr lang="en-US" sz="2100" b="1" dirty="0">
                <a:solidFill>
                  <a:srgbClr val="111827"/>
                </a:solidFill>
                <a:latin typeface="Montserrat" panose="00000500000000000000" pitchFamily="2" charset="0"/>
                <a:ea typeface="Montserrat" pitchFamily="34" charset="-122"/>
                <a:cs typeface="Montserrat" pitchFamily="34" charset="-120"/>
              </a:rPr>
              <a:t>Prof. </a:t>
            </a:r>
            <a:r>
              <a:rPr lang="en-US" sz="2100" b="1" dirty="0">
                <a:solidFill>
                  <a:srgbClr val="1F2937"/>
                </a:solidFill>
                <a:latin typeface="Montserrat" panose="00000500000000000000" pitchFamily="2" charset="0"/>
                <a:ea typeface="Montserrat" pitchFamily="34" charset="-122"/>
                <a:cs typeface="Montserrat" pitchFamily="34" charset="-120"/>
              </a:rPr>
              <a:t>Srineash V. K.</a:t>
            </a:r>
            <a:endParaRPr lang="en-US" sz="2100" dirty="0">
              <a:solidFill>
                <a:srgbClr val="002F87"/>
              </a:solidFill>
              <a:latin typeface="Montserrat" panose="00000500000000000000" pitchFamily="2" charset="0"/>
            </a:endParaRPr>
          </a:p>
        </p:txBody>
      </p:sp>
      <p:sp>
        <p:nvSpPr>
          <p:cNvPr id="15" name="Text 11">
            <a:extLst>
              <a:ext uri="{FF2B5EF4-FFF2-40B4-BE49-F238E27FC236}">
                <a16:creationId xmlns:a16="http://schemas.microsoft.com/office/drawing/2014/main" id="{89E5FD4A-895B-148C-815E-5131D0C57FBC}"/>
              </a:ext>
            </a:extLst>
          </p:cNvPr>
          <p:cNvSpPr txBox="1"/>
          <p:nvPr/>
        </p:nvSpPr>
        <p:spPr>
          <a:xfrm>
            <a:off x="2508044" y="4388907"/>
            <a:ext cx="2700000" cy="810000"/>
          </a:xfrm>
          <a:prstGeom prst="rect">
            <a:avLst/>
          </a:prstGeom>
          <a:noFill/>
          <a:ln/>
        </p:spPr>
        <p:txBody>
          <a:bodyPr wrap="square" lIns="0" tIns="0" rIns="0" bIns="0" rtlCol="0" anchor="t"/>
          <a:lstStyle/>
          <a:p>
            <a:pPr defTabSz="685800"/>
            <a:r>
              <a:rPr lang="en-US" sz="2100" b="1" dirty="0">
                <a:solidFill>
                  <a:srgbClr val="111827"/>
                </a:solidFill>
                <a:latin typeface="Montserrat" panose="00000500000000000000" pitchFamily="2" charset="0"/>
                <a:ea typeface="Montserrat" pitchFamily="34" charset="-122"/>
                <a:cs typeface="Montserrat" pitchFamily="34" charset="-120"/>
              </a:rPr>
              <a:t>Prof. </a:t>
            </a:r>
            <a:r>
              <a:rPr lang="en-US" sz="2100" b="1" dirty="0">
                <a:solidFill>
                  <a:srgbClr val="1F2937"/>
                </a:solidFill>
                <a:latin typeface="Montserrat" panose="00000500000000000000" pitchFamily="2" charset="0"/>
                <a:ea typeface="Montserrat" pitchFamily="34" charset="-122"/>
                <a:cs typeface="Montserrat" pitchFamily="34" charset="-120"/>
              </a:rPr>
              <a:t>Manas R. Behera</a:t>
            </a:r>
            <a:endParaRPr lang="en-US" sz="2100" dirty="0">
              <a:solidFill>
                <a:srgbClr val="002F87"/>
              </a:solidFill>
              <a:latin typeface="Montserrat" panose="00000500000000000000" pitchFamily="2" charset="0"/>
            </a:endParaRPr>
          </a:p>
        </p:txBody>
      </p:sp>
      <p:pic>
        <p:nvPicPr>
          <p:cNvPr id="120" name="Picture 4">
            <a:extLst>
              <a:ext uri="{FF2B5EF4-FFF2-40B4-BE49-F238E27FC236}">
                <a16:creationId xmlns:a16="http://schemas.microsoft.com/office/drawing/2014/main" id="{B8C4F0EB-4E9D-5DB2-A538-5F65ABFD8CF0}"/>
              </a:ext>
            </a:extLst>
          </p:cNvPr>
          <p:cNvPicPr>
            <a:picLocks noChangeAspect="1" noChangeArrowheads="1"/>
          </p:cNvPicPr>
          <p:nvPr/>
        </p:nvPicPr>
        <p:blipFill>
          <a:blip>
            <a:extLst>
              <a:ext uri="{96DAC541-7B7A-43D3-8B79-37D633B846F1}">
                <asvg:svgBlip xmlns:asvg="http://schemas.microsoft.com/office/drawing/2016/SVG/main" r:embed="rId5"/>
              </a:ext>
            </a:extLst>
          </a:blip>
          <a:srcRect t="9166" b="9166"/>
          <a:stretch/>
        </p:blipFill>
        <p:spPr bwMode="auto">
          <a:xfrm>
            <a:off x="707711" y="4388907"/>
            <a:ext cx="1619987" cy="16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1" name="Picture 4">
            <a:extLst>
              <a:ext uri="{FF2B5EF4-FFF2-40B4-BE49-F238E27FC236}">
                <a16:creationId xmlns:a16="http://schemas.microsoft.com/office/drawing/2014/main" id="{8EF908A6-28AA-7D5A-C411-6FE4611B92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8572" r="8572"/>
          <a:stretch/>
        </p:blipFill>
        <p:spPr bwMode="auto">
          <a:xfrm>
            <a:off x="5814214" y="4388907"/>
            <a:ext cx="1619987" cy="16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2" name="Picture 4">
            <a:extLst>
              <a:ext uri="{FF2B5EF4-FFF2-40B4-BE49-F238E27FC236}">
                <a16:creationId xmlns:a16="http://schemas.microsoft.com/office/drawing/2014/main" id="{ECA99B91-7716-F226-15E3-A6206787ABE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1" r="1"/>
          <a:stretch/>
        </p:blipFill>
        <p:spPr bwMode="auto">
          <a:xfrm>
            <a:off x="707711" y="7060490"/>
            <a:ext cx="1619987" cy="16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3" name="Picture 4">
            <a:extLst>
              <a:ext uri="{FF2B5EF4-FFF2-40B4-BE49-F238E27FC236}">
                <a16:creationId xmlns:a16="http://schemas.microsoft.com/office/drawing/2014/main" id="{A2DAE2EE-A626-BB53-ADB0-B25BB76AA9F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1" r="1"/>
          <a:stretch/>
        </p:blipFill>
        <p:spPr bwMode="auto">
          <a:xfrm>
            <a:off x="5814214" y="7060490"/>
            <a:ext cx="1619987" cy="16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9" name="Google Shape;90;p1" descr="Indian Institute of Technology Bombay (IITB) | Engage India ...">
            <a:extLst>
              <a:ext uri="{FF2B5EF4-FFF2-40B4-BE49-F238E27FC236}">
                <a16:creationId xmlns:a16="http://schemas.microsoft.com/office/drawing/2014/main" id="{9FC30FA5-99BD-4D07-F470-27F292BFDB54}"/>
              </a:ext>
            </a:extLst>
          </p:cNvPr>
          <p:cNvPicPr preferRelativeResize="0">
            <a:picLocks noChangeAspect="1"/>
          </p:cNvPicPr>
          <p:nvPr/>
        </p:nvPicPr>
        <p:blipFill rotWithShape="1">
          <a:blip r:embed="rId9">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0817AA99-4E98-D2E4-9A16-7BCAC67F6012}"/>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CE5</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61BE717F-2343-6945-2BB9-7DC6E440EB89}"/>
              </a:ext>
            </a:extLst>
          </p:cNvPr>
          <p:cNvGrpSpPr/>
          <p:nvPr/>
        </p:nvGrpSpPr>
        <p:grpSpPr>
          <a:xfrm>
            <a:off x="10497963" y="1575690"/>
            <a:ext cx="7516542" cy="8054289"/>
            <a:chOff x="6998642" y="1050460"/>
            <a:chExt cx="5011028" cy="5369526"/>
          </a:xfrm>
        </p:grpSpPr>
        <p:grpSp>
          <p:nvGrpSpPr>
            <p:cNvPr id="113" name="Group 112">
              <a:extLst>
                <a:ext uri="{FF2B5EF4-FFF2-40B4-BE49-F238E27FC236}">
                  <a16:creationId xmlns:a16="http://schemas.microsoft.com/office/drawing/2014/main" id="{AD7AB4B5-13BF-0C24-79B3-4BFE799C1D04}"/>
                </a:ext>
              </a:extLst>
            </p:cNvPr>
            <p:cNvGrpSpPr/>
            <p:nvPr/>
          </p:nvGrpSpPr>
          <p:grpSpPr>
            <a:xfrm>
              <a:off x="6998642" y="1101685"/>
              <a:ext cx="5011028" cy="5318301"/>
              <a:chOff x="7115861" y="-3456087"/>
              <a:chExt cx="4381999" cy="9495335"/>
            </a:xfrm>
          </p:grpSpPr>
          <p:sp>
            <p:nvSpPr>
              <p:cNvPr id="52" name="Text 47">
                <a:extLst>
                  <a:ext uri="{FF2B5EF4-FFF2-40B4-BE49-F238E27FC236}">
                    <a16:creationId xmlns:a16="http://schemas.microsoft.com/office/drawing/2014/main" id="{7B63B14F-0BC3-1865-847A-761BD01B7EE5}"/>
                  </a:ext>
                </a:extLst>
              </p:cNvPr>
              <p:cNvSpPr txBox="1"/>
              <p:nvPr/>
            </p:nvSpPr>
            <p:spPr>
              <a:xfrm>
                <a:off x="7329615" y="1037198"/>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srgbClr val="002F87"/>
                  </a:solidFill>
                  <a:latin typeface="Calibri" panose="020F0502020204030204"/>
                </a:endParaRPr>
              </a:p>
            </p:txBody>
          </p:sp>
          <p:pic>
            <p:nvPicPr>
              <p:cNvPr id="53" name="Image 3" descr="preencoded.png">
                <a:extLst>
                  <a:ext uri="{FF2B5EF4-FFF2-40B4-BE49-F238E27FC236}">
                    <a16:creationId xmlns:a16="http://schemas.microsoft.com/office/drawing/2014/main" id="{E0B69F8E-928C-DF3E-0286-33412A4A8935}"/>
                  </a:ext>
                </a:extLst>
              </p:cNvPr>
              <p:cNvPicPr>
                <a:picLocks/>
              </p:cNvPicPr>
              <p:nvPr/>
            </p:nvPicPr>
            <p:blipFill>
              <a:blip r:embed="rId10"/>
              <a:srcRect t="-842" b="-842"/>
              <a:stretch/>
            </p:blipFill>
            <p:spPr>
              <a:xfrm>
                <a:off x="7142554" y="977876"/>
                <a:ext cx="188886" cy="385648"/>
              </a:xfrm>
              <a:prstGeom prst="rect">
                <a:avLst/>
              </a:prstGeom>
            </p:spPr>
          </p:pic>
          <p:sp>
            <p:nvSpPr>
              <p:cNvPr id="54" name="Shape 48">
                <a:extLst>
                  <a:ext uri="{FF2B5EF4-FFF2-40B4-BE49-F238E27FC236}">
                    <a16:creationId xmlns:a16="http://schemas.microsoft.com/office/drawing/2014/main" id="{2963535C-B596-BC7F-6134-7EED34974D73}"/>
                  </a:ext>
                </a:extLst>
              </p:cNvPr>
              <p:cNvSpPr/>
              <p:nvPr/>
            </p:nvSpPr>
            <p:spPr>
              <a:xfrm>
                <a:off x="7115861" y="161903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5" name="Image 4" descr="preencoded.png">
                <a:extLst>
                  <a:ext uri="{FF2B5EF4-FFF2-40B4-BE49-F238E27FC236}">
                    <a16:creationId xmlns:a16="http://schemas.microsoft.com/office/drawing/2014/main" id="{685AD890-7628-56AC-3CE3-B04D3FAC8EF2}"/>
                  </a:ext>
                </a:extLst>
              </p:cNvPr>
              <p:cNvPicPr>
                <a:picLocks/>
              </p:cNvPicPr>
              <p:nvPr/>
            </p:nvPicPr>
            <p:blipFill>
              <a:blip r:embed="rId11"/>
              <a:srcRect l="-837" r="-837"/>
              <a:stretch/>
            </p:blipFill>
            <p:spPr>
              <a:xfrm>
                <a:off x="7240219" y="1780887"/>
                <a:ext cx="125924" cy="257099"/>
              </a:xfrm>
              <a:prstGeom prst="rect">
                <a:avLst/>
              </a:prstGeom>
            </p:spPr>
          </p:pic>
          <p:sp>
            <p:nvSpPr>
              <p:cNvPr id="56" name="Text 49">
                <a:extLst>
                  <a:ext uri="{FF2B5EF4-FFF2-40B4-BE49-F238E27FC236}">
                    <a16:creationId xmlns:a16="http://schemas.microsoft.com/office/drawing/2014/main" id="{4ED59C0F-38BD-A7C7-B7B2-50107E1CA46A}"/>
                  </a:ext>
                </a:extLst>
              </p:cNvPr>
              <p:cNvSpPr txBox="1"/>
              <p:nvPr/>
            </p:nvSpPr>
            <p:spPr>
              <a:xfrm>
                <a:off x="7468819" y="1615653"/>
                <a:ext cx="3955263"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Awards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 R J Garde Award, IEI Young Engineers Award, Rising star award</a:t>
                </a:r>
              </a:p>
            </p:txBody>
          </p:sp>
          <p:sp>
            <p:nvSpPr>
              <p:cNvPr id="58" name="Shape 51">
                <a:extLst>
                  <a:ext uri="{FF2B5EF4-FFF2-40B4-BE49-F238E27FC236}">
                    <a16:creationId xmlns:a16="http://schemas.microsoft.com/office/drawing/2014/main" id="{C773B909-13DC-C858-C684-97B9C5F986D0}"/>
                  </a:ext>
                </a:extLst>
              </p:cNvPr>
              <p:cNvSpPr/>
              <p:nvPr/>
            </p:nvSpPr>
            <p:spPr>
              <a:xfrm>
                <a:off x="7115861" y="238164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9" name="Image 5" descr="preencoded.png">
                <a:extLst>
                  <a:ext uri="{FF2B5EF4-FFF2-40B4-BE49-F238E27FC236}">
                    <a16:creationId xmlns:a16="http://schemas.microsoft.com/office/drawing/2014/main" id="{B5260E50-11E6-58F6-228A-4AFD89E9635F}"/>
                  </a:ext>
                </a:extLst>
              </p:cNvPr>
              <p:cNvPicPr>
                <a:picLocks/>
              </p:cNvPicPr>
              <p:nvPr/>
            </p:nvPicPr>
            <p:blipFill>
              <a:blip r:embed="rId12"/>
              <a:srcRect l="-837" r="-837"/>
              <a:stretch/>
            </p:blipFill>
            <p:spPr>
              <a:xfrm>
                <a:off x="7240219" y="2576146"/>
                <a:ext cx="125924" cy="257099"/>
              </a:xfrm>
              <a:prstGeom prst="rect">
                <a:avLst/>
              </a:prstGeom>
            </p:spPr>
          </p:pic>
          <p:sp>
            <p:nvSpPr>
              <p:cNvPr id="60" name="Text 52">
                <a:extLst>
                  <a:ext uri="{FF2B5EF4-FFF2-40B4-BE49-F238E27FC236}">
                    <a16:creationId xmlns:a16="http://schemas.microsoft.com/office/drawing/2014/main" id="{3620BF9E-AD83-7BAD-3C3A-7BA4F38B1691}"/>
                  </a:ext>
                </a:extLst>
              </p:cNvPr>
              <p:cNvSpPr txBox="1"/>
              <p:nvPr/>
            </p:nvSpPr>
            <p:spPr>
              <a:xfrm>
                <a:off x="7468819" y="2378263"/>
                <a:ext cx="4029041" cy="612375"/>
              </a:xfrm>
              <a:prstGeom prst="rect">
                <a:avLst/>
              </a:prstGeom>
              <a:noFill/>
              <a:ln/>
            </p:spPr>
            <p:txBody>
              <a:bodyPr wrap="square" lIns="0" tIns="0" rIns="0" bIns="0" rtlCol="0" anchor="ctr"/>
              <a:lstStyle/>
              <a:p>
                <a:pPr defTabSz="685800"/>
                <a:r>
                  <a:rPr lang="en-US" b="1" dirty="0">
                    <a:solidFill>
                      <a:prstClr val="black"/>
                    </a:solidFill>
                    <a:latin typeface="Calibri" panose="020F0502020204030204" pitchFamily="34" charset="0"/>
                    <a:ea typeface="Calibri" panose="020F0502020204030204" pitchFamily="34" charset="0"/>
                    <a:cs typeface="Calibri" panose="020F0502020204030204" pitchFamily="34" charset="0"/>
                  </a:rPr>
                  <a:t>Strategic MoUs</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Odisha State Disaster Management Authority, Indian Register of Shipping</a:t>
                </a:r>
              </a:p>
            </p:txBody>
          </p:sp>
          <p:sp>
            <p:nvSpPr>
              <p:cNvPr id="62" name="Shape 54">
                <a:extLst>
                  <a:ext uri="{FF2B5EF4-FFF2-40B4-BE49-F238E27FC236}">
                    <a16:creationId xmlns:a16="http://schemas.microsoft.com/office/drawing/2014/main" id="{1FD616EB-9F9D-C70E-0FB4-182B761699D5}"/>
                  </a:ext>
                </a:extLst>
              </p:cNvPr>
              <p:cNvSpPr/>
              <p:nvPr/>
            </p:nvSpPr>
            <p:spPr>
              <a:xfrm>
                <a:off x="7115861" y="314334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63" name="Image 6" descr="preencoded.png">
                <a:extLst>
                  <a:ext uri="{FF2B5EF4-FFF2-40B4-BE49-F238E27FC236}">
                    <a16:creationId xmlns:a16="http://schemas.microsoft.com/office/drawing/2014/main" id="{8306EE2A-5579-F512-723C-63719DD244ED}"/>
                  </a:ext>
                </a:extLst>
              </p:cNvPr>
              <p:cNvPicPr>
                <a:picLocks/>
              </p:cNvPicPr>
              <p:nvPr/>
            </p:nvPicPr>
            <p:blipFill>
              <a:blip r:embed="rId13"/>
              <a:srcRect l="-837" r="-837"/>
              <a:stretch/>
            </p:blipFill>
            <p:spPr>
              <a:xfrm>
                <a:off x="7240219" y="3354166"/>
                <a:ext cx="125924" cy="257099"/>
              </a:xfrm>
              <a:prstGeom prst="rect">
                <a:avLst/>
              </a:prstGeom>
            </p:spPr>
          </p:pic>
          <p:sp>
            <p:nvSpPr>
              <p:cNvPr id="64" name="Text 55">
                <a:extLst>
                  <a:ext uri="{FF2B5EF4-FFF2-40B4-BE49-F238E27FC236}">
                    <a16:creationId xmlns:a16="http://schemas.microsoft.com/office/drawing/2014/main" id="{47C1668A-08A6-082E-7065-3AEC537CC7B3}"/>
                  </a:ext>
                </a:extLst>
              </p:cNvPr>
              <p:cNvSpPr txBox="1"/>
              <p:nvPr/>
            </p:nvSpPr>
            <p:spPr>
              <a:xfrm>
                <a:off x="7468819" y="3179200"/>
                <a:ext cx="3955263"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Key Contributions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7 Development of BIS codes, In-house wave generation system</a:t>
                </a:r>
              </a:p>
            </p:txBody>
          </p:sp>
          <p:sp>
            <p:nvSpPr>
              <p:cNvPr id="66" name="Shape 57">
                <a:extLst>
                  <a:ext uri="{FF2B5EF4-FFF2-40B4-BE49-F238E27FC236}">
                    <a16:creationId xmlns:a16="http://schemas.microsoft.com/office/drawing/2014/main" id="{83FB95F7-C1D2-98AC-D28B-3892E8EB5D4F}"/>
                  </a:ext>
                </a:extLst>
              </p:cNvPr>
              <p:cNvSpPr/>
              <p:nvPr/>
            </p:nvSpPr>
            <p:spPr>
              <a:xfrm>
                <a:off x="7115861" y="390503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8" name="Text 58">
                <a:extLst>
                  <a:ext uri="{FF2B5EF4-FFF2-40B4-BE49-F238E27FC236}">
                    <a16:creationId xmlns:a16="http://schemas.microsoft.com/office/drawing/2014/main" id="{4EDC5D65-F17D-DCB3-445E-D12ACEFB565A}"/>
                  </a:ext>
                </a:extLst>
              </p:cNvPr>
              <p:cNvSpPr txBox="1"/>
              <p:nvPr/>
            </p:nvSpPr>
            <p:spPr>
              <a:xfrm>
                <a:off x="7468819" y="3876693"/>
                <a:ext cx="233812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Patents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Three Patents Granted</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C5A3E1F5-536F-E99D-EBEF-E298E4CE6D61}"/>
                  </a:ext>
                </a:extLst>
              </p:cNvPr>
              <p:cNvSpPr/>
              <p:nvPr/>
            </p:nvSpPr>
            <p:spPr>
              <a:xfrm>
                <a:off x="7115861" y="466765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1" name="Image 8" descr="preencoded.png">
                <a:extLst>
                  <a:ext uri="{FF2B5EF4-FFF2-40B4-BE49-F238E27FC236}">
                    <a16:creationId xmlns:a16="http://schemas.microsoft.com/office/drawing/2014/main" id="{7CA1C4E9-395A-4C3C-BD41-EBE60078F6DB}"/>
                  </a:ext>
                </a:extLst>
              </p:cNvPr>
              <p:cNvPicPr>
                <a:picLocks/>
              </p:cNvPicPr>
              <p:nvPr/>
            </p:nvPicPr>
            <p:blipFill>
              <a:blip r:embed="rId14"/>
              <a:srcRect/>
              <a:stretch/>
            </p:blipFill>
            <p:spPr>
              <a:xfrm>
                <a:off x="7240220" y="4862147"/>
                <a:ext cx="125924" cy="257099"/>
              </a:xfrm>
              <a:prstGeom prst="rect">
                <a:avLst/>
              </a:prstGeom>
            </p:spPr>
          </p:pic>
          <p:sp>
            <p:nvSpPr>
              <p:cNvPr id="72" name="Text 61">
                <a:extLst>
                  <a:ext uri="{FF2B5EF4-FFF2-40B4-BE49-F238E27FC236}">
                    <a16:creationId xmlns:a16="http://schemas.microsoft.com/office/drawing/2014/main" id="{916B637C-B34C-3951-64D4-D30DAE002152}"/>
                  </a:ext>
                </a:extLst>
              </p:cNvPr>
              <p:cNvSpPr txBox="1"/>
              <p:nvPr/>
            </p:nvSpPr>
            <p:spPr>
              <a:xfrm>
                <a:off x="7468819" y="4664263"/>
                <a:ext cx="2149754"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Editorial Roles in International Journals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A0F8AEB5-1A85-59EE-9C01-523DCDEB7449}"/>
                  </a:ext>
                </a:extLst>
              </p:cNvPr>
              <p:cNvSpPr/>
              <p:nvPr/>
            </p:nvSpPr>
            <p:spPr>
              <a:xfrm>
                <a:off x="7115861" y="542934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5" name="Image 9" descr="preencoded.png">
                <a:extLst>
                  <a:ext uri="{FF2B5EF4-FFF2-40B4-BE49-F238E27FC236}">
                    <a16:creationId xmlns:a16="http://schemas.microsoft.com/office/drawing/2014/main" id="{35B33F78-DA12-A87E-14AF-6A256228BB56}"/>
                  </a:ext>
                </a:extLst>
              </p:cNvPr>
              <p:cNvPicPr>
                <a:picLocks/>
              </p:cNvPicPr>
              <p:nvPr/>
            </p:nvPicPr>
            <p:blipFill>
              <a:blip r:embed="rId15"/>
              <a:srcRect l="-1507" r="-1507"/>
              <a:stretch/>
            </p:blipFill>
            <p:spPr>
              <a:xfrm>
                <a:off x="7240219" y="5591193"/>
                <a:ext cx="125924" cy="257099"/>
              </a:xfrm>
              <a:prstGeom prst="rect">
                <a:avLst/>
              </a:prstGeom>
            </p:spPr>
          </p:pic>
          <p:sp>
            <p:nvSpPr>
              <p:cNvPr id="76" name="Text 64">
                <a:extLst>
                  <a:ext uri="{FF2B5EF4-FFF2-40B4-BE49-F238E27FC236}">
                    <a16:creationId xmlns:a16="http://schemas.microsoft.com/office/drawing/2014/main" id="{6334B443-A560-E5EE-1DD9-8569F9350F38}"/>
                  </a:ext>
                </a:extLst>
              </p:cNvPr>
              <p:cNvSpPr txBox="1"/>
              <p:nvPr/>
            </p:nvSpPr>
            <p:spPr>
              <a:xfrm>
                <a:off x="7468819" y="5451096"/>
                <a:ext cx="3955263"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Committee Participation</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Active in various national level committee's setup by government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47">
                <a:extLst>
                  <a:ext uri="{FF2B5EF4-FFF2-40B4-BE49-F238E27FC236}">
                    <a16:creationId xmlns:a16="http://schemas.microsoft.com/office/drawing/2014/main" id="{A10D1952-01D4-4F5E-3F9D-52E766E83451}"/>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srgbClr val="002F87"/>
                  </a:solidFill>
                  <a:latin typeface="Calibri" panose="020F0502020204030204"/>
                </a:endParaRPr>
              </a:p>
            </p:txBody>
          </p:sp>
        </p:grpSp>
        <p:pic>
          <p:nvPicPr>
            <p:cNvPr id="9" name="Picture 8">
              <a:extLst>
                <a:ext uri="{FF2B5EF4-FFF2-40B4-BE49-F238E27FC236}">
                  <a16:creationId xmlns:a16="http://schemas.microsoft.com/office/drawing/2014/main" id="{F60B9267-172D-1C2C-2ABB-B8BEC134601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61061EED-9701-6932-E37D-215AE220B8D8}"/>
              </a:ext>
            </a:extLst>
          </p:cNvPr>
          <p:cNvGraphicFramePr/>
          <p:nvPr/>
        </p:nvGraphicFramePr>
        <p:xfrm>
          <a:off x="10497963" y="2192285"/>
          <a:ext cx="7444083" cy="2945832"/>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2" name="Shape 2">
            <a:extLst>
              <a:ext uri="{FF2B5EF4-FFF2-40B4-BE49-F238E27FC236}">
                <a16:creationId xmlns:a16="http://schemas.microsoft.com/office/drawing/2014/main" id="{D0FD26F9-0A37-F299-759C-EEBAEB7B6CEA}"/>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grpSp>
        <p:nvGrpSpPr>
          <p:cNvPr id="8" name="Group 7">
            <a:extLst>
              <a:ext uri="{FF2B5EF4-FFF2-40B4-BE49-F238E27FC236}">
                <a16:creationId xmlns:a16="http://schemas.microsoft.com/office/drawing/2014/main" id="{EDC87176-5FFF-D3FF-1FA2-30BD7B92068F}"/>
              </a:ext>
            </a:extLst>
          </p:cNvPr>
          <p:cNvGrpSpPr/>
          <p:nvPr/>
        </p:nvGrpSpPr>
        <p:grpSpPr>
          <a:xfrm>
            <a:off x="3541443" y="2340750"/>
            <a:ext cx="3962463" cy="1623675"/>
            <a:chOff x="2315969" y="1360387"/>
            <a:chExt cx="2641642" cy="1082450"/>
          </a:xfrm>
        </p:grpSpPr>
        <p:sp>
          <p:nvSpPr>
            <p:cNvPr id="10" name="Shape 6">
              <a:extLst>
                <a:ext uri="{FF2B5EF4-FFF2-40B4-BE49-F238E27FC236}">
                  <a16:creationId xmlns:a16="http://schemas.microsoft.com/office/drawing/2014/main" id="{B345AB15-3579-1B36-CD84-9D565DF8BAE7}"/>
                </a:ext>
              </a:extLst>
            </p:cNvPr>
            <p:cNvSpPr/>
            <p:nvPr/>
          </p:nvSpPr>
          <p:spPr>
            <a:xfrm>
              <a:off x="3446825" y="1360387"/>
              <a:ext cx="29531" cy="72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1" name="Text 7">
              <a:extLst>
                <a:ext uri="{FF2B5EF4-FFF2-40B4-BE49-F238E27FC236}">
                  <a16:creationId xmlns:a16="http://schemas.microsoft.com/office/drawing/2014/main" id="{0BC8B841-8454-8B53-6B83-BD10A23E501F}"/>
                </a:ext>
              </a:extLst>
            </p:cNvPr>
            <p:cNvSpPr txBox="1"/>
            <p:nvPr/>
          </p:nvSpPr>
          <p:spPr>
            <a:xfrm>
              <a:off x="3537617" y="1360387"/>
              <a:ext cx="1411739" cy="205170"/>
            </a:xfrm>
            <a:prstGeom prst="rect">
              <a:avLst/>
            </a:prstGeom>
            <a:noFill/>
            <a:ln/>
          </p:spPr>
          <p:txBody>
            <a:bodyPr wrap="square" lIns="0" tIns="0" rIns="0" bIns="0" rtlCol="0" anchor="t"/>
            <a:lstStyle/>
            <a:p>
              <a:pPr defTabSz="685800"/>
              <a:r>
                <a:rPr lang="en-US" sz="2100" b="1" dirty="0">
                  <a:solidFill>
                    <a:srgbClr val="111827"/>
                  </a:solidFill>
                  <a:latin typeface="Montserrat" pitchFamily="34" charset="0"/>
                  <a:ea typeface="Montserrat" pitchFamily="34" charset="-122"/>
                  <a:cs typeface="Montserrat" pitchFamily="34" charset="-120"/>
                </a:rPr>
                <a:t>Prof. </a:t>
              </a:r>
              <a:r>
                <a:rPr lang="en-US" sz="2100" b="1" dirty="0">
                  <a:solidFill>
                    <a:srgbClr val="1F2937"/>
                  </a:solidFill>
                  <a:latin typeface="Montserrat" pitchFamily="34" charset="0"/>
                  <a:ea typeface="Montserrat" pitchFamily="34" charset="-122"/>
                  <a:cs typeface="Montserrat" pitchFamily="34" charset="-120"/>
                </a:rPr>
                <a:t>R. Balaji</a:t>
              </a:r>
              <a:endParaRPr lang="en-US" sz="2100" dirty="0">
                <a:solidFill>
                  <a:srgbClr val="002F87"/>
                </a:solidFill>
                <a:latin typeface="Open Sans" charset="0"/>
                <a:ea typeface="Open Sans" charset="0"/>
                <a:cs typeface="Open Sans" charset="0"/>
              </a:endParaRPr>
            </a:p>
          </p:txBody>
        </p:sp>
        <p:pic>
          <p:nvPicPr>
            <p:cNvPr id="119" name="Picture 4">
              <a:extLst>
                <a:ext uri="{FF2B5EF4-FFF2-40B4-BE49-F238E27FC236}">
                  <a16:creationId xmlns:a16="http://schemas.microsoft.com/office/drawing/2014/main" id="{703AE3A5-38A9-7D8E-75FA-CD8E6B939A3B}"/>
                </a:ext>
              </a:extLst>
            </p:cNvPr>
            <p:cNvPicPr>
              <a:picLocks noChangeAspect="1" noChangeArrowheads="1"/>
            </p:cNvPicPr>
            <p:nvPr/>
          </p:nvPicPr>
          <p:blipFill>
            <a:blip>
              <a:extLst>
                <a:ext uri="{96DAC541-7B7A-43D3-8B79-37D633B846F1}">
                  <asvg:svgBlip xmlns:asvg="http://schemas.microsoft.com/office/drawing/2016/SVG/main" r:embed="rId22"/>
                </a:ext>
              </a:extLst>
            </a:blip>
            <a:srcRect t="9166" b="9166"/>
            <a:stretch/>
          </p:blipFill>
          <p:spPr bwMode="auto">
            <a:xfrm>
              <a:off x="2315969" y="1362837"/>
              <a:ext cx="1079987" cy="1080000"/>
            </a:xfrm>
            <a:prstGeom prst="ellipse">
              <a:avLst/>
            </a:prstGeom>
            <a:noFill/>
            <a:ln w="38100">
              <a:noFill/>
            </a:ln>
            <a:extLst>
              <a:ext uri="{909E8E84-426E-40DD-AFC4-6F175D3DCCD1}">
                <a14:hiddenFill xmlns:a14="http://schemas.microsoft.com/office/drawing/2010/main">
                  <a:solidFill>
                    <a:srgbClr val="FFFFFF"/>
                  </a:solidFill>
                </a14:hiddenFill>
              </a:ext>
            </a:extLst>
          </p:spPr>
        </p:pic>
        <p:sp>
          <p:nvSpPr>
            <p:cNvPr id="2" name="Shape 2"/>
            <p:cNvSpPr/>
            <p:nvPr/>
          </p:nvSpPr>
          <p:spPr>
            <a:xfrm>
              <a:off x="3490913" y="1662837"/>
              <a:ext cx="1466698" cy="280920"/>
            </a:xfrm>
            <a:prstGeom prst="roundRect">
              <a:avLst>
                <a:gd name="adj" fmla="val 400000"/>
              </a:avLst>
            </a:prstGeom>
            <a:solidFill>
              <a:srgbClr val="2563EB"/>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Director, NIOT (MoES)</a:t>
              </a:r>
              <a:endParaRPr lang="en-IN" sz="27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pic>
        <p:nvPicPr>
          <p:cNvPr id="3" name="Picture 2" descr="Certificate ">
            <a:extLst>
              <a:ext uri="{FF2B5EF4-FFF2-40B4-BE49-F238E27FC236}">
                <a16:creationId xmlns:a16="http://schemas.microsoft.com/office/drawing/2014/main" id="{C4ECB4C9-0198-250E-FCC1-D21DDB6DBD64}"/>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0692683" y="7969691"/>
            <a:ext cx="270000" cy="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0209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2DF90-2933-6E01-54FC-29807D6486B6}"/>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CB4E18B2-2B8C-BEC3-1C9E-007A72282ABD}"/>
              </a:ext>
            </a:extLst>
          </p:cNvPr>
          <p:cNvSpPr/>
          <p:nvPr/>
        </p:nvSpPr>
        <p:spPr>
          <a:xfrm>
            <a:off x="34280" y="1353365"/>
            <a:ext cx="18218978"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35" name="Shape 35">
            <a:extLst>
              <a:ext uri="{FF2B5EF4-FFF2-40B4-BE49-F238E27FC236}">
                <a16:creationId xmlns:a16="http://schemas.microsoft.com/office/drawing/2014/main" id="{2030598E-E5EB-92D0-89BE-FFE7DA2523F9}"/>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CE5</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DD4BFD06-E20D-6CBE-8606-C87B8D4A0715}"/>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FBCDF88D-4829-753D-C0BA-7BD1411A8778}"/>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9B5CE3BC-6098-460E-E91D-79A89D0C56BD}"/>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Research Infrastructure - OE Lab Facilities</a:t>
            </a:r>
          </a:p>
        </p:txBody>
      </p:sp>
      <p:sp>
        <p:nvSpPr>
          <p:cNvPr id="116" name="Text 53">
            <a:extLst>
              <a:ext uri="{FF2B5EF4-FFF2-40B4-BE49-F238E27FC236}">
                <a16:creationId xmlns:a16="http://schemas.microsoft.com/office/drawing/2014/main" id="{3C307F4E-303A-006B-4282-217C2E293743}"/>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Ocean Engineering – OE</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45E0BE42-5546-6DD2-06DD-E09990F3877D}"/>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A3D336EF-BF3D-C22C-A1DF-3EAE4741365E}"/>
              </a:ext>
            </a:extLst>
          </p:cNvPr>
          <p:cNvSpPr/>
          <p:nvPr/>
        </p:nvSpPr>
        <p:spPr>
          <a:xfrm>
            <a:off x="9144001" y="1513676"/>
            <a:ext cx="8897375"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102" name="Image 20" descr="preencoded.png">
            <a:extLst>
              <a:ext uri="{FF2B5EF4-FFF2-40B4-BE49-F238E27FC236}">
                <a16:creationId xmlns:a16="http://schemas.microsoft.com/office/drawing/2014/main" id="{0EBC1C3F-A1A9-9A0C-13CB-EB5FDA90F8D7}"/>
              </a:ext>
            </a:extLst>
          </p:cNvPr>
          <p:cNvPicPr>
            <a:picLocks noChangeAspect="1"/>
          </p:cNvPicPr>
          <p:nvPr/>
        </p:nvPicPr>
        <p:blipFill>
          <a:blip r:embed="rId5"/>
          <a:srcRect/>
          <a:stretch/>
        </p:blipFill>
        <p:spPr>
          <a:xfrm>
            <a:off x="9280970" y="1723922"/>
            <a:ext cx="257861" cy="257861"/>
          </a:xfrm>
          <a:prstGeom prst="rect">
            <a:avLst/>
          </a:prstGeom>
        </p:spPr>
      </p:pic>
      <p:sp>
        <p:nvSpPr>
          <p:cNvPr id="146" name="Shape 22">
            <a:extLst>
              <a:ext uri="{FF2B5EF4-FFF2-40B4-BE49-F238E27FC236}">
                <a16:creationId xmlns:a16="http://schemas.microsoft.com/office/drawing/2014/main" id="{CA89923A-30ED-2CAA-DF09-517B3E7FE6D9}"/>
              </a:ext>
            </a:extLst>
          </p:cNvPr>
          <p:cNvSpPr/>
          <p:nvPr/>
        </p:nvSpPr>
        <p:spPr>
          <a:xfrm>
            <a:off x="16087727" y="1701551"/>
            <a:ext cx="1843827" cy="300383"/>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Image 1" descr="preencoded.png">
            <a:extLst>
              <a:ext uri="{FF2B5EF4-FFF2-40B4-BE49-F238E27FC236}">
                <a16:creationId xmlns:a16="http://schemas.microsoft.com/office/drawing/2014/main" id="{ABC61807-0894-3E30-3870-315075D4CE46}"/>
              </a:ext>
            </a:extLst>
          </p:cNvPr>
          <p:cNvPicPr>
            <a:picLocks noChangeAspect="1"/>
          </p:cNvPicPr>
          <p:nvPr/>
        </p:nvPicPr>
        <p:blipFill>
          <a:blip r:embed="rId6"/>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7BE1B4D4-8F3E-BDB2-C4DD-59417DDFCA76}"/>
              </a:ext>
            </a:extLst>
          </p:cNvPr>
          <p:cNvSpPr txBox="1"/>
          <p:nvPr/>
        </p:nvSpPr>
        <p:spPr>
          <a:xfrm>
            <a:off x="772211" y="1658912"/>
            <a:ext cx="4413161"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srgbClr val="002F87"/>
              </a:solidFill>
              <a:latin typeface="Calibri" panose="020F0502020204030204"/>
            </a:endParaRPr>
          </a:p>
        </p:txBody>
      </p:sp>
      <p:sp>
        <p:nvSpPr>
          <p:cNvPr id="20" name="Text 21">
            <a:extLst>
              <a:ext uri="{FF2B5EF4-FFF2-40B4-BE49-F238E27FC236}">
                <a16:creationId xmlns:a16="http://schemas.microsoft.com/office/drawing/2014/main" id="{0373B4A9-8E31-13FF-598C-5CB33BE08C3D}"/>
              </a:ext>
            </a:extLst>
          </p:cNvPr>
          <p:cNvSpPr txBox="1"/>
          <p:nvPr/>
        </p:nvSpPr>
        <p:spPr>
          <a:xfrm>
            <a:off x="9665396" y="1638004"/>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srgbClr val="002F87"/>
              </a:solidFill>
              <a:latin typeface="Calibri" panose="020F0502020204030204"/>
            </a:endParaRPr>
          </a:p>
        </p:txBody>
      </p:sp>
      <p:sp>
        <p:nvSpPr>
          <p:cNvPr id="47" name="Shape 2">
            <a:extLst>
              <a:ext uri="{FF2B5EF4-FFF2-40B4-BE49-F238E27FC236}">
                <a16:creationId xmlns:a16="http://schemas.microsoft.com/office/drawing/2014/main" id="{7E77ED17-B3D8-C33F-A059-115E01157715}"/>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117" name="Text 27">
            <a:extLst>
              <a:ext uri="{FF2B5EF4-FFF2-40B4-BE49-F238E27FC236}">
                <a16:creationId xmlns:a16="http://schemas.microsoft.com/office/drawing/2014/main" id="{2D23FDFE-D1AA-D8DF-F9D5-85B3BAA6064A}"/>
              </a:ext>
            </a:extLst>
          </p:cNvPr>
          <p:cNvSpPr txBox="1"/>
          <p:nvPr/>
        </p:nvSpPr>
        <p:spPr>
          <a:xfrm>
            <a:off x="10556544" y="6227306"/>
            <a:ext cx="1482744" cy="17825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2D Wave Flume</a:t>
            </a:r>
          </a:p>
        </p:txBody>
      </p:sp>
      <p:sp>
        <p:nvSpPr>
          <p:cNvPr id="154" name="Text 27">
            <a:extLst>
              <a:ext uri="{FF2B5EF4-FFF2-40B4-BE49-F238E27FC236}">
                <a16:creationId xmlns:a16="http://schemas.microsoft.com/office/drawing/2014/main" id="{9288919E-E452-CAEA-D00E-43B8151F3BFE}"/>
              </a:ext>
            </a:extLst>
          </p:cNvPr>
          <p:cNvSpPr txBox="1"/>
          <p:nvPr/>
        </p:nvSpPr>
        <p:spPr>
          <a:xfrm>
            <a:off x="14828249" y="6223081"/>
            <a:ext cx="1969182" cy="186704"/>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Wave current flume</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Text 27">
            <a:extLst>
              <a:ext uri="{FF2B5EF4-FFF2-40B4-BE49-F238E27FC236}">
                <a16:creationId xmlns:a16="http://schemas.microsoft.com/office/drawing/2014/main" id="{5804C68F-A67E-B3A1-BB01-0C8F3ADEA159}"/>
              </a:ext>
            </a:extLst>
          </p:cNvPr>
          <p:cNvSpPr txBox="1"/>
          <p:nvPr/>
        </p:nvSpPr>
        <p:spPr>
          <a:xfrm>
            <a:off x="11881516" y="9909486"/>
            <a:ext cx="3312524" cy="16001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Ocean Computational Laboratory</a:t>
            </a:r>
          </a:p>
        </p:txBody>
      </p:sp>
      <p:grpSp>
        <p:nvGrpSpPr>
          <p:cNvPr id="25" name="Group 24">
            <a:extLst>
              <a:ext uri="{FF2B5EF4-FFF2-40B4-BE49-F238E27FC236}">
                <a16:creationId xmlns:a16="http://schemas.microsoft.com/office/drawing/2014/main" id="{78AEEDAA-BBF9-AD2E-25B7-D33D761D2EA5}"/>
              </a:ext>
            </a:extLst>
          </p:cNvPr>
          <p:cNvGrpSpPr/>
          <p:nvPr/>
        </p:nvGrpSpPr>
        <p:grpSpPr>
          <a:xfrm>
            <a:off x="980375" y="2183977"/>
            <a:ext cx="6135698" cy="1056233"/>
            <a:chOff x="410565" y="1618945"/>
            <a:chExt cx="4090465" cy="704155"/>
          </a:xfrm>
        </p:grpSpPr>
        <p:grpSp>
          <p:nvGrpSpPr>
            <p:cNvPr id="36" name="Group 35">
              <a:extLst>
                <a:ext uri="{FF2B5EF4-FFF2-40B4-BE49-F238E27FC236}">
                  <a16:creationId xmlns:a16="http://schemas.microsoft.com/office/drawing/2014/main" id="{BA91A107-FCFF-9327-CDD2-4A372A122907}"/>
                </a:ext>
              </a:extLst>
            </p:cNvPr>
            <p:cNvGrpSpPr/>
            <p:nvPr/>
          </p:nvGrpSpPr>
          <p:grpSpPr>
            <a:xfrm>
              <a:off x="983842" y="2010110"/>
              <a:ext cx="104763" cy="287684"/>
              <a:chOff x="1061322" y="2105360"/>
              <a:chExt cx="105156" cy="287684"/>
            </a:xfrm>
          </p:grpSpPr>
          <p:pic>
            <p:nvPicPr>
              <p:cNvPr id="148" name="Image 5" descr="preencoded.png">
                <a:extLst>
                  <a:ext uri="{FF2B5EF4-FFF2-40B4-BE49-F238E27FC236}">
                    <a16:creationId xmlns:a16="http://schemas.microsoft.com/office/drawing/2014/main" id="{CA485952-3DF7-8C76-29D3-F7FEE9EE3E28}"/>
                  </a:ext>
                </a:extLst>
              </p:cNvPr>
              <p:cNvPicPr>
                <a:picLocks noChangeAspect="1"/>
              </p:cNvPicPr>
              <p:nvPr/>
            </p:nvPicPr>
            <p:blipFill>
              <a:blip r:embed="rId7"/>
              <a:srcRect l="-2571" r="-2571"/>
              <a:stretch/>
            </p:blipFill>
            <p:spPr>
              <a:xfrm>
                <a:off x="1061322" y="2278744"/>
                <a:ext cx="105156" cy="114300"/>
              </a:xfrm>
              <a:prstGeom prst="rect">
                <a:avLst/>
              </a:prstGeom>
            </p:spPr>
          </p:pic>
          <p:pic>
            <p:nvPicPr>
              <p:cNvPr id="149" name="Image 5" descr="preencoded.png">
                <a:extLst>
                  <a:ext uri="{FF2B5EF4-FFF2-40B4-BE49-F238E27FC236}">
                    <a16:creationId xmlns:a16="http://schemas.microsoft.com/office/drawing/2014/main" id="{C3D7608D-C44A-A093-4663-7C167965F3B4}"/>
                  </a:ext>
                </a:extLst>
              </p:cNvPr>
              <p:cNvPicPr>
                <a:picLocks noChangeAspect="1"/>
              </p:cNvPicPr>
              <p:nvPr/>
            </p:nvPicPr>
            <p:blipFill>
              <a:blip r:embed="rId7"/>
              <a:srcRect l="-2571" r="-2571"/>
              <a:stretch/>
            </p:blipFill>
            <p:spPr>
              <a:xfrm>
                <a:off x="1061322" y="2105360"/>
                <a:ext cx="105156" cy="114300"/>
              </a:xfrm>
              <a:prstGeom prst="rect">
                <a:avLst/>
              </a:prstGeom>
            </p:spPr>
          </p:pic>
        </p:grpSp>
        <p:sp>
          <p:nvSpPr>
            <p:cNvPr id="10" name="Text 4"/>
            <p:cNvSpPr txBox="1"/>
            <p:nvPr/>
          </p:nvSpPr>
          <p:spPr>
            <a:xfrm>
              <a:off x="1131570" y="1618945"/>
              <a:ext cx="3238805"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2D Wave Flume</a:t>
              </a:r>
              <a:endParaRPr lang="en-US" sz="2100" dirty="0">
                <a:solidFill>
                  <a:srgbClr val="002F87"/>
                </a:solidFill>
                <a:latin typeface="Calibri" panose="020F0502020204030204"/>
              </a:endParaRPr>
            </a:p>
          </p:txBody>
        </p:sp>
        <p:sp>
          <p:nvSpPr>
            <p:cNvPr id="11" name="Text 5"/>
            <p:cNvSpPr txBox="1"/>
            <p:nvPr/>
          </p:nvSpPr>
          <p:spPr>
            <a:xfrm>
              <a:off x="1126894" y="1942642"/>
              <a:ext cx="3057754"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Dimensions: 50m long, 1m wide, 1m deep</a:t>
              </a:r>
              <a:endParaRPr lang="en-US" sz="1500" dirty="0">
                <a:solidFill>
                  <a:srgbClr val="002F87"/>
                </a:solidFill>
                <a:latin typeface="Calibri" panose="020F0502020204030204"/>
              </a:endParaRPr>
            </a:p>
          </p:txBody>
        </p:sp>
        <p:sp>
          <p:nvSpPr>
            <p:cNvPr id="4" name="Text 6"/>
            <p:cNvSpPr txBox="1"/>
            <p:nvPr/>
          </p:nvSpPr>
          <p:spPr>
            <a:xfrm>
              <a:off x="1126894" y="2131990"/>
              <a:ext cx="3374136"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Equipped with in-house developed wave maker</a:t>
              </a:r>
              <a:endParaRPr lang="en-US" sz="1500" dirty="0">
                <a:solidFill>
                  <a:srgbClr val="002F87"/>
                </a:solidFill>
                <a:latin typeface="Calibri" panose="020F0502020204030204"/>
              </a:endParaRPr>
            </a:p>
          </p:txBody>
        </p:sp>
        <p:pic>
          <p:nvPicPr>
            <p:cNvPr id="4098" name="Picture 2" descr="Log ">
              <a:extLst>
                <a:ext uri="{FF2B5EF4-FFF2-40B4-BE49-F238E27FC236}">
                  <a16:creationId xmlns:a16="http://schemas.microsoft.com/office/drawing/2014/main" id="{8C883B01-5F8A-0068-28B0-F57D97D70D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0565" y="1783624"/>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Group 23">
            <a:extLst>
              <a:ext uri="{FF2B5EF4-FFF2-40B4-BE49-F238E27FC236}">
                <a16:creationId xmlns:a16="http://schemas.microsoft.com/office/drawing/2014/main" id="{F414EB47-3C5E-8007-88E6-1809F4B10DA1}"/>
              </a:ext>
            </a:extLst>
          </p:cNvPr>
          <p:cNvGrpSpPr/>
          <p:nvPr/>
        </p:nvGrpSpPr>
        <p:grpSpPr>
          <a:xfrm>
            <a:off x="980375" y="3552117"/>
            <a:ext cx="7313870" cy="1138353"/>
            <a:chOff x="428765" y="2849901"/>
            <a:chExt cx="4875913" cy="758902"/>
          </a:xfrm>
        </p:grpSpPr>
        <p:grpSp>
          <p:nvGrpSpPr>
            <p:cNvPr id="35" name="Group 34">
              <a:extLst>
                <a:ext uri="{FF2B5EF4-FFF2-40B4-BE49-F238E27FC236}">
                  <a16:creationId xmlns:a16="http://schemas.microsoft.com/office/drawing/2014/main" id="{C5DD9C92-48E7-C177-E857-949F687BE905}"/>
                </a:ext>
              </a:extLst>
            </p:cNvPr>
            <p:cNvGrpSpPr/>
            <p:nvPr/>
          </p:nvGrpSpPr>
          <p:grpSpPr>
            <a:xfrm>
              <a:off x="978150" y="3250942"/>
              <a:ext cx="104863" cy="318330"/>
              <a:chOff x="1061322" y="3416443"/>
              <a:chExt cx="105156" cy="318330"/>
            </a:xfrm>
          </p:grpSpPr>
          <p:pic>
            <p:nvPicPr>
              <p:cNvPr id="78" name="Image 8" descr="preencoded.png">
                <a:extLst>
                  <a:ext uri="{FF2B5EF4-FFF2-40B4-BE49-F238E27FC236}">
                    <a16:creationId xmlns:a16="http://schemas.microsoft.com/office/drawing/2014/main" id="{41D96328-5CAB-3E59-13E2-B999C46FCCFF}"/>
                  </a:ext>
                </a:extLst>
              </p:cNvPr>
              <p:cNvPicPr>
                <a:picLocks noChangeAspect="1"/>
              </p:cNvPicPr>
              <p:nvPr/>
            </p:nvPicPr>
            <p:blipFill>
              <a:blip r:embed="rId7"/>
              <a:srcRect l="-2571" r="-2571"/>
              <a:stretch/>
            </p:blipFill>
            <p:spPr>
              <a:xfrm>
                <a:off x="1061322" y="3416443"/>
                <a:ext cx="105156" cy="100187"/>
              </a:xfrm>
              <a:prstGeom prst="rect">
                <a:avLst/>
              </a:prstGeom>
            </p:spPr>
          </p:pic>
          <p:pic>
            <p:nvPicPr>
              <p:cNvPr id="81" name="Image 9" descr="preencoded.png">
                <a:extLst>
                  <a:ext uri="{FF2B5EF4-FFF2-40B4-BE49-F238E27FC236}">
                    <a16:creationId xmlns:a16="http://schemas.microsoft.com/office/drawing/2014/main" id="{5AB87157-F692-EA0F-7940-C5693D527570}"/>
                  </a:ext>
                </a:extLst>
              </p:cNvPr>
              <p:cNvPicPr>
                <a:picLocks noChangeAspect="1"/>
              </p:cNvPicPr>
              <p:nvPr/>
            </p:nvPicPr>
            <p:blipFill>
              <a:blip r:embed="rId7"/>
              <a:srcRect l="-2571" r="-2571"/>
              <a:stretch/>
            </p:blipFill>
            <p:spPr>
              <a:xfrm>
                <a:off x="1061322" y="3634586"/>
                <a:ext cx="105156" cy="100187"/>
              </a:xfrm>
              <a:prstGeom prst="rect">
                <a:avLst/>
              </a:prstGeom>
            </p:spPr>
          </p:pic>
        </p:grpSp>
        <p:sp>
          <p:nvSpPr>
            <p:cNvPr id="18" name="Text 8"/>
            <p:cNvSpPr txBox="1"/>
            <p:nvPr/>
          </p:nvSpPr>
          <p:spPr>
            <a:xfrm>
              <a:off x="1126894" y="2849901"/>
              <a:ext cx="3810305"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Wave-Current Flume (New)</a:t>
              </a:r>
              <a:endParaRPr lang="en-US" sz="2100" dirty="0">
                <a:solidFill>
                  <a:srgbClr val="002F87"/>
                </a:solidFill>
                <a:latin typeface="Calibri" panose="020F0502020204030204"/>
              </a:endParaRPr>
            </a:p>
          </p:txBody>
        </p:sp>
        <p:sp>
          <p:nvSpPr>
            <p:cNvPr id="19" name="Text 9"/>
            <p:cNvSpPr txBox="1"/>
            <p:nvPr/>
          </p:nvSpPr>
          <p:spPr>
            <a:xfrm>
              <a:off x="1135463" y="3199008"/>
              <a:ext cx="3629254"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Dimensions: 40m long, 1m wide, 1.25m deep</a:t>
              </a:r>
              <a:endParaRPr lang="en-US" sz="1500" dirty="0">
                <a:solidFill>
                  <a:srgbClr val="002F87"/>
                </a:solidFill>
                <a:latin typeface="Calibri" panose="020F0502020204030204"/>
              </a:endParaRPr>
            </a:p>
          </p:txBody>
        </p:sp>
        <p:sp>
          <p:nvSpPr>
            <p:cNvPr id="6" name="Text 10"/>
            <p:cNvSpPr txBox="1"/>
            <p:nvPr/>
          </p:nvSpPr>
          <p:spPr>
            <a:xfrm>
              <a:off x="1121298" y="3417693"/>
              <a:ext cx="4183380"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Advanced facility for combined wave and current studies</a:t>
              </a:r>
              <a:endParaRPr lang="en-US" sz="1500" dirty="0">
                <a:solidFill>
                  <a:srgbClr val="002F87"/>
                </a:solidFill>
                <a:latin typeface="Calibri" panose="020F0502020204030204"/>
              </a:endParaRPr>
            </a:p>
          </p:txBody>
        </p:sp>
        <p:pic>
          <p:nvPicPr>
            <p:cNvPr id="4100" name="Picture 4" descr="Ocean ">
              <a:extLst>
                <a:ext uri="{FF2B5EF4-FFF2-40B4-BE49-F238E27FC236}">
                  <a16:creationId xmlns:a16="http://schemas.microsoft.com/office/drawing/2014/main" id="{D3A3F2BF-BF73-00AE-0305-B7328AE04C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8765" y="3137893"/>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E2822892-0DB1-3A3C-54C4-A22CF80A322B}"/>
              </a:ext>
            </a:extLst>
          </p:cNvPr>
          <p:cNvGrpSpPr/>
          <p:nvPr/>
        </p:nvGrpSpPr>
        <p:grpSpPr>
          <a:xfrm>
            <a:off x="980375" y="5002380"/>
            <a:ext cx="7540373" cy="1314204"/>
            <a:chOff x="410565" y="3990928"/>
            <a:chExt cx="5026915" cy="876136"/>
          </a:xfrm>
        </p:grpSpPr>
        <p:pic>
          <p:nvPicPr>
            <p:cNvPr id="90" name="Image 13" descr="preencoded.png">
              <a:extLst>
                <a:ext uri="{FF2B5EF4-FFF2-40B4-BE49-F238E27FC236}">
                  <a16:creationId xmlns:a16="http://schemas.microsoft.com/office/drawing/2014/main" id="{FDE147F6-106D-DF6F-FA69-EA616B73372E}"/>
                </a:ext>
              </a:extLst>
            </p:cNvPr>
            <p:cNvPicPr>
              <a:picLocks noChangeAspect="1"/>
            </p:cNvPicPr>
            <p:nvPr/>
          </p:nvPicPr>
          <p:blipFill>
            <a:blip r:embed="rId7"/>
            <a:srcRect l="-2571" r="-2571"/>
            <a:stretch/>
          </p:blipFill>
          <p:spPr>
            <a:xfrm>
              <a:off x="973567" y="4471533"/>
              <a:ext cx="104945" cy="100187"/>
            </a:xfrm>
            <a:prstGeom prst="rect">
              <a:avLst/>
            </a:prstGeom>
          </p:spPr>
        </p:pic>
        <p:pic>
          <p:nvPicPr>
            <p:cNvPr id="97" name="Image 17" descr="preencoded.png">
              <a:extLst>
                <a:ext uri="{FF2B5EF4-FFF2-40B4-BE49-F238E27FC236}">
                  <a16:creationId xmlns:a16="http://schemas.microsoft.com/office/drawing/2014/main" id="{4BB76FE3-2E7C-9E28-4525-AADEEF1F30AE}"/>
                </a:ext>
              </a:extLst>
            </p:cNvPr>
            <p:cNvPicPr>
              <a:picLocks noChangeAspect="1"/>
            </p:cNvPicPr>
            <p:nvPr/>
          </p:nvPicPr>
          <p:blipFill>
            <a:blip r:embed="rId7"/>
            <a:srcRect l="-2571" r="-2571"/>
            <a:stretch/>
          </p:blipFill>
          <p:spPr>
            <a:xfrm>
              <a:off x="983827" y="4653969"/>
              <a:ext cx="104787" cy="100187"/>
            </a:xfrm>
            <a:prstGeom prst="rect">
              <a:avLst/>
            </a:prstGeom>
          </p:spPr>
        </p:pic>
        <p:sp>
          <p:nvSpPr>
            <p:cNvPr id="15" name="Text 12"/>
            <p:cNvSpPr txBox="1"/>
            <p:nvPr/>
          </p:nvSpPr>
          <p:spPr>
            <a:xfrm>
              <a:off x="1131570" y="3990928"/>
              <a:ext cx="4305910"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IP &amp; Project Impact</a:t>
              </a:r>
              <a:endParaRPr lang="en-US" sz="2100" dirty="0">
                <a:solidFill>
                  <a:srgbClr val="002F87"/>
                </a:solidFill>
                <a:latin typeface="Calibri" panose="020F0502020204030204"/>
              </a:endParaRPr>
            </a:p>
          </p:txBody>
        </p:sp>
        <p:sp>
          <p:nvSpPr>
            <p:cNvPr id="16" name="Text 13"/>
            <p:cNvSpPr txBox="1"/>
            <p:nvPr/>
          </p:nvSpPr>
          <p:spPr>
            <a:xfrm>
              <a:off x="1189742" y="4391864"/>
              <a:ext cx="4124858" cy="191110"/>
            </a:xfrm>
            <a:prstGeom prst="rect">
              <a:avLst/>
            </a:prstGeom>
            <a:noFill/>
            <a:ln/>
          </p:spPr>
          <p:txBody>
            <a:bodyPr wrap="square" lIns="0" tIns="0" rIns="0" bIns="0" rtlCol="0" anchor="ctr"/>
            <a:lstStyle/>
            <a:p>
              <a:pPr defTabSz="685800"/>
              <a:r>
                <a:rPr lang="en-US" sz="1500" b="1" dirty="0">
                  <a:solidFill>
                    <a:srgbClr val="4B5563"/>
                  </a:solidFill>
                  <a:latin typeface="Open Sans" pitchFamily="34" charset="0"/>
                  <a:ea typeface="Open Sans" pitchFamily="34" charset="-122"/>
                  <a:cs typeface="Open Sans" pitchFamily="34" charset="-120"/>
                </a:rPr>
                <a:t>Trademark:</a:t>
              </a:r>
              <a:r>
                <a:rPr lang="en-US" sz="1500" dirty="0">
                  <a:solidFill>
                    <a:srgbClr val="4B5563"/>
                  </a:solidFill>
                  <a:latin typeface="Open Sans" pitchFamily="34" charset="0"/>
                  <a:ea typeface="Open Sans" pitchFamily="34" charset="-122"/>
                  <a:cs typeface="Open Sans" pitchFamily="34" charset="-120"/>
                </a:rPr>
                <a:t> 6423223-8 | </a:t>
              </a:r>
              <a:r>
                <a:rPr lang="en-US" sz="1500" b="1" dirty="0">
                  <a:solidFill>
                    <a:srgbClr val="4B5563"/>
                  </a:solidFill>
                  <a:latin typeface="Open Sans" pitchFamily="34" charset="0"/>
                  <a:ea typeface="Open Sans" pitchFamily="34" charset="-122"/>
                  <a:cs typeface="Open Sans" pitchFamily="34" charset="-120"/>
                </a:rPr>
                <a:t>Copyright:</a:t>
              </a:r>
              <a:r>
                <a:rPr lang="en-US" sz="1500" dirty="0">
                  <a:solidFill>
                    <a:srgbClr val="4B5563"/>
                  </a:solidFill>
                  <a:latin typeface="Open Sans" pitchFamily="34" charset="0"/>
                  <a:ea typeface="Open Sans" pitchFamily="34" charset="-122"/>
                  <a:cs typeface="Open Sans" pitchFamily="34" charset="-120"/>
                </a:rPr>
                <a:t> 16348/2024-CO/SW</a:t>
              </a:r>
              <a:endParaRPr lang="en-US" sz="1500" dirty="0">
                <a:solidFill>
                  <a:srgbClr val="002F87"/>
                </a:solidFill>
                <a:latin typeface="Calibri" panose="020F0502020204030204"/>
              </a:endParaRPr>
            </a:p>
          </p:txBody>
        </p:sp>
        <p:sp>
          <p:nvSpPr>
            <p:cNvPr id="29" name="Text 14"/>
            <p:cNvSpPr txBox="1"/>
            <p:nvPr/>
          </p:nvSpPr>
          <p:spPr>
            <a:xfrm>
              <a:off x="1189742" y="4485759"/>
              <a:ext cx="4086454" cy="381305"/>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Utilized for Deep Ocean Mission &amp; Pondicherry Beach Restoration</a:t>
              </a:r>
              <a:endParaRPr lang="en-US" sz="1500" dirty="0">
                <a:solidFill>
                  <a:srgbClr val="002F87"/>
                </a:solidFill>
                <a:latin typeface="Calibri" panose="020F0502020204030204"/>
              </a:endParaRPr>
            </a:p>
          </p:txBody>
        </p:sp>
        <p:pic>
          <p:nvPicPr>
            <p:cNvPr id="4102" name="Picture 6" descr="Ip address ">
              <a:extLst>
                <a:ext uri="{FF2B5EF4-FFF2-40B4-BE49-F238E27FC236}">
                  <a16:creationId xmlns:a16="http://schemas.microsoft.com/office/drawing/2014/main" id="{84C98DB7-77F7-01C5-FBA1-E561E6B8867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0565" y="4291533"/>
              <a:ext cx="360000" cy="360000"/>
            </a:xfrm>
            <a:prstGeom prst="rect">
              <a:avLst/>
            </a:prstGeom>
            <a:noFill/>
            <a:extLst>
              <a:ext uri="{909E8E84-426E-40DD-AFC4-6F175D3DCCD1}">
                <a14:hiddenFill xmlns:a14="http://schemas.microsoft.com/office/drawing/2010/main">
                  <a:solidFill>
                    <a:srgbClr val="FFFFFF"/>
                  </a:solidFill>
                </a14:hiddenFill>
              </a:ext>
            </a:extLst>
          </p:spPr>
        </p:pic>
      </p:grpSp>
      <p:pic>
        <p:nvPicPr>
          <p:cNvPr id="4104" name="Picture 8">
            <a:hlinkClick r:id="rId11"/>
            <a:extLst>
              <a:ext uri="{FF2B5EF4-FFF2-40B4-BE49-F238E27FC236}">
                <a16:creationId xmlns:a16="http://schemas.microsoft.com/office/drawing/2014/main" id="{454BADFF-791E-D747-D437-64163A928E4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150629" y="2345102"/>
            <a:ext cx="4266000" cy="381473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hlinkClick r:id="rId11"/>
            <a:extLst>
              <a:ext uri="{FF2B5EF4-FFF2-40B4-BE49-F238E27FC236}">
                <a16:creationId xmlns:a16="http://schemas.microsoft.com/office/drawing/2014/main" id="{C6802B71-ED7C-A3CB-2AD9-FB6BE360E7E1}"/>
              </a:ext>
            </a:extLst>
          </p:cNvPr>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3665552" y="2345105"/>
            <a:ext cx="4266000" cy="3798699"/>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hlinkClick r:id="rId11"/>
            <a:extLst>
              <a:ext uri="{FF2B5EF4-FFF2-40B4-BE49-F238E27FC236}">
                <a16:creationId xmlns:a16="http://schemas.microsoft.com/office/drawing/2014/main" id="{6B19031C-4932-BE0E-F747-194F1AAA7E4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144000" y="6486434"/>
            <a:ext cx="8787552" cy="3371369"/>
          </a:xfrm>
          <a:prstGeom prst="rect">
            <a:avLst/>
          </a:prstGeom>
          <a:noFill/>
          <a:extLst>
            <a:ext uri="{909E8E84-426E-40DD-AFC4-6F175D3DCCD1}">
              <a14:hiddenFill xmlns:a14="http://schemas.microsoft.com/office/drawing/2010/main">
                <a:solidFill>
                  <a:srgbClr val="FFFFFF"/>
                </a:solidFill>
              </a14:hiddenFill>
            </a:ext>
          </a:extLst>
        </p:spPr>
      </p:pic>
      <p:grpSp>
        <p:nvGrpSpPr>
          <p:cNvPr id="76" name="Group 75">
            <a:extLst>
              <a:ext uri="{FF2B5EF4-FFF2-40B4-BE49-F238E27FC236}">
                <a16:creationId xmlns:a16="http://schemas.microsoft.com/office/drawing/2014/main" id="{AF73414A-BD17-6C7F-0366-1B7501C83B88}"/>
              </a:ext>
            </a:extLst>
          </p:cNvPr>
          <p:cNvGrpSpPr/>
          <p:nvPr/>
        </p:nvGrpSpPr>
        <p:grpSpPr>
          <a:xfrm>
            <a:off x="456742" y="6390010"/>
            <a:ext cx="8365553" cy="3622208"/>
            <a:chOff x="6991502" y="1524305"/>
            <a:chExt cx="3657600" cy="4352544"/>
          </a:xfrm>
        </p:grpSpPr>
        <p:sp>
          <p:nvSpPr>
            <p:cNvPr id="38" name="Shape 15"/>
            <p:cNvSpPr/>
            <p:nvPr/>
          </p:nvSpPr>
          <p:spPr>
            <a:xfrm>
              <a:off x="6991502" y="1524305"/>
              <a:ext cx="3657600" cy="571500"/>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sp>
          <p:nvSpPr>
            <p:cNvPr id="39" name="Text 16"/>
            <p:cNvSpPr txBox="1"/>
            <p:nvPr/>
          </p:nvSpPr>
          <p:spPr>
            <a:xfrm>
              <a:off x="7506310" y="1676095"/>
              <a:ext cx="1552651" cy="267005"/>
            </a:xfrm>
            <a:prstGeom prst="rect">
              <a:avLst/>
            </a:prstGeom>
            <a:noFill/>
            <a:ln/>
          </p:spPr>
          <p:txBody>
            <a:bodyPr wrap="square" lIns="0" tIns="0" rIns="0" bIns="0" rtlCol="0" anchor="ctr"/>
            <a:lstStyle/>
            <a:p>
              <a:pPr defTabSz="685800"/>
              <a:r>
                <a:rPr lang="en-US" sz="1950" b="1" dirty="0">
                  <a:solidFill>
                    <a:srgbClr val="FFFFFF"/>
                  </a:solidFill>
                  <a:latin typeface="Montserrat" pitchFamily="34" charset="0"/>
                  <a:ea typeface="Montserrat" pitchFamily="34" charset="-122"/>
                  <a:cs typeface="Montserrat" pitchFamily="34" charset="-120"/>
                </a:rPr>
                <a:t> Instrumentation </a:t>
              </a:r>
              <a:endParaRPr lang="en-US" sz="1950" dirty="0">
                <a:solidFill>
                  <a:srgbClr val="002F87"/>
                </a:solidFill>
                <a:latin typeface="Calibri" panose="020F0502020204030204"/>
              </a:endParaRPr>
            </a:p>
          </p:txBody>
        </p:sp>
        <p:pic>
          <p:nvPicPr>
            <p:cNvPr id="40" name="Image 15" descr="preencoded.png"/>
            <p:cNvPicPr>
              <a:picLocks/>
            </p:cNvPicPr>
            <p:nvPr/>
          </p:nvPicPr>
          <p:blipFill>
            <a:blip r:embed="rId5"/>
            <a:srcRect/>
            <a:stretch/>
          </p:blipFill>
          <p:spPr>
            <a:xfrm>
              <a:off x="7178076" y="1614934"/>
              <a:ext cx="141660" cy="389327"/>
            </a:xfrm>
            <a:prstGeom prst="rect">
              <a:avLst/>
            </a:prstGeom>
          </p:spPr>
        </p:pic>
        <p:pic>
          <p:nvPicPr>
            <p:cNvPr id="41" name="Image 16" descr="preencoded.png"/>
            <p:cNvPicPr>
              <a:picLocks noChangeAspect="1"/>
            </p:cNvPicPr>
            <p:nvPr/>
          </p:nvPicPr>
          <p:blipFill>
            <a:blip r:embed="rId15"/>
            <a:srcRect t="-24" b="-24"/>
            <a:stretch/>
          </p:blipFill>
          <p:spPr>
            <a:xfrm>
              <a:off x="7220102" y="2324405"/>
              <a:ext cx="1519733" cy="705002"/>
            </a:xfrm>
            <a:prstGeom prst="rect">
              <a:avLst/>
            </a:prstGeom>
          </p:spPr>
        </p:pic>
        <p:pic>
          <p:nvPicPr>
            <p:cNvPr id="42" name="Image 17" descr="preencoded.png"/>
            <p:cNvPicPr>
              <a:picLocks/>
            </p:cNvPicPr>
            <p:nvPr/>
          </p:nvPicPr>
          <p:blipFill>
            <a:blip r:embed="rId16"/>
            <a:srcRect/>
            <a:stretch/>
          </p:blipFill>
          <p:spPr>
            <a:xfrm>
              <a:off x="7922362" y="2398896"/>
              <a:ext cx="118050" cy="324439"/>
            </a:xfrm>
            <a:prstGeom prst="rect">
              <a:avLst/>
            </a:prstGeom>
          </p:spPr>
        </p:pic>
        <p:sp>
          <p:nvSpPr>
            <p:cNvPr id="43" name="Text 20"/>
            <p:cNvSpPr txBox="1"/>
            <p:nvPr/>
          </p:nvSpPr>
          <p:spPr>
            <a:xfrm>
              <a:off x="7564454" y="2803775"/>
              <a:ext cx="838505" cy="15270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Wave Gauges</a:t>
              </a:r>
              <a:endParaRPr lang="en-US" sz="1500" b="1" dirty="0">
                <a:solidFill>
                  <a:srgbClr val="002F87"/>
                </a:solidFill>
                <a:latin typeface="Calibri" panose="020F0502020204030204"/>
              </a:endParaRPr>
            </a:p>
          </p:txBody>
        </p:sp>
        <p:pic>
          <p:nvPicPr>
            <p:cNvPr id="44" name="Image 18" descr="preencoded.png"/>
            <p:cNvPicPr>
              <a:picLocks noChangeAspect="1"/>
            </p:cNvPicPr>
            <p:nvPr/>
          </p:nvPicPr>
          <p:blipFill>
            <a:blip r:embed="rId15"/>
            <a:srcRect t="-24" b="-24"/>
            <a:stretch/>
          </p:blipFill>
          <p:spPr>
            <a:xfrm>
              <a:off x="8892540" y="2324405"/>
              <a:ext cx="1519733" cy="705002"/>
            </a:xfrm>
            <a:prstGeom prst="rect">
              <a:avLst/>
            </a:prstGeom>
          </p:spPr>
        </p:pic>
        <p:pic>
          <p:nvPicPr>
            <p:cNvPr id="45" name="Image 19" descr="preencoded.png"/>
            <p:cNvPicPr>
              <a:picLocks/>
            </p:cNvPicPr>
            <p:nvPr/>
          </p:nvPicPr>
          <p:blipFill>
            <a:blip r:embed="rId17"/>
            <a:srcRect/>
            <a:stretch/>
          </p:blipFill>
          <p:spPr>
            <a:xfrm>
              <a:off x="9538106" y="2397907"/>
              <a:ext cx="118050" cy="324439"/>
            </a:xfrm>
            <a:prstGeom prst="rect">
              <a:avLst/>
            </a:prstGeom>
          </p:spPr>
        </p:pic>
        <p:sp>
          <p:nvSpPr>
            <p:cNvPr id="46" name="Text 21"/>
            <p:cNvSpPr txBox="1"/>
            <p:nvPr/>
          </p:nvSpPr>
          <p:spPr>
            <a:xfrm>
              <a:off x="8863325" y="2716375"/>
              <a:ext cx="1467612" cy="24010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Pressure Transducers</a:t>
              </a:r>
              <a:endParaRPr lang="en-US" sz="1500" b="1" dirty="0">
                <a:solidFill>
                  <a:srgbClr val="002F87"/>
                </a:solidFill>
                <a:latin typeface="Calibri" panose="020F0502020204030204"/>
              </a:endParaRPr>
            </a:p>
          </p:txBody>
        </p:sp>
        <p:pic>
          <p:nvPicPr>
            <p:cNvPr id="49" name="Image 20" descr="preencoded.png"/>
            <p:cNvPicPr>
              <a:picLocks noChangeAspect="1"/>
            </p:cNvPicPr>
            <p:nvPr/>
          </p:nvPicPr>
          <p:blipFill>
            <a:blip r:embed="rId18"/>
            <a:srcRect t="-4" b="-4"/>
            <a:stretch/>
          </p:blipFill>
          <p:spPr>
            <a:xfrm>
              <a:off x="7220102" y="3181198"/>
              <a:ext cx="3193085" cy="705002"/>
            </a:xfrm>
            <a:prstGeom prst="rect">
              <a:avLst/>
            </a:prstGeom>
          </p:spPr>
        </p:pic>
        <p:pic>
          <p:nvPicPr>
            <p:cNvPr id="55" name="Image 21" descr="preencoded.png"/>
            <p:cNvPicPr>
              <a:picLocks/>
            </p:cNvPicPr>
            <p:nvPr/>
          </p:nvPicPr>
          <p:blipFill>
            <a:blip r:embed="rId19"/>
            <a:srcRect/>
            <a:stretch/>
          </p:blipFill>
          <p:spPr>
            <a:xfrm>
              <a:off x="8701430" y="3256604"/>
              <a:ext cx="118050" cy="324439"/>
            </a:xfrm>
            <a:prstGeom prst="rect">
              <a:avLst/>
            </a:prstGeom>
          </p:spPr>
        </p:pic>
        <p:sp>
          <p:nvSpPr>
            <p:cNvPr id="63" name="Text 22"/>
            <p:cNvSpPr txBox="1"/>
            <p:nvPr/>
          </p:nvSpPr>
          <p:spPr>
            <a:xfrm>
              <a:off x="7638878" y="3559753"/>
              <a:ext cx="2232965" cy="312455"/>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3D Acoustic Doppler Velocimeter</a:t>
              </a:r>
              <a:endParaRPr lang="en-US" sz="1500" b="1" dirty="0">
                <a:solidFill>
                  <a:srgbClr val="002F87"/>
                </a:solidFill>
                <a:latin typeface="Calibri" panose="020F0502020204030204"/>
              </a:endParaRPr>
            </a:p>
          </p:txBody>
        </p:sp>
        <p:pic>
          <p:nvPicPr>
            <p:cNvPr id="64" name="Image 22" descr="preencoded.png"/>
            <p:cNvPicPr>
              <a:picLocks noChangeAspect="1"/>
            </p:cNvPicPr>
            <p:nvPr/>
          </p:nvPicPr>
          <p:blipFill>
            <a:blip r:embed="rId15"/>
            <a:srcRect t="-24" b="-24"/>
            <a:stretch/>
          </p:blipFill>
          <p:spPr>
            <a:xfrm>
              <a:off x="7220102" y="4038905"/>
              <a:ext cx="1519733" cy="705002"/>
            </a:xfrm>
            <a:prstGeom prst="rect">
              <a:avLst/>
            </a:prstGeom>
          </p:spPr>
        </p:pic>
        <p:pic>
          <p:nvPicPr>
            <p:cNvPr id="65" name="Image 23" descr="preencoded.png"/>
            <p:cNvPicPr>
              <a:picLocks/>
            </p:cNvPicPr>
            <p:nvPr/>
          </p:nvPicPr>
          <p:blipFill>
            <a:blip r:embed="rId20"/>
            <a:srcRect/>
            <a:stretch/>
          </p:blipFill>
          <p:spPr>
            <a:xfrm>
              <a:off x="7865669" y="4113396"/>
              <a:ext cx="118050" cy="324439"/>
            </a:xfrm>
            <a:prstGeom prst="rect">
              <a:avLst/>
            </a:prstGeom>
          </p:spPr>
        </p:pic>
        <p:sp>
          <p:nvSpPr>
            <p:cNvPr id="66" name="Text 23"/>
            <p:cNvSpPr txBox="1"/>
            <p:nvPr/>
          </p:nvSpPr>
          <p:spPr>
            <a:xfrm>
              <a:off x="7234978" y="4463650"/>
              <a:ext cx="1396289" cy="267390"/>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6DOF Motion Capture</a:t>
              </a:r>
              <a:endParaRPr lang="en-US" sz="1500" b="1" dirty="0">
                <a:solidFill>
                  <a:srgbClr val="002F87"/>
                </a:solidFill>
                <a:latin typeface="Calibri" panose="020F0502020204030204"/>
              </a:endParaRPr>
            </a:p>
          </p:txBody>
        </p:sp>
        <p:pic>
          <p:nvPicPr>
            <p:cNvPr id="67" name="Image 24" descr="preencoded.png"/>
            <p:cNvPicPr>
              <a:picLocks noChangeAspect="1"/>
            </p:cNvPicPr>
            <p:nvPr/>
          </p:nvPicPr>
          <p:blipFill>
            <a:blip r:embed="rId15"/>
            <a:srcRect t="-24" b="-24"/>
            <a:stretch/>
          </p:blipFill>
          <p:spPr>
            <a:xfrm>
              <a:off x="8892540" y="4038905"/>
              <a:ext cx="1519733" cy="705002"/>
            </a:xfrm>
            <a:prstGeom prst="rect">
              <a:avLst/>
            </a:prstGeom>
          </p:spPr>
        </p:pic>
        <p:pic>
          <p:nvPicPr>
            <p:cNvPr id="68" name="Image 25" descr="preencoded.png"/>
            <p:cNvPicPr>
              <a:picLocks/>
            </p:cNvPicPr>
            <p:nvPr/>
          </p:nvPicPr>
          <p:blipFill>
            <a:blip r:embed="rId21"/>
            <a:srcRect/>
            <a:stretch/>
          </p:blipFill>
          <p:spPr>
            <a:xfrm>
              <a:off x="9538106" y="4113396"/>
              <a:ext cx="118050" cy="324439"/>
            </a:xfrm>
            <a:prstGeom prst="rect">
              <a:avLst/>
            </a:prstGeom>
          </p:spPr>
        </p:pic>
        <p:sp>
          <p:nvSpPr>
            <p:cNvPr id="69" name="Text 24"/>
            <p:cNvSpPr txBox="1"/>
            <p:nvPr/>
          </p:nvSpPr>
          <p:spPr>
            <a:xfrm>
              <a:off x="8873001" y="4492949"/>
              <a:ext cx="1467612" cy="208791"/>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Underwater Load Cell</a:t>
              </a:r>
              <a:endParaRPr lang="en-US" sz="1500" b="1" dirty="0">
                <a:solidFill>
                  <a:srgbClr val="002F87"/>
                </a:solidFill>
                <a:latin typeface="Calibri" panose="020F0502020204030204"/>
              </a:endParaRPr>
            </a:p>
          </p:txBody>
        </p:sp>
        <p:pic>
          <p:nvPicPr>
            <p:cNvPr id="70" name="Image 26" descr="preencoded.png"/>
            <p:cNvPicPr>
              <a:picLocks noChangeAspect="1"/>
            </p:cNvPicPr>
            <p:nvPr/>
          </p:nvPicPr>
          <p:blipFill>
            <a:blip r:embed="rId22"/>
            <a:srcRect l="-3" r="-3"/>
            <a:stretch/>
          </p:blipFill>
          <p:spPr>
            <a:xfrm>
              <a:off x="7220102" y="4895698"/>
              <a:ext cx="3193085" cy="981151"/>
            </a:xfrm>
            <a:prstGeom prst="rect">
              <a:avLst/>
            </a:prstGeom>
          </p:spPr>
        </p:pic>
        <p:pic>
          <p:nvPicPr>
            <p:cNvPr id="71" name="Image 27" descr="preencoded.png"/>
            <p:cNvPicPr>
              <a:picLocks/>
            </p:cNvPicPr>
            <p:nvPr/>
          </p:nvPicPr>
          <p:blipFill>
            <a:blip r:embed="rId23"/>
            <a:srcRect l="-1282" r="-1282"/>
            <a:stretch/>
          </p:blipFill>
          <p:spPr>
            <a:xfrm>
              <a:off x="7895844" y="4938467"/>
              <a:ext cx="118050" cy="324439"/>
            </a:xfrm>
            <a:prstGeom prst="rect">
              <a:avLst/>
            </a:prstGeom>
          </p:spPr>
        </p:pic>
        <p:sp>
          <p:nvSpPr>
            <p:cNvPr id="72" name="Text 25"/>
            <p:cNvSpPr txBox="1"/>
            <p:nvPr/>
          </p:nvSpPr>
          <p:spPr>
            <a:xfrm>
              <a:off x="7439558" y="5281292"/>
              <a:ext cx="1137514" cy="228600"/>
            </a:xfrm>
            <a:prstGeom prst="rect">
              <a:avLst/>
            </a:prstGeom>
            <a:noFill/>
            <a:ln/>
          </p:spPr>
          <p:txBody>
            <a:bodyPr wrap="square" lIns="0" tIns="0" rIns="0" bIns="0" rtlCol="0" anchor="ctr"/>
            <a:lstStyle/>
            <a:p>
              <a:pPr algn="ctr" defTabSz="685800"/>
              <a:r>
                <a:rPr lang="en-US" sz="1500" b="1" dirty="0">
                  <a:solidFill>
                    <a:srgbClr val="4B5563"/>
                  </a:solidFill>
                  <a:latin typeface="Calibri" panose="020F0502020204030204"/>
                  <a:ea typeface="Open Sans" pitchFamily="34" charset="-122"/>
                  <a:cs typeface="Open Sans" pitchFamily="34" charset="-120"/>
                </a:rPr>
                <a:t>Echo-Sounder</a:t>
              </a:r>
              <a:endParaRPr lang="en-US" sz="1500" b="1" dirty="0">
                <a:solidFill>
                  <a:srgbClr val="002F87"/>
                </a:solidFill>
                <a:latin typeface="Calibri" panose="020F0502020204030204"/>
              </a:endParaRPr>
            </a:p>
          </p:txBody>
        </p:sp>
        <p:pic>
          <p:nvPicPr>
            <p:cNvPr id="73" name="Image 28" descr="preencoded.png"/>
            <p:cNvPicPr>
              <a:picLocks/>
            </p:cNvPicPr>
            <p:nvPr/>
          </p:nvPicPr>
          <p:blipFill>
            <a:blip r:embed="rId24"/>
            <a:srcRect/>
            <a:stretch/>
          </p:blipFill>
          <p:spPr>
            <a:xfrm>
              <a:off x="9294876" y="4938467"/>
              <a:ext cx="118050" cy="324439"/>
            </a:xfrm>
            <a:prstGeom prst="rect">
              <a:avLst/>
            </a:prstGeom>
          </p:spPr>
        </p:pic>
        <p:sp>
          <p:nvSpPr>
            <p:cNvPr id="74" name="Text 26"/>
            <p:cNvSpPr txBox="1"/>
            <p:nvPr/>
          </p:nvSpPr>
          <p:spPr>
            <a:xfrm>
              <a:off x="8515807" y="5281292"/>
              <a:ext cx="1757477" cy="228600"/>
            </a:xfrm>
            <a:prstGeom prst="rect">
              <a:avLst/>
            </a:prstGeom>
            <a:noFill/>
            <a:ln/>
          </p:spPr>
          <p:txBody>
            <a:bodyPr wrap="square" lIns="0" tIns="0" rIns="0" bIns="0" rtlCol="0" anchor="ctr"/>
            <a:lstStyle/>
            <a:p>
              <a:pPr algn="ctr" defTabSz="685800"/>
              <a:r>
                <a:rPr lang="en-US" sz="1500" b="1" dirty="0">
                  <a:solidFill>
                    <a:srgbClr val="4B5563"/>
                  </a:solidFill>
                  <a:latin typeface="Calibri" panose="020F0502020204030204"/>
                  <a:ea typeface="Open Sans" pitchFamily="34" charset="-122"/>
                  <a:cs typeface="Open Sans" pitchFamily="34" charset="-120"/>
                </a:rPr>
                <a:t>Current Meter (RCM)</a:t>
              </a:r>
              <a:endParaRPr lang="en-US" sz="1500" b="1" dirty="0">
                <a:solidFill>
                  <a:srgbClr val="002F87"/>
                </a:solidFill>
                <a:latin typeface="Calibri" panose="020F0502020204030204"/>
              </a:endParaRPr>
            </a:p>
          </p:txBody>
        </p:sp>
        <p:sp>
          <p:nvSpPr>
            <p:cNvPr id="75" name="Text 28"/>
            <p:cNvSpPr txBox="1"/>
            <p:nvPr/>
          </p:nvSpPr>
          <p:spPr>
            <a:xfrm>
              <a:off x="7286854" y="5600700"/>
              <a:ext cx="3067812" cy="152705"/>
            </a:xfrm>
            <a:prstGeom prst="rect">
              <a:avLst/>
            </a:prstGeom>
            <a:solidFill>
              <a:srgbClr val="FFFFFF">
                <a:alpha val="0"/>
              </a:srgbClr>
            </a:solidFill>
            <a:ln>
              <a:solidFill>
                <a:srgbClr val="FFFFFF">
                  <a:alpha val="0"/>
                </a:srgbClr>
              </a:solidFill>
            </a:ln>
          </p:spPr>
          <p:txBody>
            <a:bodyPr wrap="square" lIns="0" tIns="0" rIns="0" bIns="0" rtlCol="0" anchor="ctr"/>
            <a:lstStyle/>
            <a:p>
              <a:pPr algn="ctr" defTabSz="685800"/>
              <a:r>
                <a:rPr lang="en-US" sz="1500" b="1" dirty="0">
                  <a:solidFill>
                    <a:srgbClr val="374151"/>
                  </a:solidFill>
                  <a:latin typeface="Calibri" panose="020F0502020204030204"/>
                  <a:ea typeface="Open Sans" pitchFamily="34" charset="-122"/>
                  <a:cs typeface="Open Sans" pitchFamily="34" charset="-120"/>
                </a:rPr>
                <a:t>Field Instruments</a:t>
              </a:r>
              <a:endParaRPr lang="en-US" sz="1500" dirty="0">
                <a:solidFill>
                  <a:srgbClr val="002F87"/>
                </a:solidFill>
                <a:latin typeface="Calibri" panose="020F0502020204030204"/>
              </a:endParaRPr>
            </a:p>
          </p:txBody>
        </p:sp>
      </p:grpSp>
    </p:spTree>
    <p:extLst>
      <p:ext uri="{BB962C8B-B14F-4D97-AF65-F5344CB8AC3E}">
        <p14:creationId xmlns:p14="http://schemas.microsoft.com/office/powerpoint/2010/main" val="24691929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4240" r="-4240"/>
              </a:stretch>
            </a:blipFill>
          </p:spPr>
          <p:txBody>
            <a:bodyPr/>
            <a:lstStyle/>
            <a:p>
              <a:endParaRPr lang="en-US"/>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5879020" cy="653829"/>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Prof. Indu J</a:t>
            </a:r>
          </a:p>
        </p:txBody>
      </p:sp>
      <p:sp>
        <p:nvSpPr>
          <p:cNvPr id="21" name="TextBox 21"/>
          <p:cNvSpPr txBox="1"/>
          <p:nvPr/>
        </p:nvSpPr>
        <p:spPr>
          <a:xfrm>
            <a:off x="8909260" y="6557408"/>
            <a:ext cx="3867349" cy="903852"/>
          </a:xfrm>
          <a:prstGeom prst="rect">
            <a:avLst/>
          </a:prstGeom>
        </p:spPr>
        <p:txBody>
          <a:bodyPr lIns="0" tIns="0" rIns="0" bIns="0" rtlCol="0" anchor="t">
            <a:spAutoFit/>
          </a:bodyPr>
          <a:lstStyle/>
          <a:p>
            <a:pPr algn="l">
              <a:lnSpc>
                <a:spcPts val="3558"/>
              </a:lnSpc>
            </a:pPr>
            <a:r>
              <a:rPr lang="en-US" sz="3235" b="1" dirty="0">
                <a:solidFill>
                  <a:srgbClr val="276DA9"/>
                </a:solidFill>
                <a:latin typeface="Roboto Bold"/>
                <a:ea typeface="Roboto Bold"/>
                <a:cs typeface="Roboto Bold"/>
                <a:sym typeface="Roboto Bold"/>
              </a:rPr>
              <a:t>Remote Sensing</a:t>
            </a:r>
          </a:p>
          <a:p>
            <a:pPr algn="l">
              <a:lnSpc>
                <a:spcPts val="3558"/>
              </a:lnSpc>
            </a:pPr>
            <a:endParaRPr lang="en-US" sz="3235" b="1" dirty="0">
              <a:solidFill>
                <a:srgbClr val="276DA9"/>
              </a:solidFill>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92379" y="8764390"/>
            <a:ext cx="4502393" cy="887349"/>
          </a:xfrm>
          <a:prstGeom prst="rect">
            <a:avLst/>
          </a:prstGeom>
        </p:spPr>
        <p:txBody>
          <a:bodyPr lIns="0" tIns="0" rIns="0" bIns="0" rtlCol="0" anchor="t">
            <a:spAutoFit/>
          </a:bodyPr>
          <a:lstStyle/>
          <a:p>
            <a:pPr algn="l">
              <a:lnSpc>
                <a:spcPts val="3431"/>
              </a:lnSpc>
            </a:pPr>
            <a:r>
              <a:rPr lang="en-US" sz="3119" b="1">
                <a:solidFill>
                  <a:srgbClr val="276DA9"/>
                </a:solidFill>
                <a:latin typeface="Roboto Bold"/>
                <a:ea typeface="Roboto Bold"/>
                <a:cs typeface="Roboto Bold"/>
                <a:sym typeface="Roboto Bold"/>
              </a:rPr>
              <a:t>indusj@civil.iitb.ac.in</a:t>
            </a:r>
          </a:p>
          <a:p>
            <a:pPr algn="l">
              <a:lnSpc>
                <a:spcPts val="3431"/>
              </a:lnSpc>
            </a:pPr>
            <a:endParaRPr lang="en-US" sz="3119" b="1">
              <a:solidFill>
                <a:srgbClr val="276DA9"/>
              </a:solidFill>
              <a:latin typeface="Roboto Bold"/>
              <a:ea typeface="Roboto Bold"/>
              <a:cs typeface="Roboto Bold"/>
              <a:sym typeface="Roboto Bo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Remote Sensing </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dirty="0"/>
              <a:t>(RS) – CE 6</a:t>
            </a:r>
          </a:p>
        </p:txBody>
      </p:sp>
      <p:pic>
        <p:nvPicPr>
          <p:cNvPr id="3" name="Google Shape;90;p1" descr="Indian Institute of Technology Bombay (IITB) | Engage India ...">
            <a:extLst>
              <a:ext uri="{FF2B5EF4-FFF2-40B4-BE49-F238E27FC236}">
                <a16:creationId xmlns:a16="http://schemas.microsoft.com/office/drawing/2014/main" id="{70D05184-E371-1D0B-084B-01EE9D769C9E}"/>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32224252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F159E-955D-2ED9-5199-6D3C38657573}"/>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50806474-9EBE-4144-BBC5-AAD79493B137}"/>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Calibri" panose="020F0502020204030204"/>
            </a:endParaRPr>
          </a:p>
        </p:txBody>
      </p:sp>
      <p:sp>
        <p:nvSpPr>
          <p:cNvPr id="7" name="Shape 3">
            <a:extLst>
              <a:ext uri="{FF2B5EF4-FFF2-40B4-BE49-F238E27FC236}">
                <a16:creationId xmlns:a16="http://schemas.microsoft.com/office/drawing/2014/main" id="{7B11D940-4F7C-EB43-C021-CCD883C7B265}"/>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srgbClr val="002F87"/>
                </a:solidFill>
                <a:latin typeface="Calibri" panose="020F0502020204030204" pitchFamily="34" charset="0"/>
                <a:ea typeface="Calibri" panose="020F0502020204030204" pitchFamily="34" charset="0"/>
                <a:cs typeface="Calibri" panose="020F0502020204030204" pitchFamily="34" charset="0"/>
              </a:rPr>
              <a:t>4 Members</a:t>
            </a:r>
            <a:endParaRPr lang="en-IN" b="1"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DDD0F0CF-E5D2-B0FB-0BF4-2EFD625D3C45}"/>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CD8C358C-AA4D-F63E-8E5F-942FC06C4642}"/>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3A6D263B-5DF7-C13F-6ADE-D3B340337A0D}"/>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D60C16D1-2876-6636-EA36-BE3FCEC3F666}"/>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Remote Sensing – RS</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2">
            <a:extLst>
              <a:ext uri="{FF2B5EF4-FFF2-40B4-BE49-F238E27FC236}">
                <a16:creationId xmlns:a16="http://schemas.microsoft.com/office/drawing/2014/main" id="{FC2887C2-3D82-3067-51B4-EC59B1E55B48}"/>
              </a:ext>
            </a:extLst>
          </p:cNvPr>
          <p:cNvSpPr txBox="1"/>
          <p:nvPr/>
        </p:nvSpPr>
        <p:spPr>
          <a:xfrm>
            <a:off x="1146782" y="1583621"/>
            <a:ext cx="4369703" cy="320420"/>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srgbClr val="002F87"/>
              </a:solidFill>
              <a:latin typeface="Calibri" panose="020F0502020204030204"/>
            </a:endParaRPr>
          </a:p>
        </p:txBody>
      </p:sp>
      <p:pic>
        <p:nvPicPr>
          <p:cNvPr id="6" name="Image 1" descr="preencoded.png">
            <a:extLst>
              <a:ext uri="{FF2B5EF4-FFF2-40B4-BE49-F238E27FC236}">
                <a16:creationId xmlns:a16="http://schemas.microsoft.com/office/drawing/2014/main" id="{05D2CAE7-27E2-5214-BC75-4AD56E824C90}"/>
              </a:ext>
            </a:extLst>
          </p:cNvPr>
          <p:cNvPicPr>
            <a:picLocks/>
          </p:cNvPicPr>
          <p:nvPr/>
        </p:nvPicPr>
        <p:blipFill>
          <a:blip r:embed="rId4"/>
          <a:srcRect l="-1064" r="-1064"/>
          <a:stretch/>
        </p:blipFill>
        <p:spPr>
          <a:xfrm>
            <a:off x="685233" y="1640682"/>
            <a:ext cx="324000" cy="324000"/>
          </a:xfrm>
          <a:prstGeom prst="rect">
            <a:avLst/>
          </a:prstGeom>
        </p:spPr>
      </p:pic>
      <p:sp>
        <p:nvSpPr>
          <p:cNvPr id="45" name="Shape 41">
            <a:extLst>
              <a:ext uri="{FF2B5EF4-FFF2-40B4-BE49-F238E27FC236}">
                <a16:creationId xmlns:a16="http://schemas.microsoft.com/office/drawing/2014/main" id="{3DC51EF6-84FE-18D6-1167-ECC964B6E958}"/>
              </a:ext>
            </a:extLst>
          </p:cNvPr>
          <p:cNvSpPr/>
          <p:nvPr/>
        </p:nvSpPr>
        <p:spPr>
          <a:xfrm>
            <a:off x="1628203" y="9101367"/>
            <a:ext cx="8812283" cy="696801"/>
          </a:xfrm>
          <a:prstGeom prst="roundRect">
            <a:avLst>
              <a:gd name="adj" fmla="val 15490"/>
            </a:avLst>
          </a:prstGeom>
          <a:solidFill>
            <a:srgbClr val="FFFFFF"/>
          </a:solidFill>
          <a:ln/>
        </p:spPr>
        <p:txBody>
          <a:bodyPr/>
          <a:lstStyle/>
          <a:p>
            <a:pPr defTabSz="685800"/>
            <a:endParaRPr lang="en-IN" sz="2700">
              <a:solidFill>
                <a:srgbClr val="002F87"/>
              </a:solidFill>
              <a:latin typeface="Calibri" panose="020F0502020204030204"/>
            </a:endParaRPr>
          </a:p>
        </p:txBody>
      </p:sp>
      <p:sp>
        <p:nvSpPr>
          <p:cNvPr id="48" name="Text 44">
            <a:extLst>
              <a:ext uri="{FF2B5EF4-FFF2-40B4-BE49-F238E27FC236}">
                <a16:creationId xmlns:a16="http://schemas.microsoft.com/office/drawing/2014/main" id="{498091EF-5769-214C-6E3C-0E832B5DE84A}"/>
              </a:ext>
            </a:extLst>
          </p:cNvPr>
          <p:cNvSpPr txBox="1"/>
          <p:nvPr/>
        </p:nvSpPr>
        <p:spPr>
          <a:xfrm>
            <a:off x="1759823" y="9495307"/>
            <a:ext cx="9363854"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8" name="Text 24">
            <a:extLst>
              <a:ext uri="{FF2B5EF4-FFF2-40B4-BE49-F238E27FC236}">
                <a16:creationId xmlns:a16="http://schemas.microsoft.com/office/drawing/2014/main" id="{501CE5AD-5D8E-312E-8FA5-4E160C2CE303}"/>
              </a:ext>
            </a:extLst>
          </p:cNvPr>
          <p:cNvSpPr txBox="1"/>
          <p:nvPr/>
        </p:nvSpPr>
        <p:spPr>
          <a:xfrm>
            <a:off x="1759823" y="8712259"/>
            <a:ext cx="8470766"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4" name="Text 20">
            <a:extLst>
              <a:ext uri="{FF2B5EF4-FFF2-40B4-BE49-F238E27FC236}">
                <a16:creationId xmlns:a16="http://schemas.microsoft.com/office/drawing/2014/main" id="{76B347A2-AE02-47C4-8B7A-0479844E8DEB}"/>
              </a:ext>
            </a:extLst>
          </p:cNvPr>
          <p:cNvSpPr txBox="1"/>
          <p:nvPr/>
        </p:nvSpPr>
        <p:spPr>
          <a:xfrm>
            <a:off x="1759823" y="6326855"/>
            <a:ext cx="8645097" cy="183254"/>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pic>
        <p:nvPicPr>
          <p:cNvPr id="129" name="Google Shape;90;p1" descr="Indian Institute of Technology Bombay (IITB) | Engage India ...">
            <a:extLst>
              <a:ext uri="{FF2B5EF4-FFF2-40B4-BE49-F238E27FC236}">
                <a16:creationId xmlns:a16="http://schemas.microsoft.com/office/drawing/2014/main" id="{17857E74-D67A-0AF2-C958-7FC007AB382A}"/>
              </a:ext>
            </a:extLst>
          </p:cNvPr>
          <p:cNvPicPr preferRelativeResize="0">
            <a:picLocks noChangeAspect="1"/>
          </p:cNvPicPr>
          <p:nvPr/>
        </p:nvPicPr>
        <p:blipFill rotWithShape="1">
          <a:blip r:embed="rId5">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42A67493-0AE6-2BBB-0183-D4E6735BDBF7}"/>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CE6</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A49D75A1-5A48-4774-C7D8-68DE27CD396A}"/>
              </a:ext>
            </a:extLst>
          </p:cNvPr>
          <p:cNvGrpSpPr/>
          <p:nvPr/>
        </p:nvGrpSpPr>
        <p:grpSpPr>
          <a:xfrm>
            <a:off x="10497964" y="1575690"/>
            <a:ext cx="7444082" cy="7903413"/>
            <a:chOff x="6998642" y="1050460"/>
            <a:chExt cx="4962721" cy="5268942"/>
          </a:xfrm>
        </p:grpSpPr>
        <p:grpSp>
          <p:nvGrpSpPr>
            <p:cNvPr id="113" name="Group 112">
              <a:extLst>
                <a:ext uri="{FF2B5EF4-FFF2-40B4-BE49-F238E27FC236}">
                  <a16:creationId xmlns:a16="http://schemas.microsoft.com/office/drawing/2014/main" id="{E44D4F1A-A8EB-1450-5AA2-57243A65F7EC}"/>
                </a:ext>
              </a:extLst>
            </p:cNvPr>
            <p:cNvGrpSpPr/>
            <p:nvPr/>
          </p:nvGrpSpPr>
          <p:grpSpPr>
            <a:xfrm>
              <a:off x="6998642" y="1101685"/>
              <a:ext cx="4962721" cy="5217717"/>
              <a:chOff x="7115861" y="-3456087"/>
              <a:chExt cx="4339756" cy="9315752"/>
            </a:xfrm>
          </p:grpSpPr>
          <p:sp>
            <p:nvSpPr>
              <p:cNvPr id="52" name="Text 47">
                <a:extLst>
                  <a:ext uri="{FF2B5EF4-FFF2-40B4-BE49-F238E27FC236}">
                    <a16:creationId xmlns:a16="http://schemas.microsoft.com/office/drawing/2014/main" id="{53087157-15C9-D56A-4892-3624E02D32BE}"/>
                  </a:ext>
                </a:extLst>
              </p:cNvPr>
              <p:cNvSpPr txBox="1"/>
              <p:nvPr/>
            </p:nvSpPr>
            <p:spPr>
              <a:xfrm>
                <a:off x="7329615" y="857615"/>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srgbClr val="002F87"/>
                  </a:solidFill>
                  <a:latin typeface="Calibri" panose="020F0502020204030204"/>
                </a:endParaRPr>
              </a:p>
            </p:txBody>
          </p:sp>
          <p:pic>
            <p:nvPicPr>
              <p:cNvPr id="53" name="Image 3" descr="preencoded.png">
                <a:extLst>
                  <a:ext uri="{FF2B5EF4-FFF2-40B4-BE49-F238E27FC236}">
                    <a16:creationId xmlns:a16="http://schemas.microsoft.com/office/drawing/2014/main" id="{6BD3149B-AA1E-C875-04FC-B829A0394922}"/>
                  </a:ext>
                </a:extLst>
              </p:cNvPr>
              <p:cNvPicPr>
                <a:picLocks/>
              </p:cNvPicPr>
              <p:nvPr/>
            </p:nvPicPr>
            <p:blipFill>
              <a:blip r:embed="rId6"/>
              <a:srcRect t="-842" b="-842"/>
              <a:stretch/>
            </p:blipFill>
            <p:spPr>
              <a:xfrm>
                <a:off x="7142554" y="798293"/>
                <a:ext cx="188886" cy="385648"/>
              </a:xfrm>
              <a:prstGeom prst="rect">
                <a:avLst/>
              </a:prstGeom>
            </p:spPr>
          </p:pic>
          <p:sp>
            <p:nvSpPr>
              <p:cNvPr id="54" name="Shape 48">
                <a:extLst>
                  <a:ext uri="{FF2B5EF4-FFF2-40B4-BE49-F238E27FC236}">
                    <a16:creationId xmlns:a16="http://schemas.microsoft.com/office/drawing/2014/main" id="{2B130868-8EAD-51F4-B857-1E1CE52C6AB6}"/>
                  </a:ext>
                </a:extLst>
              </p:cNvPr>
              <p:cNvSpPr/>
              <p:nvPr/>
            </p:nvSpPr>
            <p:spPr>
              <a:xfrm>
                <a:off x="7115861" y="1439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5" name="Image 4" descr="preencoded.png">
                <a:extLst>
                  <a:ext uri="{FF2B5EF4-FFF2-40B4-BE49-F238E27FC236}">
                    <a16:creationId xmlns:a16="http://schemas.microsoft.com/office/drawing/2014/main" id="{38CFD9D6-2489-EA39-1EA0-BF90E3620EC5}"/>
                  </a:ext>
                </a:extLst>
              </p:cNvPr>
              <p:cNvPicPr>
                <a:picLocks/>
              </p:cNvPicPr>
              <p:nvPr/>
            </p:nvPicPr>
            <p:blipFill>
              <a:blip r:embed="rId7"/>
              <a:srcRect l="-837" r="-837"/>
              <a:stretch/>
            </p:blipFill>
            <p:spPr>
              <a:xfrm>
                <a:off x="7240219" y="1633955"/>
                <a:ext cx="125924" cy="257099"/>
              </a:xfrm>
              <a:prstGeom prst="rect">
                <a:avLst/>
              </a:prstGeom>
            </p:spPr>
          </p:pic>
          <p:sp>
            <p:nvSpPr>
              <p:cNvPr id="56" name="Text 49">
                <a:extLst>
                  <a:ext uri="{FF2B5EF4-FFF2-40B4-BE49-F238E27FC236}">
                    <a16:creationId xmlns:a16="http://schemas.microsoft.com/office/drawing/2014/main" id="{EDD4B3EF-9966-7939-C884-BB3D0DDE1E16}"/>
                  </a:ext>
                </a:extLst>
              </p:cNvPr>
              <p:cNvSpPr txBox="1"/>
              <p:nvPr/>
            </p:nvSpPr>
            <p:spPr>
              <a:xfrm>
                <a:off x="7468819" y="1436069"/>
                <a:ext cx="3955263"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Awards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National &amp; International Best Paper, Research &amp; Teaching awards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8" name="Shape 51">
                <a:extLst>
                  <a:ext uri="{FF2B5EF4-FFF2-40B4-BE49-F238E27FC236}">
                    <a16:creationId xmlns:a16="http://schemas.microsoft.com/office/drawing/2014/main" id="{C372F9D3-171B-7C4D-2937-EC1A4EA5373D}"/>
                  </a:ext>
                </a:extLst>
              </p:cNvPr>
              <p:cNvSpPr/>
              <p:nvPr/>
            </p:nvSpPr>
            <p:spPr>
              <a:xfrm>
                <a:off x="7115861" y="220206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0" name="Text 52">
                <a:extLst>
                  <a:ext uri="{FF2B5EF4-FFF2-40B4-BE49-F238E27FC236}">
                    <a16:creationId xmlns:a16="http://schemas.microsoft.com/office/drawing/2014/main" id="{DB79C12A-98ED-0098-7A4F-16F9A2B1305F}"/>
                  </a:ext>
                </a:extLst>
              </p:cNvPr>
              <p:cNvSpPr txBox="1"/>
              <p:nvPr/>
            </p:nvSpPr>
            <p:spPr>
              <a:xfrm>
                <a:off x="7468819" y="2198679"/>
                <a:ext cx="3863639"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Fellowships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High level visiting fellowship awarded by the French Institute in India</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4B40B027-88DC-8CB1-4086-38F06F9254CD}"/>
                  </a:ext>
                </a:extLst>
              </p:cNvPr>
              <p:cNvSpPr/>
              <p:nvPr/>
            </p:nvSpPr>
            <p:spPr>
              <a:xfrm>
                <a:off x="7115861" y="296376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63" name="Image 6" descr="preencoded.png">
                <a:extLst>
                  <a:ext uri="{FF2B5EF4-FFF2-40B4-BE49-F238E27FC236}">
                    <a16:creationId xmlns:a16="http://schemas.microsoft.com/office/drawing/2014/main" id="{9BA3789A-28DC-F56F-DF71-1DD3D12D4134}"/>
                  </a:ext>
                </a:extLst>
              </p:cNvPr>
              <p:cNvPicPr>
                <a:picLocks/>
              </p:cNvPicPr>
              <p:nvPr/>
            </p:nvPicPr>
            <p:blipFill>
              <a:blip r:embed="rId8"/>
              <a:srcRect l="-837" r="-837"/>
              <a:stretch/>
            </p:blipFill>
            <p:spPr>
              <a:xfrm>
                <a:off x="7240219" y="3125604"/>
                <a:ext cx="125924" cy="257099"/>
              </a:xfrm>
              <a:prstGeom prst="rect">
                <a:avLst/>
              </a:prstGeom>
            </p:spPr>
          </p:pic>
          <p:sp>
            <p:nvSpPr>
              <p:cNvPr id="64" name="Text 55">
                <a:extLst>
                  <a:ext uri="{FF2B5EF4-FFF2-40B4-BE49-F238E27FC236}">
                    <a16:creationId xmlns:a16="http://schemas.microsoft.com/office/drawing/2014/main" id="{6DC8E0EF-4FA9-4F21-639F-E8009FDED029}"/>
                  </a:ext>
                </a:extLst>
              </p:cNvPr>
              <p:cNvSpPr txBox="1"/>
              <p:nvPr/>
            </p:nvSpPr>
            <p:spPr>
              <a:xfrm>
                <a:off x="7468819" y="2999617"/>
                <a:ext cx="3955263"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Research Collaborations</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Funding by Danish Ministry of Higher Education &amp; Research</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66" name="Shape 57">
                <a:extLst>
                  <a:ext uri="{FF2B5EF4-FFF2-40B4-BE49-F238E27FC236}">
                    <a16:creationId xmlns:a16="http://schemas.microsoft.com/office/drawing/2014/main" id="{1B05B5C3-0D03-49D0-29AF-C6F1DE41706D}"/>
                  </a:ext>
                </a:extLst>
              </p:cNvPr>
              <p:cNvSpPr/>
              <p:nvPr/>
            </p:nvSpPr>
            <p:spPr>
              <a:xfrm>
                <a:off x="7115861" y="3725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8" name="Text 58">
                <a:extLst>
                  <a:ext uri="{FF2B5EF4-FFF2-40B4-BE49-F238E27FC236}">
                    <a16:creationId xmlns:a16="http://schemas.microsoft.com/office/drawing/2014/main" id="{97E686D7-E5DC-FB89-DE9E-9AF73FE535A0}"/>
                  </a:ext>
                </a:extLst>
              </p:cNvPr>
              <p:cNvSpPr txBox="1"/>
              <p:nvPr/>
            </p:nvSpPr>
            <p:spPr>
              <a:xfrm>
                <a:off x="7468819" y="3697110"/>
                <a:ext cx="398068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Recognition</a:t>
                </a:r>
              </a:p>
              <a:p>
                <a:pPr defTabSz="685800">
                  <a:defRPr/>
                </a:pPr>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Invited by NASA SWOT mission to present India centric work on SWOT</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Shape 60">
                <a:extLst>
                  <a:ext uri="{FF2B5EF4-FFF2-40B4-BE49-F238E27FC236}">
                    <a16:creationId xmlns:a16="http://schemas.microsoft.com/office/drawing/2014/main" id="{D3DA6A1A-3B07-D838-3335-D3BFF5B04E7F}"/>
                  </a:ext>
                </a:extLst>
              </p:cNvPr>
              <p:cNvSpPr/>
              <p:nvPr/>
            </p:nvSpPr>
            <p:spPr>
              <a:xfrm>
                <a:off x="7115861" y="4488065"/>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1" name="Image 8" descr="preencoded.png">
                <a:extLst>
                  <a:ext uri="{FF2B5EF4-FFF2-40B4-BE49-F238E27FC236}">
                    <a16:creationId xmlns:a16="http://schemas.microsoft.com/office/drawing/2014/main" id="{92165617-56DB-D895-0378-F8DD6D5086BC}"/>
                  </a:ext>
                </a:extLst>
              </p:cNvPr>
              <p:cNvPicPr>
                <a:picLocks/>
              </p:cNvPicPr>
              <p:nvPr/>
            </p:nvPicPr>
            <p:blipFill>
              <a:blip r:embed="rId9"/>
              <a:srcRect/>
              <a:stretch/>
            </p:blipFill>
            <p:spPr>
              <a:xfrm>
                <a:off x="7240220" y="4666236"/>
                <a:ext cx="125924" cy="257099"/>
              </a:xfrm>
              <a:prstGeom prst="rect">
                <a:avLst/>
              </a:prstGeom>
            </p:spPr>
          </p:pic>
          <p:sp>
            <p:nvSpPr>
              <p:cNvPr id="72" name="Text 61">
                <a:extLst>
                  <a:ext uri="{FF2B5EF4-FFF2-40B4-BE49-F238E27FC236}">
                    <a16:creationId xmlns:a16="http://schemas.microsoft.com/office/drawing/2014/main" id="{75D2EF96-7BC5-8383-028B-14047384C858}"/>
                  </a:ext>
                </a:extLst>
              </p:cNvPr>
              <p:cNvSpPr txBox="1"/>
              <p:nvPr/>
            </p:nvSpPr>
            <p:spPr>
              <a:xfrm>
                <a:off x="7468819" y="4484680"/>
                <a:ext cx="3955262"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Editorial &amp; Committee Leadership</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Inducted to group on “Geodetic Reference frame” under NGP</a:t>
                </a:r>
              </a:p>
            </p:txBody>
          </p:sp>
          <p:sp>
            <p:nvSpPr>
              <p:cNvPr id="74" name="Shape 63">
                <a:extLst>
                  <a:ext uri="{FF2B5EF4-FFF2-40B4-BE49-F238E27FC236}">
                    <a16:creationId xmlns:a16="http://schemas.microsoft.com/office/drawing/2014/main" id="{6622B810-BACD-A130-7295-A503A750134F}"/>
                  </a:ext>
                </a:extLst>
              </p:cNvPr>
              <p:cNvSpPr/>
              <p:nvPr/>
            </p:nvSpPr>
            <p:spPr>
              <a:xfrm>
                <a:off x="7115861" y="5249761"/>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5" name="Image 9" descr="preencoded.png">
                <a:extLst>
                  <a:ext uri="{FF2B5EF4-FFF2-40B4-BE49-F238E27FC236}">
                    <a16:creationId xmlns:a16="http://schemas.microsoft.com/office/drawing/2014/main" id="{E903EBF6-C98B-EA35-B13E-52A395721BAC}"/>
                  </a:ext>
                </a:extLst>
              </p:cNvPr>
              <p:cNvPicPr>
                <a:picLocks/>
              </p:cNvPicPr>
              <p:nvPr/>
            </p:nvPicPr>
            <p:blipFill>
              <a:blip r:embed="rId10"/>
              <a:srcRect l="-1507" r="-1507"/>
              <a:stretch/>
            </p:blipFill>
            <p:spPr>
              <a:xfrm>
                <a:off x="7240219" y="5411610"/>
                <a:ext cx="125924" cy="257099"/>
              </a:xfrm>
              <a:prstGeom prst="rect">
                <a:avLst/>
              </a:prstGeom>
            </p:spPr>
          </p:pic>
          <p:sp>
            <p:nvSpPr>
              <p:cNvPr id="76" name="Text 64">
                <a:extLst>
                  <a:ext uri="{FF2B5EF4-FFF2-40B4-BE49-F238E27FC236}">
                    <a16:creationId xmlns:a16="http://schemas.microsoft.com/office/drawing/2014/main" id="{CCA79AB7-887B-A878-E936-B86619704D64}"/>
                  </a:ext>
                </a:extLst>
              </p:cNvPr>
              <p:cNvSpPr txBox="1"/>
              <p:nvPr/>
            </p:nvSpPr>
            <p:spPr>
              <a:xfrm>
                <a:off x="7468819" y="5271512"/>
                <a:ext cx="3986798"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pitchFamily="34" charset="0"/>
                    <a:ea typeface="Calibri" panose="020F0502020204030204" pitchFamily="34" charset="0"/>
                    <a:cs typeface="Calibri" panose="020F0502020204030204" pitchFamily="34" charset="0"/>
                  </a:rPr>
                  <a:t>National Geospatial Award 2025 </a:t>
                </a:r>
              </a:p>
              <a:p>
                <a:pPr defTabSz="685800"/>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Outstanding contributions to geospatial science and cryosphere studies.</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77" name="Text 65">
                <a:extLst>
                  <a:ext uri="{FF2B5EF4-FFF2-40B4-BE49-F238E27FC236}">
                    <a16:creationId xmlns:a16="http://schemas.microsoft.com/office/drawing/2014/main" id="{18C5A723-2049-1E03-1ACA-CAB372063371}"/>
                  </a:ext>
                </a:extLst>
              </p:cNvPr>
              <p:cNvSpPr txBox="1"/>
              <p:nvPr/>
            </p:nvSpPr>
            <p:spPr>
              <a:xfrm>
                <a:off x="7468819" y="5159045"/>
                <a:ext cx="2936138" cy="152706"/>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4" name="Text 47">
                <a:extLst>
                  <a:ext uri="{FF2B5EF4-FFF2-40B4-BE49-F238E27FC236}">
                    <a16:creationId xmlns:a16="http://schemas.microsoft.com/office/drawing/2014/main" id="{BDBEB51B-2BE5-0C28-4B34-D8DAE6BE5681}"/>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srgbClr val="002F87"/>
                  </a:solidFill>
                  <a:latin typeface="Calibri" panose="020F0502020204030204"/>
                </a:endParaRPr>
              </a:p>
            </p:txBody>
          </p:sp>
        </p:grpSp>
        <p:pic>
          <p:nvPicPr>
            <p:cNvPr id="9" name="Picture 8">
              <a:extLst>
                <a:ext uri="{FF2B5EF4-FFF2-40B4-BE49-F238E27FC236}">
                  <a16:creationId xmlns:a16="http://schemas.microsoft.com/office/drawing/2014/main" id="{23B587E5-5B9E-BB0D-2D70-C78DE35A1C1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5CA4F142-B6D3-DB25-C36E-EDB5A54670DD}"/>
              </a:ext>
            </a:extLst>
          </p:cNvPr>
          <p:cNvGraphicFramePr/>
          <p:nvPr/>
        </p:nvGraphicFramePr>
        <p:xfrm>
          <a:off x="10497963" y="2137421"/>
          <a:ext cx="7444083" cy="294583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9" name="Shape 2">
            <a:extLst>
              <a:ext uri="{FF2B5EF4-FFF2-40B4-BE49-F238E27FC236}">
                <a16:creationId xmlns:a16="http://schemas.microsoft.com/office/drawing/2014/main" id="{E8991565-1DA4-589C-8B04-FBDD58039CEA}"/>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8" name="Shape 4"/>
          <p:cNvSpPr/>
          <p:nvPr/>
        </p:nvSpPr>
        <p:spPr>
          <a:xfrm>
            <a:off x="657657" y="3193236"/>
            <a:ext cx="1620000" cy="1620000"/>
          </a:xfrm>
          <a:prstGeom prst="ellipse">
            <a:avLst/>
          </a:prstGeom>
          <a:blipFill>
            <a:blip r:embed="rId17"/>
            <a:stretch>
              <a:fillRect/>
            </a:stretch>
          </a:blipFill>
          <a:ln w="25400">
            <a:solidFill>
              <a:srgbClr val="E5E7EB"/>
            </a:solidFill>
            <a:prstDash val="solid"/>
          </a:ln>
        </p:spPr>
        <p:txBody>
          <a:bodyPr/>
          <a:lstStyle/>
          <a:p>
            <a:pPr defTabSz="685800"/>
            <a:endParaRPr lang="en-IN" sz="2700">
              <a:solidFill>
                <a:srgbClr val="002F87"/>
              </a:solidFill>
              <a:latin typeface="Calibri" panose="020F0502020204030204"/>
            </a:endParaRPr>
          </a:p>
        </p:txBody>
      </p:sp>
      <p:sp>
        <p:nvSpPr>
          <p:cNvPr id="2" name="Text 5"/>
          <p:cNvSpPr txBox="1"/>
          <p:nvPr/>
        </p:nvSpPr>
        <p:spPr>
          <a:xfrm>
            <a:off x="2545337" y="3201329"/>
            <a:ext cx="4500219" cy="458115"/>
          </a:xfrm>
          <a:prstGeom prst="rect">
            <a:avLst/>
          </a:prstGeom>
          <a:noFill/>
          <a:ln/>
        </p:spPr>
        <p:txBody>
          <a:bodyPr wrap="square" lIns="0" tIns="0" rIns="0" bIns="0" rtlCol="0" anchor="t"/>
          <a:lstStyle/>
          <a:p>
            <a:pPr defTabSz="685800"/>
            <a:r>
              <a:rPr lang="en-US" sz="2100" b="1" dirty="0">
                <a:solidFill>
                  <a:srgbClr val="1F2937"/>
                </a:solidFill>
                <a:latin typeface="Montserrat" pitchFamily="34" charset="0"/>
                <a:ea typeface="Montserrat" pitchFamily="34" charset="-122"/>
                <a:cs typeface="Montserrat" pitchFamily="34" charset="-120"/>
              </a:rPr>
              <a:t>Prof. Raaj Ramsankaran</a:t>
            </a:r>
            <a:endParaRPr lang="en-US" sz="2100" dirty="0">
              <a:solidFill>
                <a:srgbClr val="002F87"/>
              </a:solidFill>
              <a:latin typeface="Calibri" panose="020F0502020204030204"/>
            </a:endParaRPr>
          </a:p>
        </p:txBody>
      </p:sp>
      <p:sp>
        <p:nvSpPr>
          <p:cNvPr id="12" name="Shape 20"/>
          <p:cNvSpPr/>
          <p:nvPr/>
        </p:nvSpPr>
        <p:spPr>
          <a:xfrm>
            <a:off x="6153503" y="3050936"/>
            <a:ext cx="1620000" cy="1620000"/>
          </a:xfrm>
          <a:prstGeom prst="ellipse">
            <a:avLst/>
          </a:prstGeom>
          <a:blipFill>
            <a:blip r:embed="rId18"/>
            <a:stretch>
              <a:fillRect/>
            </a:stretch>
          </a:blip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37" name="Text 21"/>
          <p:cNvSpPr txBox="1"/>
          <p:nvPr/>
        </p:nvSpPr>
        <p:spPr>
          <a:xfrm>
            <a:off x="8048726" y="3085493"/>
            <a:ext cx="1905153" cy="400508"/>
          </a:xfrm>
          <a:prstGeom prst="rect">
            <a:avLst/>
          </a:prstGeom>
          <a:noFill/>
          <a:ln/>
        </p:spPr>
        <p:txBody>
          <a:bodyPr wrap="square" lIns="0" tIns="0" rIns="0" bIns="0" rtlCol="0" anchor="t"/>
          <a:lstStyle/>
          <a:p>
            <a:pPr defTabSz="685800"/>
            <a:r>
              <a:rPr lang="en-US" sz="2100" b="1" dirty="0">
                <a:solidFill>
                  <a:srgbClr val="1F2937"/>
                </a:solidFill>
                <a:latin typeface="Montserrat" pitchFamily="34" charset="0"/>
                <a:ea typeface="Montserrat" pitchFamily="34" charset="-122"/>
                <a:cs typeface="Montserrat" pitchFamily="34" charset="-120"/>
              </a:rPr>
              <a:t>Prof. J. Indu</a:t>
            </a:r>
            <a:endParaRPr lang="en-US" sz="2100" dirty="0">
              <a:solidFill>
                <a:srgbClr val="002F87"/>
              </a:solidFill>
              <a:latin typeface="Calibri" panose="020F0502020204030204"/>
            </a:endParaRPr>
          </a:p>
        </p:txBody>
      </p:sp>
      <p:sp>
        <p:nvSpPr>
          <p:cNvPr id="50" name="Text 31"/>
          <p:cNvSpPr txBox="1"/>
          <p:nvPr/>
        </p:nvSpPr>
        <p:spPr>
          <a:xfrm>
            <a:off x="2627599" y="6548719"/>
            <a:ext cx="3796589" cy="400508"/>
          </a:xfrm>
          <a:prstGeom prst="rect">
            <a:avLst/>
          </a:prstGeom>
          <a:noFill/>
          <a:ln/>
        </p:spPr>
        <p:txBody>
          <a:bodyPr wrap="square" lIns="0" tIns="0" rIns="0" bIns="0" rtlCol="0" anchor="t"/>
          <a:lstStyle/>
          <a:p>
            <a:pPr defTabSz="685800"/>
            <a:r>
              <a:rPr lang="en-US" sz="2100" b="1" dirty="0">
                <a:solidFill>
                  <a:srgbClr val="1F2937"/>
                </a:solidFill>
                <a:latin typeface="Montserrat" pitchFamily="34" charset="0"/>
                <a:ea typeface="Montserrat" pitchFamily="34" charset="-122"/>
                <a:cs typeface="Montserrat" pitchFamily="34" charset="-120"/>
              </a:rPr>
              <a:t>Prof. Eswar Rajasekaran</a:t>
            </a:r>
            <a:endParaRPr lang="en-US" sz="2100" dirty="0">
              <a:solidFill>
                <a:srgbClr val="002F87"/>
              </a:solidFill>
              <a:latin typeface="Calibri" panose="020F0502020204030204"/>
            </a:endParaRPr>
          </a:p>
        </p:txBody>
      </p:sp>
      <p:sp>
        <p:nvSpPr>
          <p:cNvPr id="16" name="Shape 20">
            <a:extLst>
              <a:ext uri="{FF2B5EF4-FFF2-40B4-BE49-F238E27FC236}">
                <a16:creationId xmlns:a16="http://schemas.microsoft.com/office/drawing/2014/main" id="{BB18A2EF-229F-8771-F3CF-2ED6D9E0F3ED}"/>
              </a:ext>
            </a:extLst>
          </p:cNvPr>
          <p:cNvSpPr/>
          <p:nvPr/>
        </p:nvSpPr>
        <p:spPr>
          <a:xfrm>
            <a:off x="743391" y="6545304"/>
            <a:ext cx="1620000" cy="1620000"/>
          </a:xfrm>
          <a:prstGeom prst="ellipse">
            <a:avLst/>
          </a:prstGeom>
          <a:blipFill>
            <a:blip r:embed="rId19"/>
            <a:stretch>
              <a:fillRect/>
            </a:stretch>
          </a:blip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17" name="Shape 14">
            <a:extLst>
              <a:ext uri="{FF2B5EF4-FFF2-40B4-BE49-F238E27FC236}">
                <a16:creationId xmlns:a16="http://schemas.microsoft.com/office/drawing/2014/main" id="{210D6596-2317-BEE7-20AD-50230787F411}"/>
              </a:ext>
            </a:extLst>
          </p:cNvPr>
          <p:cNvSpPr/>
          <p:nvPr/>
        </p:nvSpPr>
        <p:spPr>
          <a:xfrm>
            <a:off x="7891654" y="3082808"/>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20" name="Shape 14">
            <a:extLst>
              <a:ext uri="{FF2B5EF4-FFF2-40B4-BE49-F238E27FC236}">
                <a16:creationId xmlns:a16="http://schemas.microsoft.com/office/drawing/2014/main" id="{DF15A744-3F02-BEF8-DFDB-839CB290EBC5}"/>
              </a:ext>
            </a:extLst>
          </p:cNvPr>
          <p:cNvSpPr/>
          <p:nvPr/>
        </p:nvSpPr>
        <p:spPr>
          <a:xfrm>
            <a:off x="2470526" y="6547167"/>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25" name="Shape 14">
            <a:extLst>
              <a:ext uri="{FF2B5EF4-FFF2-40B4-BE49-F238E27FC236}">
                <a16:creationId xmlns:a16="http://schemas.microsoft.com/office/drawing/2014/main" id="{D3883F91-058A-37B1-055C-7E300031279B}"/>
              </a:ext>
            </a:extLst>
          </p:cNvPr>
          <p:cNvSpPr/>
          <p:nvPr/>
        </p:nvSpPr>
        <p:spPr>
          <a:xfrm>
            <a:off x="2388265" y="3201329"/>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pic>
        <p:nvPicPr>
          <p:cNvPr id="6146" name="Picture 2" descr="Fellowship ">
            <a:extLst>
              <a:ext uri="{FF2B5EF4-FFF2-40B4-BE49-F238E27FC236}">
                <a16:creationId xmlns:a16="http://schemas.microsoft.com/office/drawing/2014/main" id="{B297751D-0901-22EE-C3CC-312209EC8B34}"/>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684277" y="6525588"/>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rophy ">
            <a:extLst>
              <a:ext uri="{FF2B5EF4-FFF2-40B4-BE49-F238E27FC236}">
                <a16:creationId xmlns:a16="http://schemas.microsoft.com/office/drawing/2014/main" id="{BD8726D1-051D-51A8-BC9E-80A37C55E230}"/>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684277" y="7801568"/>
            <a:ext cx="270000" cy="270000"/>
          </a:xfrm>
          <a:prstGeom prst="rect">
            <a:avLst/>
          </a:prstGeom>
          <a:noFill/>
          <a:extLst>
            <a:ext uri="{909E8E84-426E-40DD-AFC4-6F175D3DCCD1}">
              <a14:hiddenFill xmlns:a14="http://schemas.microsoft.com/office/drawing/2010/main">
                <a:solidFill>
                  <a:srgbClr val="FFFFFF"/>
                </a:solidFill>
              </a14:hiddenFill>
            </a:ext>
          </a:extLst>
        </p:spPr>
      </p:pic>
      <p:sp>
        <p:nvSpPr>
          <p:cNvPr id="3" name="Shape 20">
            <a:extLst>
              <a:ext uri="{FF2B5EF4-FFF2-40B4-BE49-F238E27FC236}">
                <a16:creationId xmlns:a16="http://schemas.microsoft.com/office/drawing/2014/main" id="{E1B1269A-8D29-2D8E-602E-D3C175621222}"/>
              </a:ext>
            </a:extLst>
          </p:cNvPr>
          <p:cNvSpPr/>
          <p:nvPr/>
        </p:nvSpPr>
        <p:spPr>
          <a:xfrm>
            <a:off x="6153503" y="6545304"/>
            <a:ext cx="1620000" cy="1620000"/>
          </a:xfrm>
          <a:prstGeom prst="ellipse">
            <a:avLst/>
          </a:prstGeom>
          <a:blipFill>
            <a:blip r:embed="rId22">
              <a:extLst>
                <a:ext uri="{28A0092B-C50C-407E-A947-70E740481C1C}">
                  <a14:useLocalDpi xmlns:a14="http://schemas.microsoft.com/office/drawing/2010/main" val="0"/>
                </a:ext>
              </a:extLst>
            </a:blip>
            <a:stretch>
              <a:fillRect/>
            </a:stretch>
          </a:blip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10" name="Text 21">
            <a:extLst>
              <a:ext uri="{FF2B5EF4-FFF2-40B4-BE49-F238E27FC236}">
                <a16:creationId xmlns:a16="http://schemas.microsoft.com/office/drawing/2014/main" id="{86C683EC-9887-0B18-4A2B-B1242A0504F8}"/>
              </a:ext>
            </a:extLst>
          </p:cNvPr>
          <p:cNvSpPr txBox="1"/>
          <p:nvPr/>
        </p:nvSpPr>
        <p:spPr>
          <a:xfrm>
            <a:off x="8048725" y="6579862"/>
            <a:ext cx="2734166" cy="400508"/>
          </a:xfrm>
          <a:prstGeom prst="rect">
            <a:avLst/>
          </a:prstGeom>
          <a:noFill/>
          <a:ln/>
        </p:spPr>
        <p:txBody>
          <a:bodyPr wrap="square" lIns="0" tIns="0" rIns="0" bIns="0" rtlCol="0" anchor="t"/>
          <a:lstStyle/>
          <a:p>
            <a:pPr defTabSz="685800"/>
            <a:r>
              <a:rPr lang="en-US" sz="2100" b="1" dirty="0">
                <a:solidFill>
                  <a:srgbClr val="1F2937"/>
                </a:solidFill>
                <a:latin typeface="Montserrat" pitchFamily="34" charset="0"/>
                <a:ea typeface="Montserrat" pitchFamily="34" charset="-122"/>
                <a:cs typeface="Montserrat" pitchFamily="34" charset="-120"/>
              </a:rPr>
              <a:t>Prof. Sanchari Thakur</a:t>
            </a:r>
            <a:endParaRPr lang="en-US" sz="2100" dirty="0">
              <a:solidFill>
                <a:srgbClr val="002F87"/>
              </a:solidFill>
              <a:latin typeface="Calibri" panose="020F0502020204030204"/>
            </a:endParaRPr>
          </a:p>
        </p:txBody>
      </p:sp>
      <p:sp>
        <p:nvSpPr>
          <p:cNvPr id="11" name="Shape 14">
            <a:extLst>
              <a:ext uri="{FF2B5EF4-FFF2-40B4-BE49-F238E27FC236}">
                <a16:creationId xmlns:a16="http://schemas.microsoft.com/office/drawing/2014/main" id="{EBA3E69C-CCE8-88F5-F8AF-9F6C5CCA316C}"/>
              </a:ext>
            </a:extLst>
          </p:cNvPr>
          <p:cNvSpPr/>
          <p:nvPr/>
        </p:nvSpPr>
        <p:spPr>
          <a:xfrm>
            <a:off x="7891654" y="6577176"/>
            <a:ext cx="44297" cy="1080000"/>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Tree>
    <p:extLst>
      <p:ext uri="{BB962C8B-B14F-4D97-AF65-F5344CB8AC3E}">
        <p14:creationId xmlns:p14="http://schemas.microsoft.com/office/powerpoint/2010/main" val="1283567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A7FDF-4CD6-C0CC-5375-3E221DB69ED4}"/>
            </a:ext>
          </a:extLst>
        </p:cNvPr>
        <p:cNvGrpSpPr/>
        <p:nvPr/>
      </p:nvGrpSpPr>
      <p:grpSpPr>
        <a:xfrm>
          <a:off x="0" y="0"/>
          <a:ext cx="0" cy="0"/>
          <a:chOff x="0" y="0"/>
          <a:chExt cx="0" cy="0"/>
        </a:xfrm>
      </p:grpSpPr>
      <p:sp>
        <p:nvSpPr>
          <p:cNvPr id="135" name="Shape 35">
            <a:extLst>
              <a:ext uri="{FF2B5EF4-FFF2-40B4-BE49-F238E27FC236}">
                <a16:creationId xmlns:a16="http://schemas.microsoft.com/office/drawing/2014/main" id="{8319DA6D-8230-83B6-428B-35D038DE9684}"/>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CE6</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0B93C8AC-FDEC-BA7A-EB3D-19051575F65A}"/>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0B26195C-4A8D-83E4-E916-865007DCE4E4}"/>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47299C5C-5C53-15DC-DF9F-48953A66A10E}"/>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Research Infrastructure - RS Lab Facilities</a:t>
            </a:r>
          </a:p>
        </p:txBody>
      </p:sp>
      <p:sp>
        <p:nvSpPr>
          <p:cNvPr id="116" name="Text 53">
            <a:extLst>
              <a:ext uri="{FF2B5EF4-FFF2-40B4-BE49-F238E27FC236}">
                <a16:creationId xmlns:a16="http://schemas.microsoft.com/office/drawing/2014/main" id="{3EAB5712-851D-B238-70F8-EB7B2B40245B}"/>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Remote Sensing – RS</a:t>
            </a:r>
            <a:endParaRPr lang="en-US" sz="21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29" name="Google Shape;90;p1" descr="Indian Institute of Technology Bombay (IITB) | Engage India ...">
            <a:extLst>
              <a:ext uri="{FF2B5EF4-FFF2-40B4-BE49-F238E27FC236}">
                <a16:creationId xmlns:a16="http://schemas.microsoft.com/office/drawing/2014/main" id="{D5CECC57-6906-0F27-182D-E61B801F485C}"/>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85EE15B9-C2D2-2D45-DF5B-656B0E960232}"/>
              </a:ext>
            </a:extLst>
          </p:cNvPr>
          <p:cNvSpPr/>
          <p:nvPr/>
        </p:nvSpPr>
        <p:spPr>
          <a:xfrm>
            <a:off x="10590522" y="1513676"/>
            <a:ext cx="7234791"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102" name="Image 20" descr="preencoded.png">
            <a:extLst>
              <a:ext uri="{FF2B5EF4-FFF2-40B4-BE49-F238E27FC236}">
                <a16:creationId xmlns:a16="http://schemas.microsoft.com/office/drawing/2014/main" id="{73DD3C12-83DB-DF5F-BF7B-2D639E69076B}"/>
              </a:ext>
            </a:extLst>
          </p:cNvPr>
          <p:cNvPicPr>
            <a:picLocks noChangeAspect="1"/>
          </p:cNvPicPr>
          <p:nvPr/>
        </p:nvPicPr>
        <p:blipFill>
          <a:blip r:embed="rId5"/>
          <a:srcRect/>
          <a:stretch/>
        </p:blipFill>
        <p:spPr>
          <a:xfrm>
            <a:off x="10754482" y="1715611"/>
            <a:ext cx="257861" cy="257861"/>
          </a:xfrm>
          <a:prstGeom prst="rect">
            <a:avLst/>
          </a:prstGeom>
        </p:spPr>
      </p:pic>
      <p:sp>
        <p:nvSpPr>
          <p:cNvPr id="117" name="Text 27">
            <a:extLst>
              <a:ext uri="{FF2B5EF4-FFF2-40B4-BE49-F238E27FC236}">
                <a16:creationId xmlns:a16="http://schemas.microsoft.com/office/drawing/2014/main" id="{7FD48616-BBCB-E091-E581-21FB22B1924A}"/>
              </a:ext>
            </a:extLst>
          </p:cNvPr>
          <p:cNvSpPr txBox="1"/>
          <p:nvPr/>
        </p:nvSpPr>
        <p:spPr>
          <a:xfrm>
            <a:off x="11079495" y="4636162"/>
            <a:ext cx="2478054" cy="105656"/>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Trimble R12 GNSS Receivers</a:t>
            </a:r>
          </a:p>
        </p:txBody>
      </p:sp>
      <p:sp>
        <p:nvSpPr>
          <p:cNvPr id="131" name="Text 28">
            <a:extLst>
              <a:ext uri="{FF2B5EF4-FFF2-40B4-BE49-F238E27FC236}">
                <a16:creationId xmlns:a16="http://schemas.microsoft.com/office/drawing/2014/main" id="{1599340F-0EDE-A2E7-36BB-EE0811768611}"/>
              </a:ext>
            </a:extLst>
          </p:cNvPr>
          <p:cNvSpPr txBox="1"/>
          <p:nvPr/>
        </p:nvSpPr>
        <p:spPr>
          <a:xfrm>
            <a:off x="11112213" y="7234114"/>
            <a:ext cx="2412618" cy="176687"/>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Unmanned Surface Vehicle</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36" name="Text 29">
            <a:extLst>
              <a:ext uri="{FF2B5EF4-FFF2-40B4-BE49-F238E27FC236}">
                <a16:creationId xmlns:a16="http://schemas.microsoft.com/office/drawing/2014/main" id="{E2046913-C1C0-F3DC-7A31-2D4F3DCA0699}"/>
              </a:ext>
            </a:extLst>
          </p:cNvPr>
          <p:cNvSpPr txBox="1"/>
          <p:nvPr/>
        </p:nvSpPr>
        <p:spPr>
          <a:xfrm>
            <a:off x="15434555" y="7251944"/>
            <a:ext cx="1252808" cy="176687"/>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CORS Station</a:t>
            </a:r>
          </a:p>
        </p:txBody>
      </p:sp>
      <p:sp>
        <p:nvSpPr>
          <p:cNvPr id="146" name="Shape 22">
            <a:extLst>
              <a:ext uri="{FF2B5EF4-FFF2-40B4-BE49-F238E27FC236}">
                <a16:creationId xmlns:a16="http://schemas.microsoft.com/office/drawing/2014/main" id="{911ED263-9236-88B6-7342-4B411BE9A7B6}"/>
              </a:ext>
            </a:extLst>
          </p:cNvPr>
          <p:cNvSpPr/>
          <p:nvPr/>
        </p:nvSpPr>
        <p:spPr>
          <a:xfrm>
            <a:off x="15787689" y="1629593"/>
            <a:ext cx="1920993" cy="343877"/>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45" name="Text 32">
            <a:extLst>
              <a:ext uri="{FF2B5EF4-FFF2-40B4-BE49-F238E27FC236}">
                <a16:creationId xmlns:a16="http://schemas.microsoft.com/office/drawing/2014/main" id="{E898368F-F211-CC27-5A52-2D500CFC733F}"/>
              </a:ext>
            </a:extLst>
          </p:cNvPr>
          <p:cNvSpPr txBox="1"/>
          <p:nvPr/>
        </p:nvSpPr>
        <p:spPr>
          <a:xfrm>
            <a:off x="14667146" y="9835442"/>
            <a:ext cx="2787624" cy="21359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SenseFly eBee Mapping Drone</a:t>
            </a:r>
          </a:p>
        </p:txBody>
      </p:sp>
      <p:pic>
        <p:nvPicPr>
          <p:cNvPr id="2" name="Image 1" descr="preencoded.png">
            <a:extLst>
              <a:ext uri="{FF2B5EF4-FFF2-40B4-BE49-F238E27FC236}">
                <a16:creationId xmlns:a16="http://schemas.microsoft.com/office/drawing/2014/main" id="{91E75759-329E-2DA0-9CE9-5774FBAED6BE}"/>
              </a:ext>
            </a:extLst>
          </p:cNvPr>
          <p:cNvPicPr>
            <a:picLocks noChangeAspect="1"/>
          </p:cNvPicPr>
          <p:nvPr/>
        </p:nvPicPr>
        <p:blipFill>
          <a:blip r:embed="rId6"/>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23434645-A1A6-7BBC-5C91-926AD195DFD0}"/>
              </a:ext>
            </a:extLst>
          </p:cNvPr>
          <p:cNvSpPr txBox="1"/>
          <p:nvPr/>
        </p:nvSpPr>
        <p:spPr>
          <a:xfrm>
            <a:off x="772211" y="1658912"/>
            <a:ext cx="4673427"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srgbClr val="002F87"/>
              </a:solidFill>
              <a:latin typeface="Calibri" panose="020F0502020204030204"/>
            </a:endParaRPr>
          </a:p>
        </p:txBody>
      </p:sp>
      <p:sp>
        <p:nvSpPr>
          <p:cNvPr id="154" name="Text 27">
            <a:extLst>
              <a:ext uri="{FF2B5EF4-FFF2-40B4-BE49-F238E27FC236}">
                <a16:creationId xmlns:a16="http://schemas.microsoft.com/office/drawing/2014/main" id="{863D1C0A-F285-2CB6-BC74-B23029905785}"/>
              </a:ext>
            </a:extLst>
          </p:cNvPr>
          <p:cNvSpPr txBox="1"/>
          <p:nvPr/>
        </p:nvSpPr>
        <p:spPr>
          <a:xfrm>
            <a:off x="14625161" y="4637006"/>
            <a:ext cx="2896755" cy="14127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DJI Matrice 250 RTK</a:t>
            </a:r>
          </a:p>
        </p:txBody>
      </p:sp>
      <p:sp>
        <p:nvSpPr>
          <p:cNvPr id="142" name="Text 31">
            <a:extLst>
              <a:ext uri="{FF2B5EF4-FFF2-40B4-BE49-F238E27FC236}">
                <a16:creationId xmlns:a16="http://schemas.microsoft.com/office/drawing/2014/main" id="{07FC133F-C6D4-9E94-B04A-49285A16BC41}"/>
              </a:ext>
            </a:extLst>
          </p:cNvPr>
          <p:cNvSpPr txBox="1"/>
          <p:nvPr/>
        </p:nvSpPr>
        <p:spPr>
          <a:xfrm>
            <a:off x="11435943" y="9877580"/>
            <a:ext cx="1765158" cy="21359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DJI Phantom 4 Pro</a:t>
            </a:r>
          </a:p>
        </p:txBody>
      </p:sp>
      <p:sp>
        <p:nvSpPr>
          <p:cNvPr id="20" name="Text 21">
            <a:extLst>
              <a:ext uri="{FF2B5EF4-FFF2-40B4-BE49-F238E27FC236}">
                <a16:creationId xmlns:a16="http://schemas.microsoft.com/office/drawing/2014/main" id="{5061E5E5-8A46-D166-507C-1A8288097322}"/>
              </a:ext>
            </a:extLst>
          </p:cNvPr>
          <p:cNvSpPr txBox="1"/>
          <p:nvPr/>
        </p:nvSpPr>
        <p:spPr>
          <a:xfrm>
            <a:off x="11138908" y="1629692"/>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srgbClr val="002F87"/>
              </a:solidFill>
              <a:latin typeface="Calibri" panose="020F0502020204030204"/>
            </a:endParaRPr>
          </a:p>
        </p:txBody>
      </p:sp>
      <p:sp>
        <p:nvSpPr>
          <p:cNvPr id="16" name="Shape 2">
            <a:extLst>
              <a:ext uri="{FF2B5EF4-FFF2-40B4-BE49-F238E27FC236}">
                <a16:creationId xmlns:a16="http://schemas.microsoft.com/office/drawing/2014/main" id="{EE8CC701-27C1-FF8B-269D-D059232AF903}"/>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25" name="Image 3" descr="preencoded.png"/>
          <p:cNvPicPr>
            <a:picLocks noChangeAspect="1"/>
          </p:cNvPicPr>
          <p:nvPr/>
        </p:nvPicPr>
        <p:blipFill>
          <a:blip r:embed="rId7"/>
          <a:srcRect l="-1016667" r="-1016667"/>
          <a:stretch/>
        </p:blipFill>
        <p:spPr>
          <a:xfrm>
            <a:off x="914858" y="2836469"/>
            <a:ext cx="329184" cy="13716"/>
          </a:xfrm>
          <a:prstGeom prst="rect">
            <a:avLst/>
          </a:prstGeom>
        </p:spPr>
      </p:pic>
      <p:pic>
        <p:nvPicPr>
          <p:cNvPr id="40" name="Image 10" descr="preencoded.png"/>
          <p:cNvPicPr>
            <a:picLocks noChangeAspect="1"/>
          </p:cNvPicPr>
          <p:nvPr/>
        </p:nvPicPr>
        <p:blipFill>
          <a:blip r:embed="rId8"/>
          <a:srcRect l="-989999" r="-989999"/>
          <a:stretch/>
        </p:blipFill>
        <p:spPr>
          <a:xfrm>
            <a:off x="914858" y="5150358"/>
            <a:ext cx="285293" cy="13716"/>
          </a:xfrm>
          <a:prstGeom prst="rect">
            <a:avLst/>
          </a:prstGeom>
        </p:spPr>
      </p:pic>
      <p:pic>
        <p:nvPicPr>
          <p:cNvPr id="48" name="Image 14" descr="preencoded.png"/>
          <p:cNvPicPr>
            <a:picLocks noChangeAspect="1"/>
          </p:cNvPicPr>
          <p:nvPr/>
        </p:nvPicPr>
        <p:blipFill>
          <a:blip r:embed="rId9"/>
          <a:srcRect l="-989999" r="-989999"/>
          <a:stretch/>
        </p:blipFill>
        <p:spPr>
          <a:xfrm>
            <a:off x="914858" y="7151523"/>
            <a:ext cx="285293" cy="13716"/>
          </a:xfrm>
          <a:prstGeom prst="rect">
            <a:avLst/>
          </a:prstGeom>
        </p:spPr>
      </p:pic>
      <p:pic>
        <p:nvPicPr>
          <p:cNvPr id="59" name="Image 18" descr="preencoded.png"/>
          <p:cNvPicPr>
            <a:picLocks noChangeAspect="1"/>
          </p:cNvPicPr>
          <p:nvPr/>
        </p:nvPicPr>
        <p:blipFill>
          <a:blip r:embed="rId10"/>
          <a:srcRect l="-1016667" r="-1016667"/>
          <a:stretch/>
        </p:blipFill>
        <p:spPr>
          <a:xfrm>
            <a:off x="914858" y="9151316"/>
            <a:ext cx="329184" cy="13716"/>
          </a:xfrm>
          <a:prstGeom prst="rect">
            <a:avLst/>
          </a:prstGeom>
        </p:spPr>
      </p:pic>
      <p:grpSp>
        <p:nvGrpSpPr>
          <p:cNvPr id="121" name="Group 120">
            <a:extLst>
              <a:ext uri="{FF2B5EF4-FFF2-40B4-BE49-F238E27FC236}">
                <a16:creationId xmlns:a16="http://schemas.microsoft.com/office/drawing/2014/main" id="{50FBA079-74AD-C3F0-C836-4D977D02C84C}"/>
              </a:ext>
            </a:extLst>
          </p:cNvPr>
          <p:cNvGrpSpPr/>
          <p:nvPr/>
        </p:nvGrpSpPr>
        <p:grpSpPr>
          <a:xfrm>
            <a:off x="456742" y="2168261"/>
            <a:ext cx="9847343" cy="1879106"/>
            <a:chOff x="304494" y="1445507"/>
            <a:chExt cx="6784583" cy="1252737"/>
          </a:xfrm>
        </p:grpSpPr>
        <p:pic>
          <p:nvPicPr>
            <p:cNvPr id="23" name="Image 6" descr="preencoded.png">
              <a:extLst>
                <a:ext uri="{FF2B5EF4-FFF2-40B4-BE49-F238E27FC236}">
                  <a16:creationId xmlns:a16="http://schemas.microsoft.com/office/drawing/2014/main" id="{E37406A9-0D14-E55E-379F-A35D3D7240A2}"/>
                </a:ext>
              </a:extLst>
            </p:cNvPr>
            <p:cNvPicPr>
              <a:picLocks noChangeAspect="1"/>
            </p:cNvPicPr>
            <p:nvPr/>
          </p:nvPicPr>
          <p:blipFill>
            <a:blip r:embed="rId11"/>
            <a:srcRect t="-15" b="-15"/>
            <a:stretch/>
          </p:blipFill>
          <p:spPr>
            <a:xfrm>
              <a:off x="304494" y="1445507"/>
              <a:ext cx="6784583" cy="1252737"/>
            </a:xfrm>
            <a:prstGeom prst="rect">
              <a:avLst/>
            </a:prstGeom>
          </p:spPr>
        </p:pic>
        <p:sp>
          <p:nvSpPr>
            <p:cNvPr id="26" name="Text 4"/>
            <p:cNvSpPr txBox="1"/>
            <p:nvPr/>
          </p:nvSpPr>
          <p:spPr>
            <a:xfrm>
              <a:off x="1057046" y="1576426"/>
              <a:ext cx="2684678"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Engineering Survey Lab</a:t>
              </a:r>
              <a:endParaRPr lang="en-US" sz="2100" dirty="0">
                <a:solidFill>
                  <a:srgbClr val="002F87"/>
                </a:solidFill>
                <a:latin typeface="Calibri" panose="020F0502020204030204"/>
              </a:endParaRPr>
            </a:p>
          </p:txBody>
        </p:sp>
        <p:sp>
          <p:nvSpPr>
            <p:cNvPr id="27" name="Text 5"/>
            <p:cNvSpPr txBox="1"/>
            <p:nvPr/>
          </p:nvSpPr>
          <p:spPr>
            <a:xfrm>
              <a:off x="1190548" y="1919326"/>
              <a:ext cx="2258821"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Total Stations (Trimble &amp; Pentax)</a:t>
              </a:r>
              <a:endParaRPr lang="en-US" sz="1500" dirty="0">
                <a:solidFill>
                  <a:srgbClr val="002F87"/>
                </a:solidFill>
                <a:latin typeface="Calibri" panose="020F0502020204030204"/>
              </a:endParaRPr>
            </a:p>
          </p:txBody>
        </p:sp>
        <p:pic>
          <p:nvPicPr>
            <p:cNvPr id="28" name="Image 4" descr="preencoded.png"/>
            <p:cNvPicPr>
              <a:picLocks noChangeAspect="1"/>
            </p:cNvPicPr>
            <p:nvPr/>
          </p:nvPicPr>
          <p:blipFill>
            <a:blip r:embed="rId12"/>
            <a:srcRect l="-400" r="-400"/>
            <a:stretch/>
          </p:blipFill>
          <p:spPr>
            <a:xfrm>
              <a:off x="1057046" y="1957730"/>
              <a:ext cx="57607" cy="114300"/>
            </a:xfrm>
            <a:prstGeom prst="rect">
              <a:avLst/>
            </a:prstGeom>
          </p:spPr>
        </p:pic>
        <p:sp>
          <p:nvSpPr>
            <p:cNvPr id="32" name="Text 7"/>
            <p:cNvSpPr txBox="1"/>
            <p:nvPr/>
          </p:nvSpPr>
          <p:spPr>
            <a:xfrm>
              <a:off x="1190549" y="2147926"/>
              <a:ext cx="1162202"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Auto Levels</a:t>
              </a:r>
              <a:endParaRPr lang="en-US" sz="1500" dirty="0">
                <a:solidFill>
                  <a:srgbClr val="002F87"/>
                </a:solidFill>
                <a:latin typeface="Calibri" panose="020F0502020204030204"/>
              </a:endParaRPr>
            </a:p>
          </p:txBody>
        </p:sp>
        <p:pic>
          <p:nvPicPr>
            <p:cNvPr id="33" name="Image 6" descr="preencoded.png"/>
            <p:cNvPicPr>
              <a:picLocks noChangeAspect="1"/>
            </p:cNvPicPr>
            <p:nvPr/>
          </p:nvPicPr>
          <p:blipFill>
            <a:blip r:embed="rId12"/>
            <a:srcRect l="-400" r="-400"/>
            <a:stretch/>
          </p:blipFill>
          <p:spPr>
            <a:xfrm>
              <a:off x="1057046" y="2186330"/>
              <a:ext cx="57607" cy="114300"/>
            </a:xfrm>
            <a:prstGeom prst="rect">
              <a:avLst/>
            </a:prstGeom>
          </p:spPr>
        </p:pic>
        <p:sp>
          <p:nvSpPr>
            <p:cNvPr id="36" name="Text 9"/>
            <p:cNvSpPr txBox="1"/>
            <p:nvPr/>
          </p:nvSpPr>
          <p:spPr>
            <a:xfrm>
              <a:off x="1190549" y="2348267"/>
              <a:ext cx="2068699" cy="219369"/>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Trimble R12 GNSS Receivers</a:t>
              </a:r>
              <a:endParaRPr lang="en-US" sz="1500" dirty="0">
                <a:solidFill>
                  <a:srgbClr val="002F87"/>
                </a:solidFill>
                <a:latin typeface="Calibri" panose="020F0502020204030204"/>
              </a:endParaRPr>
            </a:p>
          </p:txBody>
        </p:sp>
        <p:pic>
          <p:nvPicPr>
            <p:cNvPr id="37" name="Image 8" descr="preencoded.png"/>
            <p:cNvPicPr>
              <a:picLocks noChangeAspect="1"/>
            </p:cNvPicPr>
            <p:nvPr/>
          </p:nvPicPr>
          <p:blipFill>
            <a:blip r:embed="rId12"/>
            <a:srcRect l="-400" r="-400"/>
            <a:stretch/>
          </p:blipFill>
          <p:spPr>
            <a:xfrm>
              <a:off x="1057046" y="2414930"/>
              <a:ext cx="57607" cy="114300"/>
            </a:xfrm>
            <a:prstGeom prst="rect">
              <a:avLst/>
            </a:prstGeom>
          </p:spPr>
        </p:pic>
        <p:pic>
          <p:nvPicPr>
            <p:cNvPr id="1026" name="Picture 2" descr="3d scanner ">
              <a:extLst>
                <a:ext uri="{FF2B5EF4-FFF2-40B4-BE49-F238E27FC236}">
                  <a16:creationId xmlns:a16="http://schemas.microsoft.com/office/drawing/2014/main" id="{4CD0E005-E97D-9BDA-9628-965F2FD86CD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7059" y="1576142"/>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8" name="Group 67">
            <a:extLst>
              <a:ext uri="{FF2B5EF4-FFF2-40B4-BE49-F238E27FC236}">
                <a16:creationId xmlns:a16="http://schemas.microsoft.com/office/drawing/2014/main" id="{6F949FC0-88B0-E64E-C804-CE67A700D1C0}"/>
              </a:ext>
            </a:extLst>
          </p:cNvPr>
          <p:cNvGrpSpPr/>
          <p:nvPr/>
        </p:nvGrpSpPr>
        <p:grpSpPr>
          <a:xfrm>
            <a:off x="456742" y="7279238"/>
            <a:ext cx="9847343" cy="1772108"/>
            <a:chOff x="332656" y="4252963"/>
            <a:chExt cx="6784583" cy="1181405"/>
          </a:xfrm>
        </p:grpSpPr>
        <p:pic>
          <p:nvPicPr>
            <p:cNvPr id="46" name="Image 13" descr="preencoded.png"/>
            <p:cNvPicPr>
              <a:picLocks noChangeAspect="1"/>
            </p:cNvPicPr>
            <p:nvPr/>
          </p:nvPicPr>
          <p:blipFill>
            <a:blip r:embed="rId14"/>
            <a:srcRect t="-12" b="-12"/>
            <a:stretch/>
          </p:blipFill>
          <p:spPr>
            <a:xfrm>
              <a:off x="332656" y="4252963"/>
              <a:ext cx="6784583" cy="1181405"/>
            </a:xfrm>
            <a:prstGeom prst="rect">
              <a:avLst/>
            </a:prstGeom>
          </p:spPr>
        </p:pic>
        <p:sp>
          <p:nvSpPr>
            <p:cNvPr id="52" name="Text 15"/>
            <p:cNvSpPr txBox="1"/>
            <p:nvPr/>
          </p:nvSpPr>
          <p:spPr>
            <a:xfrm>
              <a:off x="1028700" y="4453128"/>
              <a:ext cx="4385272"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Advanced Engineering Surveying Laboratory </a:t>
              </a:r>
              <a:endParaRPr lang="en-US" sz="2100" dirty="0">
                <a:solidFill>
                  <a:srgbClr val="002F87"/>
                </a:solidFill>
                <a:latin typeface="Calibri" panose="020F0502020204030204"/>
              </a:endParaRPr>
            </a:p>
          </p:txBody>
        </p:sp>
        <p:sp>
          <p:nvSpPr>
            <p:cNvPr id="53" name="Text 16"/>
            <p:cNvSpPr txBox="1"/>
            <p:nvPr/>
          </p:nvSpPr>
          <p:spPr>
            <a:xfrm>
              <a:off x="1209751" y="4796028"/>
              <a:ext cx="1515161"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CORS Station</a:t>
              </a:r>
              <a:endParaRPr lang="en-US" sz="1500" dirty="0">
                <a:solidFill>
                  <a:srgbClr val="002F87"/>
                </a:solidFill>
                <a:latin typeface="Calibri" panose="020F0502020204030204"/>
              </a:endParaRPr>
            </a:p>
          </p:txBody>
        </p:sp>
        <p:pic>
          <p:nvPicPr>
            <p:cNvPr id="54" name="Image 15" descr="preencoded.png"/>
            <p:cNvPicPr>
              <a:picLocks noChangeAspect="1"/>
            </p:cNvPicPr>
            <p:nvPr/>
          </p:nvPicPr>
          <p:blipFill>
            <a:blip r:embed="rId15"/>
            <a:srcRect l="-2571" r="-2571"/>
            <a:stretch/>
          </p:blipFill>
          <p:spPr>
            <a:xfrm>
              <a:off x="1028700" y="4833518"/>
              <a:ext cx="105156" cy="114300"/>
            </a:xfrm>
            <a:prstGeom prst="rect">
              <a:avLst/>
            </a:prstGeom>
          </p:spPr>
        </p:pic>
        <p:sp>
          <p:nvSpPr>
            <p:cNvPr id="55" name="Text 17"/>
            <p:cNvSpPr txBox="1"/>
            <p:nvPr/>
          </p:nvSpPr>
          <p:spPr>
            <a:xfrm>
              <a:off x="1209751" y="5043830"/>
              <a:ext cx="1564538"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Handheld GPS Units</a:t>
              </a:r>
              <a:endParaRPr lang="en-US" sz="1500" dirty="0">
                <a:solidFill>
                  <a:srgbClr val="002F87"/>
                </a:solidFill>
                <a:latin typeface="Calibri" panose="020F0502020204030204"/>
              </a:endParaRPr>
            </a:p>
          </p:txBody>
        </p:sp>
        <p:pic>
          <p:nvPicPr>
            <p:cNvPr id="56" name="Image 16" descr="preencoded.png"/>
            <p:cNvPicPr>
              <a:picLocks noChangeAspect="1"/>
            </p:cNvPicPr>
            <p:nvPr/>
          </p:nvPicPr>
          <p:blipFill>
            <a:blip r:embed="rId15"/>
            <a:srcRect l="-2571" r="-2571"/>
            <a:stretch/>
          </p:blipFill>
          <p:spPr>
            <a:xfrm>
              <a:off x="1028700" y="5081321"/>
              <a:ext cx="105156" cy="114300"/>
            </a:xfrm>
            <a:prstGeom prst="rect">
              <a:avLst/>
            </a:prstGeom>
          </p:spPr>
        </p:pic>
        <p:pic>
          <p:nvPicPr>
            <p:cNvPr id="1030" name="Picture 6" descr="Surveying ">
              <a:extLst>
                <a:ext uri="{FF2B5EF4-FFF2-40B4-BE49-F238E27FC236}">
                  <a16:creationId xmlns:a16="http://schemas.microsoft.com/office/drawing/2014/main" id="{0156C91C-3834-9086-9150-E6651BB3E5A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27059" y="4402027"/>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4" name="Group 113">
            <a:extLst>
              <a:ext uri="{FF2B5EF4-FFF2-40B4-BE49-F238E27FC236}">
                <a16:creationId xmlns:a16="http://schemas.microsoft.com/office/drawing/2014/main" id="{4C2EE259-0009-B6BC-1E94-655909CB79AD}"/>
              </a:ext>
            </a:extLst>
          </p:cNvPr>
          <p:cNvGrpSpPr/>
          <p:nvPr/>
        </p:nvGrpSpPr>
        <p:grpSpPr>
          <a:xfrm>
            <a:off x="456742" y="4648185"/>
            <a:ext cx="9847343" cy="2030235"/>
            <a:chOff x="304494" y="2842781"/>
            <a:chExt cx="6784583" cy="1353490"/>
          </a:xfrm>
        </p:grpSpPr>
        <p:pic>
          <p:nvPicPr>
            <p:cNvPr id="29" name="Image 6" descr="preencoded.png">
              <a:extLst>
                <a:ext uri="{FF2B5EF4-FFF2-40B4-BE49-F238E27FC236}">
                  <a16:creationId xmlns:a16="http://schemas.microsoft.com/office/drawing/2014/main" id="{5DA393B8-DF08-28AF-DE4B-E71263427F8B}"/>
                </a:ext>
              </a:extLst>
            </p:cNvPr>
            <p:cNvPicPr>
              <a:picLocks noChangeAspect="1"/>
            </p:cNvPicPr>
            <p:nvPr/>
          </p:nvPicPr>
          <p:blipFill>
            <a:blip r:embed="rId11"/>
            <a:srcRect t="-15" b="-15"/>
            <a:stretch/>
          </p:blipFill>
          <p:spPr>
            <a:xfrm>
              <a:off x="304494" y="2842781"/>
              <a:ext cx="6784583" cy="1353490"/>
            </a:xfrm>
            <a:prstGeom prst="rect">
              <a:avLst/>
            </a:prstGeom>
          </p:spPr>
        </p:pic>
        <p:grpSp>
          <p:nvGrpSpPr>
            <p:cNvPr id="112" name="Group 111">
              <a:extLst>
                <a:ext uri="{FF2B5EF4-FFF2-40B4-BE49-F238E27FC236}">
                  <a16:creationId xmlns:a16="http://schemas.microsoft.com/office/drawing/2014/main" id="{580CFB70-89DB-A766-9792-9B2F28BEB17E}"/>
                </a:ext>
              </a:extLst>
            </p:cNvPr>
            <p:cNvGrpSpPr/>
            <p:nvPr/>
          </p:nvGrpSpPr>
          <p:grpSpPr>
            <a:xfrm>
              <a:off x="527059" y="3001254"/>
              <a:ext cx="6159358" cy="1036545"/>
              <a:chOff x="527059" y="3115666"/>
              <a:chExt cx="6159358" cy="1036545"/>
            </a:xfrm>
          </p:grpSpPr>
          <p:sp>
            <p:nvSpPr>
              <p:cNvPr id="41" name="Text 11"/>
              <p:cNvSpPr txBox="1"/>
              <p:nvPr/>
            </p:nvSpPr>
            <p:spPr>
              <a:xfrm>
                <a:off x="1028700" y="3119018"/>
                <a:ext cx="2635301" cy="267005"/>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Photogrammetry Lab</a:t>
                </a:r>
                <a:endParaRPr lang="en-US" sz="2100" dirty="0">
                  <a:solidFill>
                    <a:srgbClr val="002F87"/>
                  </a:solidFill>
                  <a:latin typeface="Calibri" panose="020F0502020204030204"/>
                </a:endParaRPr>
              </a:p>
            </p:txBody>
          </p:sp>
          <p:sp>
            <p:nvSpPr>
              <p:cNvPr id="42" name="Text 12"/>
              <p:cNvSpPr txBox="1"/>
              <p:nvPr/>
            </p:nvSpPr>
            <p:spPr>
              <a:xfrm>
                <a:off x="1209751" y="3461918"/>
                <a:ext cx="2454250"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DJI Phantom 4 Pro</a:t>
                </a:r>
                <a:endParaRPr lang="en-US" sz="1500" dirty="0">
                  <a:solidFill>
                    <a:srgbClr val="002F87"/>
                  </a:solidFill>
                  <a:latin typeface="Calibri" panose="020F0502020204030204"/>
                </a:endParaRPr>
              </a:p>
            </p:txBody>
          </p:sp>
          <p:pic>
            <p:nvPicPr>
              <p:cNvPr id="43" name="Image 11" descr="preencoded.png"/>
              <p:cNvPicPr>
                <a:picLocks noChangeAspect="1"/>
              </p:cNvPicPr>
              <p:nvPr/>
            </p:nvPicPr>
            <p:blipFill>
              <a:blip r:embed="rId15"/>
              <a:srcRect l="-2571" r="-2571"/>
              <a:stretch/>
            </p:blipFill>
            <p:spPr>
              <a:xfrm>
                <a:off x="1028700" y="3500323"/>
                <a:ext cx="105156" cy="114300"/>
              </a:xfrm>
              <a:prstGeom prst="rect">
                <a:avLst/>
              </a:prstGeom>
            </p:spPr>
          </p:pic>
          <p:sp>
            <p:nvSpPr>
              <p:cNvPr id="44" name="Text 13"/>
              <p:cNvSpPr txBox="1"/>
              <p:nvPr/>
            </p:nvSpPr>
            <p:spPr>
              <a:xfrm>
                <a:off x="1209751" y="3709721"/>
                <a:ext cx="2800807"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SenseFly eBee Mapping Drone</a:t>
                </a:r>
                <a:endParaRPr lang="en-US" sz="1500" dirty="0">
                  <a:solidFill>
                    <a:srgbClr val="002F87"/>
                  </a:solidFill>
                  <a:latin typeface="Calibri" panose="020F0502020204030204"/>
                </a:endParaRPr>
              </a:p>
            </p:txBody>
          </p:sp>
          <p:pic>
            <p:nvPicPr>
              <p:cNvPr id="45" name="Image 12" descr="preencoded.png"/>
              <p:cNvPicPr>
                <a:picLocks noChangeAspect="1"/>
              </p:cNvPicPr>
              <p:nvPr/>
            </p:nvPicPr>
            <p:blipFill>
              <a:blip r:embed="rId15"/>
              <a:srcRect l="-2571" r="-2571"/>
              <a:stretch/>
            </p:blipFill>
            <p:spPr>
              <a:xfrm>
                <a:off x="1028700" y="3748126"/>
                <a:ext cx="105156" cy="114300"/>
              </a:xfrm>
              <a:prstGeom prst="rect">
                <a:avLst/>
              </a:prstGeom>
            </p:spPr>
          </p:pic>
          <p:pic>
            <p:nvPicPr>
              <p:cNvPr id="1028" name="Picture 4" descr="Photogrammetry ">
                <a:extLst>
                  <a:ext uri="{FF2B5EF4-FFF2-40B4-BE49-F238E27FC236}">
                    <a16:creationId xmlns:a16="http://schemas.microsoft.com/office/drawing/2014/main" id="{481695ED-86A8-2E31-D7AD-782C1D2E736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7059" y="3115666"/>
                <a:ext cx="360000" cy="360000"/>
              </a:xfrm>
              <a:prstGeom prst="rect">
                <a:avLst/>
              </a:prstGeom>
              <a:noFill/>
              <a:extLst>
                <a:ext uri="{909E8E84-426E-40DD-AFC4-6F175D3DCCD1}">
                  <a14:hiddenFill xmlns:a14="http://schemas.microsoft.com/office/drawing/2010/main">
                    <a:solidFill>
                      <a:srgbClr val="FFFFFF"/>
                    </a:solidFill>
                  </a14:hiddenFill>
                </a:ext>
              </a:extLst>
            </p:spPr>
          </p:pic>
          <p:sp>
            <p:nvSpPr>
              <p:cNvPr id="62" name="Text 13">
                <a:extLst>
                  <a:ext uri="{FF2B5EF4-FFF2-40B4-BE49-F238E27FC236}">
                    <a16:creationId xmlns:a16="http://schemas.microsoft.com/office/drawing/2014/main" id="{241D35C8-CFE1-81CE-C052-9F5100B7CFC7}"/>
                  </a:ext>
                </a:extLst>
              </p:cNvPr>
              <p:cNvSpPr txBox="1"/>
              <p:nvPr/>
            </p:nvSpPr>
            <p:spPr>
              <a:xfrm>
                <a:off x="1209751" y="3961101"/>
                <a:ext cx="2800807"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DJI Matrice 250 RTK</a:t>
                </a:r>
                <a:endParaRPr lang="en-US" sz="1500" dirty="0">
                  <a:solidFill>
                    <a:srgbClr val="002F87"/>
                  </a:solidFill>
                  <a:latin typeface="Calibri" panose="020F0502020204030204"/>
                </a:endParaRPr>
              </a:p>
            </p:txBody>
          </p:sp>
          <p:pic>
            <p:nvPicPr>
              <p:cNvPr id="63" name="Image 12" descr="preencoded.png">
                <a:extLst>
                  <a:ext uri="{FF2B5EF4-FFF2-40B4-BE49-F238E27FC236}">
                    <a16:creationId xmlns:a16="http://schemas.microsoft.com/office/drawing/2014/main" id="{C6CD2521-F923-5111-2179-335DCDF98484}"/>
                  </a:ext>
                </a:extLst>
              </p:cNvPr>
              <p:cNvPicPr>
                <a:picLocks noChangeAspect="1"/>
              </p:cNvPicPr>
              <p:nvPr/>
            </p:nvPicPr>
            <p:blipFill>
              <a:blip r:embed="rId15"/>
              <a:srcRect l="-2571" r="-2571"/>
              <a:stretch/>
            </p:blipFill>
            <p:spPr>
              <a:xfrm>
                <a:off x="1028700" y="3999506"/>
                <a:ext cx="105156" cy="114300"/>
              </a:xfrm>
              <a:prstGeom prst="rect">
                <a:avLst/>
              </a:prstGeom>
            </p:spPr>
          </p:pic>
          <p:sp>
            <p:nvSpPr>
              <p:cNvPr id="64" name="Text 13">
                <a:extLst>
                  <a:ext uri="{FF2B5EF4-FFF2-40B4-BE49-F238E27FC236}">
                    <a16:creationId xmlns:a16="http://schemas.microsoft.com/office/drawing/2014/main" id="{7F0F09BD-0F06-08B0-5123-60F2416A9A7B}"/>
                  </a:ext>
                </a:extLst>
              </p:cNvPr>
              <p:cNvSpPr txBox="1"/>
              <p:nvPr/>
            </p:nvSpPr>
            <p:spPr>
              <a:xfrm>
                <a:off x="3885610" y="3443897"/>
                <a:ext cx="2800807"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Network attached storage</a:t>
                </a:r>
                <a:endParaRPr lang="en-US" sz="1500" dirty="0">
                  <a:solidFill>
                    <a:srgbClr val="002F87"/>
                  </a:solidFill>
                  <a:latin typeface="Calibri" panose="020F0502020204030204"/>
                </a:endParaRPr>
              </a:p>
            </p:txBody>
          </p:sp>
          <p:pic>
            <p:nvPicPr>
              <p:cNvPr id="65" name="Image 12" descr="preencoded.png">
                <a:extLst>
                  <a:ext uri="{FF2B5EF4-FFF2-40B4-BE49-F238E27FC236}">
                    <a16:creationId xmlns:a16="http://schemas.microsoft.com/office/drawing/2014/main" id="{CD5B65C4-EBB4-566E-2A8C-651B03B16AFF}"/>
                  </a:ext>
                </a:extLst>
              </p:cNvPr>
              <p:cNvPicPr>
                <a:picLocks noChangeAspect="1"/>
              </p:cNvPicPr>
              <p:nvPr/>
            </p:nvPicPr>
            <p:blipFill>
              <a:blip r:embed="rId15"/>
              <a:srcRect l="-2571" r="-2571"/>
              <a:stretch/>
            </p:blipFill>
            <p:spPr>
              <a:xfrm>
                <a:off x="3704559" y="3482302"/>
                <a:ext cx="105156" cy="114300"/>
              </a:xfrm>
              <a:prstGeom prst="rect">
                <a:avLst/>
              </a:prstGeom>
            </p:spPr>
          </p:pic>
          <p:sp>
            <p:nvSpPr>
              <p:cNvPr id="66" name="Text 13">
                <a:extLst>
                  <a:ext uri="{FF2B5EF4-FFF2-40B4-BE49-F238E27FC236}">
                    <a16:creationId xmlns:a16="http://schemas.microsoft.com/office/drawing/2014/main" id="{DECF40BA-B98E-CF87-2EBB-8927C48B9D83}"/>
                  </a:ext>
                </a:extLst>
              </p:cNvPr>
              <p:cNvSpPr txBox="1"/>
              <p:nvPr/>
            </p:nvSpPr>
            <p:spPr>
              <a:xfrm>
                <a:off x="3885610" y="3695925"/>
                <a:ext cx="2800807" cy="191110"/>
              </a:xfrm>
              <a:prstGeom prst="rect">
                <a:avLst/>
              </a:prstGeom>
              <a:noFill/>
              <a:ln/>
            </p:spPr>
            <p:txBody>
              <a:bodyPr wrap="square" lIns="0" tIns="0" rIns="0" bIns="0" rtlCol="0" anchor="ctr"/>
              <a:lstStyle/>
              <a:p>
                <a:pPr defTabSz="685800"/>
                <a:r>
                  <a:rPr lang="en-US" sz="1500" dirty="0">
                    <a:solidFill>
                      <a:srgbClr val="4B5563"/>
                    </a:solidFill>
                    <a:latin typeface="Open Sans" pitchFamily="34" charset="0"/>
                    <a:ea typeface="Open Sans" pitchFamily="34" charset="-122"/>
                    <a:cs typeface="Open Sans" pitchFamily="34" charset="-120"/>
                  </a:rPr>
                  <a:t>GNSS Data Processing Workstation</a:t>
                </a:r>
                <a:endParaRPr lang="en-US" sz="1500" dirty="0">
                  <a:solidFill>
                    <a:srgbClr val="002F87"/>
                  </a:solidFill>
                  <a:latin typeface="Calibri" panose="020F0502020204030204"/>
                </a:endParaRPr>
              </a:p>
            </p:txBody>
          </p:sp>
          <p:pic>
            <p:nvPicPr>
              <p:cNvPr id="67" name="Image 12" descr="preencoded.png">
                <a:extLst>
                  <a:ext uri="{FF2B5EF4-FFF2-40B4-BE49-F238E27FC236}">
                    <a16:creationId xmlns:a16="http://schemas.microsoft.com/office/drawing/2014/main" id="{7ADBD4B8-344D-BBA6-FD66-42C940D06F6E}"/>
                  </a:ext>
                </a:extLst>
              </p:cNvPr>
              <p:cNvPicPr>
                <a:picLocks noChangeAspect="1"/>
              </p:cNvPicPr>
              <p:nvPr/>
            </p:nvPicPr>
            <p:blipFill>
              <a:blip r:embed="rId15"/>
              <a:srcRect l="-2571" r="-2571"/>
              <a:stretch/>
            </p:blipFill>
            <p:spPr>
              <a:xfrm>
                <a:off x="3704559" y="3734330"/>
                <a:ext cx="105156" cy="114300"/>
              </a:xfrm>
              <a:prstGeom prst="rect">
                <a:avLst/>
              </a:prstGeom>
            </p:spPr>
          </p:pic>
        </p:grpSp>
      </p:grpSp>
      <p:pic>
        <p:nvPicPr>
          <p:cNvPr id="1032" name="Picture 8" descr="DJI Phantom 4 Pro">
            <a:extLst>
              <a:ext uri="{FF2B5EF4-FFF2-40B4-BE49-F238E27FC236}">
                <a16:creationId xmlns:a16="http://schemas.microsoft.com/office/drawing/2014/main" id="{287CD31E-9624-0612-C986-EE75FC5B1D2F}"/>
              </a:ext>
            </a:extLst>
          </p:cNvPr>
          <p:cNvPicPr>
            <a:picLocks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590522" y="7415063"/>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enseFly eBee Mapping Drone">
            <a:extLst>
              <a:ext uri="{FF2B5EF4-FFF2-40B4-BE49-F238E27FC236}">
                <a16:creationId xmlns:a16="http://schemas.microsoft.com/office/drawing/2014/main" id="{AB30435F-6317-5D29-6575-F5182FCA4D4F}"/>
              </a:ext>
            </a:extLst>
          </p:cNvPr>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4332958" y="7415063"/>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Dji Lidar">
            <a:extLst>
              <a:ext uri="{FF2B5EF4-FFF2-40B4-BE49-F238E27FC236}">
                <a16:creationId xmlns:a16="http://schemas.microsoft.com/office/drawing/2014/main" id="{279C8CA3-1315-54EC-F157-A0D4EAAC4F8A}"/>
              </a:ext>
            </a:extLst>
          </p:cNvPr>
          <p:cNvPicPr>
            <a:picLocks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4332958" y="2177840"/>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otal Station (Trimble &amp; Pentax)">
            <a:extLst>
              <a:ext uri="{FF2B5EF4-FFF2-40B4-BE49-F238E27FC236}">
                <a16:creationId xmlns:a16="http://schemas.microsoft.com/office/drawing/2014/main" id="{0CF63454-5594-E5B2-8592-3A9DBEBB29DE}"/>
              </a:ext>
            </a:extLst>
          </p:cNvPr>
          <p:cNvPicPr>
            <a:picLocks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4332958" y="4796451"/>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Trimble R12 GNSS Receiver">
            <a:extLst>
              <a:ext uri="{FF2B5EF4-FFF2-40B4-BE49-F238E27FC236}">
                <a16:creationId xmlns:a16="http://schemas.microsoft.com/office/drawing/2014/main" id="{C9022289-936B-1852-3EFE-43799B9FB7D3}"/>
              </a:ext>
            </a:extLst>
          </p:cNvPr>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590522" y="2173646"/>
            <a:ext cx="3456000" cy="2430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573B34E3-E288-6AEA-2E9C-19A07371DAD5}"/>
              </a:ext>
            </a:extLst>
          </p:cNvPr>
          <p:cNvPicPr>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0590522" y="4794354"/>
            <a:ext cx="3456000" cy="243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561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440" r="-8552"/>
              </a:stretch>
            </a:blipFill>
          </p:spPr>
          <p:txBody>
            <a:bodyPr/>
            <a:lstStyle/>
            <a:p>
              <a:endParaRPr lang="en-US"/>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8795816" cy="653829"/>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Prof. Venkata Santosh Kumar</a:t>
            </a:r>
          </a:p>
        </p:txBody>
      </p:sp>
      <p:sp>
        <p:nvSpPr>
          <p:cNvPr id="21" name="TextBox 21"/>
          <p:cNvSpPr txBox="1"/>
          <p:nvPr/>
        </p:nvSpPr>
        <p:spPr>
          <a:xfrm>
            <a:off x="8909260" y="6557408"/>
            <a:ext cx="7176456" cy="1344758"/>
          </a:xfrm>
          <a:prstGeom prst="rect">
            <a:avLst/>
          </a:prstGeom>
        </p:spPr>
        <p:txBody>
          <a:bodyPr lIns="0" tIns="0" rIns="0" bIns="0" rtlCol="0" anchor="t">
            <a:spAutoFit/>
          </a:bodyPr>
          <a:lstStyle/>
          <a:p>
            <a:pPr algn="l">
              <a:lnSpc>
                <a:spcPts val="3558"/>
              </a:lnSpc>
            </a:pPr>
            <a:r>
              <a:rPr lang="en-US" sz="3235" b="1">
                <a:solidFill>
                  <a:srgbClr val="276DA9"/>
                </a:solidFill>
                <a:latin typeface="Roboto Bold"/>
                <a:ea typeface="Roboto Bold"/>
                <a:cs typeface="Roboto Bold"/>
                <a:sym typeface="Roboto Bold"/>
              </a:rPr>
              <a:t>Construction Technology And Management</a:t>
            </a:r>
          </a:p>
          <a:p>
            <a:pPr algn="l">
              <a:lnSpc>
                <a:spcPts val="3558"/>
              </a:lnSpc>
            </a:pPr>
            <a:endParaRPr lang="en-US" sz="3235" b="1">
              <a:solidFill>
                <a:srgbClr val="276DA9"/>
              </a:solidFill>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92379" y="8764390"/>
            <a:ext cx="4646268" cy="887349"/>
          </a:xfrm>
          <a:prstGeom prst="rect">
            <a:avLst/>
          </a:prstGeom>
        </p:spPr>
        <p:txBody>
          <a:bodyPr lIns="0" tIns="0" rIns="0" bIns="0" rtlCol="0" anchor="t">
            <a:spAutoFit/>
          </a:bodyPr>
          <a:lstStyle/>
          <a:p>
            <a:pPr algn="l">
              <a:lnSpc>
                <a:spcPts val="3431"/>
              </a:lnSpc>
            </a:pPr>
            <a:r>
              <a:rPr lang="en-US" sz="3119" b="1">
                <a:solidFill>
                  <a:srgbClr val="276DA9"/>
                </a:solidFill>
                <a:latin typeface="Roboto Bold"/>
                <a:ea typeface="Roboto Bold"/>
                <a:cs typeface="Roboto Bold"/>
                <a:sym typeface="Roboto Bold"/>
              </a:rPr>
              <a:t>venkatad@civil.iitb.ac.in</a:t>
            </a:r>
          </a:p>
          <a:p>
            <a:pPr algn="l">
              <a:lnSpc>
                <a:spcPts val="3431"/>
              </a:lnSpc>
            </a:pPr>
            <a:endParaRPr lang="en-US" sz="3119" b="1">
              <a:solidFill>
                <a:srgbClr val="276DA9"/>
              </a:solidFill>
              <a:latin typeface="Roboto Bold"/>
              <a:ea typeface="Roboto Bold"/>
              <a:cs typeface="Roboto Bold"/>
              <a:sym typeface="Roboto Bo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F344A-39E9-47F3-BABB-F9F296B541E5}"/>
              </a:ext>
            </a:extLst>
          </p:cNvPr>
          <p:cNvSpPr>
            <a:spLocks noGrp="1"/>
          </p:cNvSpPr>
          <p:nvPr>
            <p:ph type="ctrTitle"/>
          </p:nvPr>
        </p:nvSpPr>
        <p:spPr/>
        <p:txBody>
          <a:bodyPr/>
          <a:lstStyle/>
          <a:p>
            <a:r>
              <a:rPr lang="en-IN" dirty="0"/>
              <a:t>Construction Technology and Management  </a:t>
            </a:r>
          </a:p>
        </p:txBody>
      </p:sp>
      <p:sp>
        <p:nvSpPr>
          <p:cNvPr id="4" name="Subtitle 3">
            <a:extLst>
              <a:ext uri="{FF2B5EF4-FFF2-40B4-BE49-F238E27FC236}">
                <a16:creationId xmlns:a16="http://schemas.microsoft.com/office/drawing/2014/main" id="{72554882-1E6E-4440-81DB-F9318627E28C}"/>
              </a:ext>
            </a:extLst>
          </p:cNvPr>
          <p:cNvSpPr>
            <a:spLocks noGrp="1"/>
          </p:cNvSpPr>
          <p:nvPr>
            <p:ph type="subTitle" idx="1"/>
          </p:nvPr>
        </p:nvSpPr>
        <p:spPr/>
        <p:txBody>
          <a:bodyPr/>
          <a:lstStyle/>
          <a:p>
            <a:r>
              <a:rPr lang="en-IN"/>
              <a:t>(CTAM) </a:t>
            </a:r>
            <a:r>
              <a:rPr lang="en-IN" dirty="0"/>
              <a:t>– CE 7</a:t>
            </a:r>
          </a:p>
        </p:txBody>
      </p:sp>
      <p:pic>
        <p:nvPicPr>
          <p:cNvPr id="3" name="Google Shape;90;p1" descr="Indian Institute of Technology Bombay (IITB) | Engage India ...">
            <a:extLst>
              <a:ext uri="{FF2B5EF4-FFF2-40B4-BE49-F238E27FC236}">
                <a16:creationId xmlns:a16="http://schemas.microsoft.com/office/drawing/2014/main" id="{9402233D-F352-495D-D0D2-9FDA86227DCB}"/>
              </a:ext>
            </a:extLst>
          </p:cNvPr>
          <p:cNvPicPr preferRelativeResize="0">
            <a:picLocks noChangeAspect="1"/>
          </p:cNvPicPr>
          <p:nvPr/>
        </p:nvPicPr>
        <p:blipFill rotWithShape="1">
          <a:blip r:embed="rId2">
            <a:alphaModFix/>
          </a:blip>
          <a:srcRect/>
          <a:stretch/>
        </p:blipFill>
        <p:spPr>
          <a:xfrm>
            <a:off x="17039501" y="-244772"/>
            <a:ext cx="1512000" cy="1560783"/>
          </a:xfrm>
          <a:prstGeom prst="rect">
            <a:avLst/>
          </a:prstGeom>
          <a:noFill/>
          <a:ln>
            <a:noFill/>
          </a:ln>
        </p:spPr>
      </p:pic>
    </p:spTree>
    <p:extLst>
      <p:ext uri="{BB962C8B-B14F-4D97-AF65-F5344CB8AC3E}">
        <p14:creationId xmlns:p14="http://schemas.microsoft.com/office/powerpoint/2010/main" val="35076688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BFBD9-7206-736F-E006-6285F53D7A5F}"/>
            </a:ext>
          </a:extLst>
        </p:cNvPr>
        <p:cNvGrpSpPr/>
        <p:nvPr/>
      </p:nvGrpSpPr>
      <p:grpSpPr>
        <a:xfrm>
          <a:off x="0" y="0"/>
          <a:ext cx="0" cy="0"/>
          <a:chOff x="0" y="0"/>
          <a:chExt cx="0" cy="0"/>
        </a:xfrm>
      </p:grpSpPr>
      <p:sp>
        <p:nvSpPr>
          <p:cNvPr id="114" name="Rectangle: Rounded Corners 113">
            <a:extLst>
              <a:ext uri="{FF2B5EF4-FFF2-40B4-BE49-F238E27FC236}">
                <a16:creationId xmlns:a16="http://schemas.microsoft.com/office/drawing/2014/main" id="{46B06721-0018-1B76-7704-8E25DD2109FD}"/>
              </a:ext>
            </a:extLst>
          </p:cNvPr>
          <p:cNvSpPr/>
          <p:nvPr/>
        </p:nvSpPr>
        <p:spPr>
          <a:xfrm>
            <a:off x="0" y="1391489"/>
            <a:ext cx="18287541" cy="8580501"/>
          </a:xfrm>
          <a:prstGeom prst="roundRect">
            <a:avLst>
              <a:gd name="adj" fmla="val 1629"/>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IN" sz="2700" dirty="0">
              <a:solidFill>
                <a:prstClr val="white"/>
              </a:solidFill>
              <a:latin typeface="Calibri" panose="020F0502020204030204"/>
            </a:endParaRPr>
          </a:p>
        </p:txBody>
      </p:sp>
      <p:sp>
        <p:nvSpPr>
          <p:cNvPr id="7" name="Shape 3">
            <a:extLst>
              <a:ext uri="{FF2B5EF4-FFF2-40B4-BE49-F238E27FC236}">
                <a16:creationId xmlns:a16="http://schemas.microsoft.com/office/drawing/2014/main" id="{7B0BFC46-687C-26EE-4996-A60CFFEE714D}"/>
              </a:ext>
            </a:extLst>
          </p:cNvPr>
          <p:cNvSpPr/>
          <p:nvPr/>
        </p:nvSpPr>
        <p:spPr>
          <a:xfrm>
            <a:off x="8048726" y="1577180"/>
            <a:ext cx="1587219" cy="299394"/>
          </a:xfrm>
          <a:prstGeom prst="roundRect">
            <a:avLst>
              <a:gd name="adj" fmla="val 400000"/>
            </a:avLst>
          </a:prstGeom>
          <a:solidFill>
            <a:srgbClr val="E5E7EB"/>
          </a:solidFill>
          <a:ln w="12700">
            <a:solidFill>
              <a:srgbClr val="FFFFFF">
                <a:alpha val="0"/>
              </a:srgbClr>
            </a:solidFill>
            <a:prstDash val="solid"/>
          </a:ln>
        </p:spPr>
        <p:txBody>
          <a:bodyPr anchor="ctr"/>
          <a:lstStyle/>
          <a:p>
            <a:pPr algn="ctr" defTabSz="685800"/>
            <a:r>
              <a:rPr lang="en-US" b="1" dirty="0">
                <a:solidFill>
                  <a:srgbClr val="002F87"/>
                </a:solidFill>
                <a:latin typeface="Calibri" panose="020F0502020204030204" pitchFamily="34" charset="0"/>
                <a:ea typeface="Calibri" panose="020F0502020204030204" pitchFamily="34" charset="0"/>
                <a:cs typeface="Calibri" panose="020F0502020204030204" pitchFamily="34" charset="0"/>
              </a:rPr>
              <a:t>7 Members</a:t>
            </a:r>
            <a:endParaRPr lang="en-IN" b="1"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70F01D37-943B-46DA-45DD-984BA99DA95B}"/>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6EAC3332-36A4-B6B5-07CA-ACFAD2D273AF}"/>
              </a:ext>
            </a:extLst>
          </p:cNvPr>
          <p:cNvPicPr>
            <a:picLocks noChangeAspect="1"/>
          </p:cNvPicPr>
          <p:nvPr/>
        </p:nvPicPr>
        <p:blipFill>
          <a:blip r:embed="rId3"/>
          <a:srcRect t="-1" b="-1"/>
          <a:stretch/>
        </p:blipFill>
        <p:spPr>
          <a:xfrm>
            <a:off x="-1" y="9971991"/>
            <a:ext cx="18287543" cy="171450"/>
          </a:xfrm>
          <a:prstGeom prst="rect">
            <a:avLst/>
          </a:prstGeom>
        </p:spPr>
      </p:pic>
      <p:sp>
        <p:nvSpPr>
          <p:cNvPr id="115" name="Text 54">
            <a:extLst>
              <a:ext uri="{FF2B5EF4-FFF2-40B4-BE49-F238E27FC236}">
                <a16:creationId xmlns:a16="http://schemas.microsoft.com/office/drawing/2014/main" id="{7F21C5B6-5206-7FE9-CFCD-2DB5C6CA6CE0}"/>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Faculty, Research &amp; Achievements</a:t>
            </a:r>
          </a:p>
        </p:txBody>
      </p:sp>
      <p:sp>
        <p:nvSpPr>
          <p:cNvPr id="116" name="Text 53">
            <a:extLst>
              <a:ext uri="{FF2B5EF4-FFF2-40B4-BE49-F238E27FC236}">
                <a16:creationId xmlns:a16="http://schemas.microsoft.com/office/drawing/2014/main" id="{0C5B9758-8B57-73B5-8BD7-5F1342ADD8F8}"/>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Construction Technology and Management – CTaM</a:t>
            </a:r>
          </a:p>
        </p:txBody>
      </p:sp>
      <p:grpSp>
        <p:nvGrpSpPr>
          <p:cNvPr id="3" name="Group 2">
            <a:extLst>
              <a:ext uri="{FF2B5EF4-FFF2-40B4-BE49-F238E27FC236}">
                <a16:creationId xmlns:a16="http://schemas.microsoft.com/office/drawing/2014/main" id="{4CC66218-DDDE-25AC-DC07-ECC11DD0EEA8}"/>
              </a:ext>
            </a:extLst>
          </p:cNvPr>
          <p:cNvGrpSpPr/>
          <p:nvPr/>
        </p:nvGrpSpPr>
        <p:grpSpPr>
          <a:xfrm>
            <a:off x="685233" y="1583621"/>
            <a:ext cx="10438443" cy="8214548"/>
            <a:chOff x="456822" y="1055747"/>
            <a:chExt cx="6959053" cy="5476365"/>
          </a:xfrm>
        </p:grpSpPr>
        <p:grpSp>
          <p:nvGrpSpPr>
            <p:cNvPr id="112" name="Group 111">
              <a:extLst>
                <a:ext uri="{FF2B5EF4-FFF2-40B4-BE49-F238E27FC236}">
                  <a16:creationId xmlns:a16="http://schemas.microsoft.com/office/drawing/2014/main" id="{10F488BA-63D8-3DE7-02ED-77679AE3B521}"/>
                </a:ext>
              </a:extLst>
            </p:cNvPr>
            <p:cNvGrpSpPr/>
            <p:nvPr/>
          </p:nvGrpSpPr>
          <p:grpSpPr>
            <a:xfrm>
              <a:off x="456822" y="1055747"/>
              <a:ext cx="6959053" cy="5476365"/>
              <a:chOff x="377732" y="322802"/>
              <a:chExt cx="6679708" cy="6845180"/>
            </a:xfrm>
          </p:grpSpPr>
          <p:sp>
            <p:nvSpPr>
              <p:cNvPr id="5" name="Text 2">
                <a:extLst>
                  <a:ext uri="{FF2B5EF4-FFF2-40B4-BE49-F238E27FC236}">
                    <a16:creationId xmlns:a16="http://schemas.microsoft.com/office/drawing/2014/main" id="{B6EC2D71-C7B9-93BE-FBDC-C8C33BBDEC41}"/>
                  </a:ext>
                </a:extLst>
              </p:cNvPr>
              <p:cNvSpPr txBox="1"/>
              <p:nvPr/>
            </p:nvSpPr>
            <p:spPr>
              <a:xfrm>
                <a:off x="673083" y="322802"/>
                <a:ext cx="2796235" cy="267005"/>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 Faculty Members</a:t>
                </a:r>
                <a:endParaRPr lang="en-US" sz="2400" dirty="0">
                  <a:solidFill>
                    <a:srgbClr val="002F87"/>
                  </a:solidFill>
                  <a:latin typeface="Calibri" panose="020F0502020204030204"/>
                </a:endParaRPr>
              </a:p>
            </p:txBody>
          </p:sp>
          <p:pic>
            <p:nvPicPr>
              <p:cNvPr id="6" name="Image 1" descr="preencoded.png">
                <a:extLst>
                  <a:ext uri="{FF2B5EF4-FFF2-40B4-BE49-F238E27FC236}">
                    <a16:creationId xmlns:a16="http://schemas.microsoft.com/office/drawing/2014/main" id="{129B6CCD-ADCE-55BF-0BEE-F3AF166C8CB2}"/>
                  </a:ext>
                </a:extLst>
              </p:cNvPr>
              <p:cNvPicPr>
                <a:picLocks noChangeAspect="1"/>
              </p:cNvPicPr>
              <p:nvPr/>
            </p:nvPicPr>
            <p:blipFill>
              <a:blip r:embed="rId4"/>
              <a:srcRect l="-1064" r="-1064"/>
              <a:stretch/>
            </p:blipFill>
            <p:spPr>
              <a:xfrm>
                <a:off x="377732" y="370353"/>
                <a:ext cx="219456" cy="171907"/>
              </a:xfrm>
              <a:prstGeom prst="rect">
                <a:avLst/>
              </a:prstGeom>
            </p:spPr>
          </p:pic>
          <p:sp>
            <p:nvSpPr>
              <p:cNvPr id="10" name="Shape 6">
                <a:extLst>
                  <a:ext uri="{FF2B5EF4-FFF2-40B4-BE49-F238E27FC236}">
                    <a16:creationId xmlns:a16="http://schemas.microsoft.com/office/drawing/2014/main" id="{C191557C-1A41-6B67-BC7C-48967DFBE3F2}"/>
                  </a:ext>
                </a:extLst>
              </p:cNvPr>
              <p:cNvSpPr/>
              <p:nvPr/>
            </p:nvSpPr>
            <p:spPr>
              <a:xfrm>
                <a:off x="1167161" y="906038"/>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1" name="Text 7">
                <a:extLst>
                  <a:ext uri="{FF2B5EF4-FFF2-40B4-BE49-F238E27FC236}">
                    <a16:creationId xmlns:a16="http://schemas.microsoft.com/office/drawing/2014/main" id="{FBFCD557-9B19-0BD0-EB75-1A1D351F42A0}"/>
                  </a:ext>
                </a:extLst>
              </p:cNvPr>
              <p:cNvSpPr txBox="1"/>
              <p:nvPr/>
            </p:nvSpPr>
            <p:spPr>
              <a:xfrm>
                <a:off x="125431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Nanthagopalan</a:t>
                </a:r>
              </a:p>
            </p:txBody>
          </p:sp>
          <p:sp>
            <p:nvSpPr>
              <p:cNvPr id="14" name="Shape 10">
                <a:extLst>
                  <a:ext uri="{FF2B5EF4-FFF2-40B4-BE49-F238E27FC236}">
                    <a16:creationId xmlns:a16="http://schemas.microsoft.com/office/drawing/2014/main" id="{BF3483A6-96E8-3CF1-69E9-59988A749213}"/>
                  </a:ext>
                </a:extLst>
              </p:cNvPr>
              <p:cNvSpPr/>
              <p:nvPr/>
            </p:nvSpPr>
            <p:spPr>
              <a:xfrm>
                <a:off x="4665732" y="906038"/>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8" name="Shape 14">
                <a:extLst>
                  <a:ext uri="{FF2B5EF4-FFF2-40B4-BE49-F238E27FC236}">
                    <a16:creationId xmlns:a16="http://schemas.microsoft.com/office/drawing/2014/main" id="{35A2956D-4725-3D90-C88A-80FC7D8C6EB3}"/>
                  </a:ext>
                </a:extLst>
              </p:cNvPr>
              <p:cNvSpPr/>
              <p:nvPr/>
            </p:nvSpPr>
            <p:spPr>
              <a:xfrm>
                <a:off x="1167161" y="2479785"/>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22" name="Shape 18">
                <a:extLst>
                  <a:ext uri="{FF2B5EF4-FFF2-40B4-BE49-F238E27FC236}">
                    <a16:creationId xmlns:a16="http://schemas.microsoft.com/office/drawing/2014/main" id="{0E9CACC1-C2D3-A21C-393E-C6F02722D2F7}"/>
                  </a:ext>
                </a:extLst>
              </p:cNvPr>
              <p:cNvSpPr/>
              <p:nvPr/>
            </p:nvSpPr>
            <p:spPr>
              <a:xfrm>
                <a:off x="4664988" y="2479782"/>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26" name="Shape 22">
                <a:extLst>
                  <a:ext uri="{FF2B5EF4-FFF2-40B4-BE49-F238E27FC236}">
                    <a16:creationId xmlns:a16="http://schemas.microsoft.com/office/drawing/2014/main" id="{618FE595-FFE0-9DCD-05C1-E3B53F57DD8F}"/>
                  </a:ext>
                </a:extLst>
              </p:cNvPr>
              <p:cNvSpPr/>
              <p:nvPr/>
            </p:nvSpPr>
            <p:spPr>
              <a:xfrm>
                <a:off x="1167161" y="4041062"/>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30" name="Shape 26">
                <a:extLst>
                  <a:ext uri="{FF2B5EF4-FFF2-40B4-BE49-F238E27FC236}">
                    <a16:creationId xmlns:a16="http://schemas.microsoft.com/office/drawing/2014/main" id="{D6B514E1-8F55-AC3F-BA07-CBDB9B586002}"/>
                  </a:ext>
                </a:extLst>
              </p:cNvPr>
              <p:cNvSpPr/>
              <p:nvPr/>
            </p:nvSpPr>
            <p:spPr>
              <a:xfrm>
                <a:off x="4664988" y="4049390"/>
                <a:ext cx="27644" cy="584976"/>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1" name="Text 27">
                <a:extLst>
                  <a:ext uri="{FF2B5EF4-FFF2-40B4-BE49-F238E27FC236}">
                    <a16:creationId xmlns:a16="http://schemas.microsoft.com/office/drawing/2014/main" id="{CAA3CC35-B2D7-3B9B-73C2-1B900DD1B9B9}"/>
                  </a:ext>
                </a:extLst>
              </p:cNvPr>
              <p:cNvSpPr txBox="1"/>
              <p:nvPr/>
            </p:nvSpPr>
            <p:spPr>
              <a:xfrm>
                <a:off x="4759680" y="906038"/>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Arnab Jana</a:t>
                </a:r>
              </a:p>
            </p:txBody>
          </p:sp>
          <p:sp>
            <p:nvSpPr>
              <p:cNvPr id="32" name="Text 28">
                <a:extLst>
                  <a:ext uri="{FF2B5EF4-FFF2-40B4-BE49-F238E27FC236}">
                    <a16:creationId xmlns:a16="http://schemas.microsoft.com/office/drawing/2014/main" id="{C9EC9A24-7410-FECC-22D5-56F32F2C7F90}"/>
                  </a:ext>
                </a:extLst>
              </p:cNvPr>
              <p:cNvSpPr txBox="1"/>
              <p:nvPr/>
            </p:nvSpPr>
            <p:spPr>
              <a:xfrm>
                <a:off x="1065377" y="1606095"/>
                <a:ext cx="5943600"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34" name="Shape 30">
                <a:extLst>
                  <a:ext uri="{FF2B5EF4-FFF2-40B4-BE49-F238E27FC236}">
                    <a16:creationId xmlns:a16="http://schemas.microsoft.com/office/drawing/2014/main" id="{443A1DA6-169F-5C2A-EFB5-DA73888A75FB}"/>
                  </a:ext>
                </a:extLst>
              </p:cNvPr>
              <p:cNvSpPr/>
              <p:nvPr/>
            </p:nvSpPr>
            <p:spPr>
              <a:xfrm>
                <a:off x="1152777" y="5617986"/>
                <a:ext cx="28346" cy="580644"/>
              </a:xfrm>
              <a:prstGeom prst="roundRect">
                <a:avLst>
                  <a:gd name="adj" fmla="val 317297"/>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sp>
            <p:nvSpPr>
              <p:cNvPr id="35" name="Text 31">
                <a:extLst>
                  <a:ext uri="{FF2B5EF4-FFF2-40B4-BE49-F238E27FC236}">
                    <a16:creationId xmlns:a16="http://schemas.microsoft.com/office/drawing/2014/main" id="{2741D954-F645-866E-6E09-A85B95408406}"/>
                  </a:ext>
                </a:extLst>
              </p:cNvPr>
              <p:cNvSpPr txBox="1"/>
              <p:nvPr/>
            </p:nvSpPr>
            <p:spPr>
              <a:xfrm>
                <a:off x="4747477" y="2479782"/>
                <a:ext cx="1796856" cy="489594"/>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Muhammad Salman</a:t>
                </a:r>
                <a:endParaRPr lang="en-US" dirty="0">
                  <a:solidFill>
                    <a:srgbClr val="002F87"/>
                  </a:solidFill>
                  <a:latin typeface="Calibri" panose="020F0502020204030204"/>
                </a:endParaRPr>
              </a:p>
            </p:txBody>
          </p:sp>
          <p:sp>
            <p:nvSpPr>
              <p:cNvPr id="39" name="Text 35">
                <a:extLst>
                  <a:ext uri="{FF2B5EF4-FFF2-40B4-BE49-F238E27FC236}">
                    <a16:creationId xmlns:a16="http://schemas.microsoft.com/office/drawing/2014/main" id="{432EB04D-206D-383D-C70A-97C5E49FAB43}"/>
                  </a:ext>
                </a:extLst>
              </p:cNvPr>
              <p:cNvSpPr txBox="1"/>
              <p:nvPr/>
            </p:nvSpPr>
            <p:spPr>
              <a:xfrm>
                <a:off x="1239926" y="5617987"/>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Varun Kumar Reja</a:t>
                </a:r>
                <a:endParaRPr lang="en-US" dirty="0">
                  <a:solidFill>
                    <a:srgbClr val="002F87"/>
                  </a:solidFill>
                  <a:latin typeface="Calibri" panose="020F0502020204030204"/>
                </a:endParaRPr>
              </a:p>
            </p:txBody>
          </p:sp>
          <p:sp>
            <p:nvSpPr>
              <p:cNvPr id="45" name="Shape 41">
                <a:extLst>
                  <a:ext uri="{FF2B5EF4-FFF2-40B4-BE49-F238E27FC236}">
                    <a16:creationId xmlns:a16="http://schemas.microsoft.com/office/drawing/2014/main" id="{0E6B8272-12D3-B854-135A-8DEE448FD86D}"/>
                  </a:ext>
                </a:extLst>
              </p:cNvPr>
              <p:cNvSpPr/>
              <p:nvPr/>
            </p:nvSpPr>
            <p:spPr>
              <a:xfrm>
                <a:off x="981151" y="6587338"/>
                <a:ext cx="5639105" cy="580644"/>
              </a:xfrm>
              <a:prstGeom prst="roundRect">
                <a:avLst>
                  <a:gd name="adj" fmla="val 15490"/>
                </a:avLst>
              </a:prstGeom>
              <a:solidFill>
                <a:srgbClr val="FFFFFF"/>
              </a:solidFill>
              <a:ln/>
            </p:spPr>
            <p:txBody>
              <a:bodyPr/>
              <a:lstStyle/>
              <a:p>
                <a:pPr defTabSz="685800"/>
                <a:endParaRPr lang="en-IN" sz="2700">
                  <a:solidFill>
                    <a:srgbClr val="002F87"/>
                  </a:solidFill>
                  <a:latin typeface="Calibri" panose="020F0502020204030204"/>
                </a:endParaRPr>
              </a:p>
            </p:txBody>
          </p:sp>
          <p:sp>
            <p:nvSpPr>
              <p:cNvPr id="48" name="Text 44">
                <a:extLst>
                  <a:ext uri="{FF2B5EF4-FFF2-40B4-BE49-F238E27FC236}">
                    <a16:creationId xmlns:a16="http://schemas.microsoft.com/office/drawing/2014/main" id="{DEC2E669-9567-1253-61AC-30F7029E1618}"/>
                  </a:ext>
                </a:extLst>
              </p:cNvPr>
              <p:cNvSpPr txBox="1"/>
              <p:nvPr/>
            </p:nvSpPr>
            <p:spPr>
              <a:xfrm>
                <a:off x="1065377" y="6915607"/>
                <a:ext cx="5992063"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8" name="Text 24">
                <a:extLst>
                  <a:ext uri="{FF2B5EF4-FFF2-40B4-BE49-F238E27FC236}">
                    <a16:creationId xmlns:a16="http://schemas.microsoft.com/office/drawing/2014/main" id="{E8026E59-F291-C1A6-D570-E5AB05D05AAD}"/>
                  </a:ext>
                </a:extLst>
              </p:cNvPr>
              <p:cNvSpPr txBox="1"/>
              <p:nvPr/>
            </p:nvSpPr>
            <p:spPr>
              <a:xfrm>
                <a:off x="1065377" y="6263093"/>
                <a:ext cx="5420563"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23" name="Text 19">
                <a:extLst>
                  <a:ext uri="{FF2B5EF4-FFF2-40B4-BE49-F238E27FC236}">
                    <a16:creationId xmlns:a16="http://schemas.microsoft.com/office/drawing/2014/main" id="{E09BD010-6D9E-B7B2-AEA6-BC5197ACE44E}"/>
                  </a:ext>
                </a:extLst>
              </p:cNvPr>
              <p:cNvSpPr txBox="1"/>
              <p:nvPr/>
            </p:nvSpPr>
            <p:spPr>
              <a:xfrm>
                <a:off x="4747477" y="4049390"/>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Swathy Manohar</a:t>
                </a:r>
                <a:endParaRPr lang="en-US" dirty="0">
                  <a:solidFill>
                    <a:srgbClr val="002F87"/>
                  </a:solidFill>
                  <a:latin typeface="Calibri" panose="020F0502020204030204"/>
                </a:endParaRPr>
              </a:p>
            </p:txBody>
          </p:sp>
          <p:sp>
            <p:nvSpPr>
              <p:cNvPr id="24" name="Text 20">
                <a:extLst>
                  <a:ext uri="{FF2B5EF4-FFF2-40B4-BE49-F238E27FC236}">
                    <a16:creationId xmlns:a16="http://schemas.microsoft.com/office/drawing/2014/main" id="{7C27D24E-5D3B-B703-4BBF-31FAA38C86C2}"/>
                  </a:ext>
                </a:extLst>
              </p:cNvPr>
              <p:cNvSpPr txBox="1"/>
              <p:nvPr/>
            </p:nvSpPr>
            <p:spPr>
              <a:xfrm>
                <a:off x="1065377" y="4275338"/>
                <a:ext cx="5532120" cy="152705"/>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19" name="Text 15">
                <a:extLst>
                  <a:ext uri="{FF2B5EF4-FFF2-40B4-BE49-F238E27FC236}">
                    <a16:creationId xmlns:a16="http://schemas.microsoft.com/office/drawing/2014/main" id="{0EFCE69E-55A1-D758-A908-9E6F06CE6620}"/>
                  </a:ext>
                </a:extLst>
              </p:cNvPr>
              <p:cNvSpPr txBox="1"/>
              <p:nvPr/>
            </p:nvSpPr>
            <p:spPr>
              <a:xfrm>
                <a:off x="1254310" y="4041062"/>
                <a:ext cx="1796856" cy="191110"/>
              </a:xfrm>
              <a:prstGeom prst="rect">
                <a:avLst/>
              </a:prstGeom>
              <a:noFill/>
              <a:ln/>
            </p:spPr>
            <p:txBody>
              <a:bodyPr wrap="square" lIns="0" tIns="0" rIns="0" bIns="0" rtlCol="0" anchor="ctr"/>
              <a:lstStyle/>
              <a:p>
                <a:pPr defTabSz="685800"/>
                <a:r>
                  <a:rPr lang="en-US" b="1" dirty="0">
                    <a:solidFill>
                      <a:srgbClr val="111827"/>
                    </a:solidFill>
                    <a:latin typeface="Montserrat" pitchFamily="34" charset="0"/>
                    <a:ea typeface="Montserrat" pitchFamily="34" charset="-122"/>
                    <a:cs typeface="Montserrat" pitchFamily="34" charset="-120"/>
                  </a:rPr>
                  <a:t>Prof. Albert Thomas</a:t>
                </a:r>
                <a:endParaRPr lang="en-US" dirty="0">
                  <a:solidFill>
                    <a:srgbClr val="002F87"/>
                  </a:solidFill>
                  <a:latin typeface="Calibri" panose="020F0502020204030204"/>
                </a:endParaRPr>
              </a:p>
            </p:txBody>
          </p:sp>
          <p:sp>
            <p:nvSpPr>
              <p:cNvPr id="15" name="Text 11">
                <a:extLst>
                  <a:ext uri="{FF2B5EF4-FFF2-40B4-BE49-F238E27FC236}">
                    <a16:creationId xmlns:a16="http://schemas.microsoft.com/office/drawing/2014/main" id="{54ACCB23-0BC6-C224-D568-BCAB4EAAFE6F}"/>
                  </a:ext>
                </a:extLst>
              </p:cNvPr>
              <p:cNvSpPr txBox="1"/>
              <p:nvPr/>
            </p:nvSpPr>
            <p:spPr>
              <a:xfrm>
                <a:off x="1254310" y="2479784"/>
                <a:ext cx="1796856" cy="421013"/>
              </a:xfrm>
              <a:prstGeom prst="rect">
                <a:avLst/>
              </a:prstGeom>
              <a:noFill/>
              <a:ln/>
            </p:spPr>
            <p:txBody>
              <a:bodyPr wrap="square" lIns="0" tIns="0" rIns="0" bIns="0" rtlCol="0" anchor="t"/>
              <a:lstStyle/>
              <a:p>
                <a:pPr defTabSz="685800"/>
                <a:r>
                  <a:rPr lang="pt-BR" b="1" dirty="0">
                    <a:solidFill>
                      <a:srgbClr val="111827"/>
                    </a:solidFill>
                    <a:latin typeface="Montserrat" pitchFamily="34" charset="0"/>
                    <a:ea typeface="Montserrat" pitchFamily="34" charset="-122"/>
                    <a:cs typeface="Montserrat" pitchFamily="34" charset="-120"/>
                  </a:rPr>
                  <a:t>Prof. Venkata Santosh Kumar Delhi</a:t>
                </a:r>
                <a:endParaRPr lang="en-US" dirty="0">
                  <a:solidFill>
                    <a:srgbClr val="002F87"/>
                  </a:solidFill>
                  <a:latin typeface="Calibri" panose="020F0502020204030204"/>
                </a:endParaRPr>
              </a:p>
            </p:txBody>
          </p:sp>
        </p:grpSp>
        <p:pic>
          <p:nvPicPr>
            <p:cNvPr id="119" name="Picture 4">
              <a:extLst>
                <a:ext uri="{FF2B5EF4-FFF2-40B4-BE49-F238E27FC236}">
                  <a16:creationId xmlns:a16="http://schemas.microsoft.com/office/drawing/2014/main" id="{27E1603E-6F02-4FFE-F601-085E1BC1EEC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1" r="1"/>
            <a:stretch/>
          </p:blipFill>
          <p:spPr bwMode="auto">
            <a:xfrm>
              <a:off x="471807"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0" name="Picture 4">
              <a:extLst>
                <a:ext uri="{FF2B5EF4-FFF2-40B4-BE49-F238E27FC236}">
                  <a16:creationId xmlns:a16="http://schemas.microsoft.com/office/drawing/2014/main" id="{D688C532-DF85-344A-BD47-A0BF0FE5CE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 r="1"/>
            <a:stretch/>
          </p:blipFill>
          <p:spPr bwMode="auto">
            <a:xfrm>
              <a:off x="471807" y="277892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1" name="Picture 4">
              <a:extLst>
                <a:ext uri="{FF2B5EF4-FFF2-40B4-BE49-F238E27FC236}">
                  <a16:creationId xmlns:a16="http://schemas.microsoft.com/office/drawing/2014/main" id="{68F49D60-511A-4F3D-F3E5-617150B7201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t="15295" b="15295"/>
            <a:stretch/>
          </p:blipFill>
          <p:spPr bwMode="auto">
            <a:xfrm>
              <a:off x="471807" y="403549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2" name="Picture 4">
              <a:extLst>
                <a:ext uri="{FF2B5EF4-FFF2-40B4-BE49-F238E27FC236}">
                  <a16:creationId xmlns:a16="http://schemas.microsoft.com/office/drawing/2014/main" id="{41E9F2CC-59E1-6EA7-A854-83ECB2D5BB9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207" r="207"/>
            <a:stretch/>
          </p:blipFill>
          <p:spPr bwMode="auto">
            <a:xfrm>
              <a:off x="456822" y="5292066"/>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4" name="Picture 4">
              <a:extLst>
                <a:ext uri="{FF2B5EF4-FFF2-40B4-BE49-F238E27FC236}">
                  <a16:creationId xmlns:a16="http://schemas.microsoft.com/office/drawing/2014/main" id="{45CF50DE-D741-D09D-29A2-5B9936B6988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1" r="1"/>
            <a:stretch/>
          </p:blipFill>
          <p:spPr bwMode="auto">
            <a:xfrm>
              <a:off x="4111834" y="1522355"/>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5" name="Picture 4">
              <a:extLst>
                <a:ext uri="{FF2B5EF4-FFF2-40B4-BE49-F238E27FC236}">
                  <a16:creationId xmlns:a16="http://schemas.microsoft.com/office/drawing/2014/main" id="{96C30B8E-17BC-94C2-6E24-0FA03279A2A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l="1" r="1"/>
            <a:stretch/>
          </p:blipFill>
          <p:spPr bwMode="auto">
            <a:xfrm>
              <a:off x="4111059" y="2781401"/>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pic>
          <p:nvPicPr>
            <p:cNvPr id="126" name="Picture 4">
              <a:extLst>
                <a:ext uri="{FF2B5EF4-FFF2-40B4-BE49-F238E27FC236}">
                  <a16:creationId xmlns:a16="http://schemas.microsoft.com/office/drawing/2014/main" id="{4EA4BFEE-9C9E-E581-6E26-52BB102A9A2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t="11079" b="11079"/>
            <a:stretch/>
          </p:blipFill>
          <p:spPr bwMode="auto">
            <a:xfrm>
              <a:off x="4111059" y="4037138"/>
              <a:ext cx="720000" cy="720000"/>
            </a:xfrm>
            <a:prstGeom prst="ellipse">
              <a:avLst/>
            </a:prstGeom>
            <a:noFill/>
            <a:ln w="38100">
              <a:noFill/>
            </a:ln>
            <a:extLst>
              <a:ext uri="{909E8E84-426E-40DD-AFC4-6F175D3DCCD1}">
                <a14:hiddenFill xmlns:a14="http://schemas.microsoft.com/office/drawing/2010/main">
                  <a:solidFill>
                    <a:srgbClr val="FFFFFF"/>
                  </a:solidFill>
                </a14:hiddenFill>
              </a:ext>
            </a:extLst>
          </p:spPr>
        </p:pic>
      </p:grpSp>
      <p:pic>
        <p:nvPicPr>
          <p:cNvPr id="129" name="Google Shape;90;p1" descr="Indian Institute of Technology Bombay (IITB) | Engage India ...">
            <a:extLst>
              <a:ext uri="{FF2B5EF4-FFF2-40B4-BE49-F238E27FC236}">
                <a16:creationId xmlns:a16="http://schemas.microsoft.com/office/drawing/2014/main" id="{3BDF87E1-7BA6-2471-753F-C40A26238CB4}"/>
              </a:ext>
            </a:extLst>
          </p:cNvPr>
          <p:cNvPicPr preferRelativeResize="0">
            <a:picLocks noChangeAspect="1"/>
          </p:cNvPicPr>
          <p:nvPr/>
        </p:nvPicPr>
        <p:blipFill rotWithShape="1">
          <a:blip r:embed="rId12">
            <a:alphaModFix/>
          </a:blip>
          <a:srcRect/>
          <a:stretch/>
        </p:blipFill>
        <p:spPr>
          <a:xfrm>
            <a:off x="16796613" y="98129"/>
            <a:ext cx="1512000" cy="1560783"/>
          </a:xfrm>
          <a:prstGeom prst="rect">
            <a:avLst/>
          </a:prstGeom>
          <a:noFill/>
          <a:ln>
            <a:noFill/>
          </a:ln>
        </p:spPr>
      </p:pic>
      <p:sp>
        <p:nvSpPr>
          <p:cNvPr id="136" name="Shape 35">
            <a:extLst>
              <a:ext uri="{FF2B5EF4-FFF2-40B4-BE49-F238E27FC236}">
                <a16:creationId xmlns:a16="http://schemas.microsoft.com/office/drawing/2014/main" id="{47C73547-4A3B-D780-E367-0CACBD05DBC1}"/>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CE7</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9E4798EA-3C8D-A18E-FD26-4B25FB55C0CF}"/>
              </a:ext>
            </a:extLst>
          </p:cNvPr>
          <p:cNvGrpSpPr/>
          <p:nvPr/>
        </p:nvGrpSpPr>
        <p:grpSpPr>
          <a:xfrm>
            <a:off x="10497963" y="1575690"/>
            <a:ext cx="7444083" cy="7903413"/>
            <a:chOff x="6998642" y="1050460"/>
            <a:chExt cx="4962722" cy="5268942"/>
          </a:xfrm>
        </p:grpSpPr>
        <p:grpSp>
          <p:nvGrpSpPr>
            <p:cNvPr id="113" name="Group 112">
              <a:extLst>
                <a:ext uri="{FF2B5EF4-FFF2-40B4-BE49-F238E27FC236}">
                  <a16:creationId xmlns:a16="http://schemas.microsoft.com/office/drawing/2014/main" id="{55215A53-0A71-051F-57EE-2207BEA9F8DC}"/>
                </a:ext>
              </a:extLst>
            </p:cNvPr>
            <p:cNvGrpSpPr/>
            <p:nvPr/>
          </p:nvGrpSpPr>
          <p:grpSpPr>
            <a:xfrm>
              <a:off x="6998642" y="1101685"/>
              <a:ext cx="4962722" cy="5217717"/>
              <a:chOff x="7115861" y="-3456087"/>
              <a:chExt cx="4339757" cy="9315749"/>
            </a:xfrm>
          </p:grpSpPr>
          <p:sp>
            <p:nvSpPr>
              <p:cNvPr id="52" name="Text 47">
                <a:extLst>
                  <a:ext uri="{FF2B5EF4-FFF2-40B4-BE49-F238E27FC236}">
                    <a16:creationId xmlns:a16="http://schemas.microsoft.com/office/drawing/2014/main" id="{D275AE49-FD83-3088-A7F4-6D9E6F23958F}"/>
                  </a:ext>
                </a:extLst>
              </p:cNvPr>
              <p:cNvSpPr txBox="1"/>
              <p:nvPr/>
            </p:nvSpPr>
            <p:spPr>
              <a:xfrm>
                <a:off x="7329615" y="857615"/>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 Group Achievements </a:t>
                </a:r>
                <a:endParaRPr lang="en-US" sz="2400" dirty="0">
                  <a:solidFill>
                    <a:srgbClr val="002F87"/>
                  </a:solidFill>
                  <a:latin typeface="Calibri" panose="020F0502020204030204"/>
                </a:endParaRPr>
              </a:p>
            </p:txBody>
          </p:sp>
          <p:pic>
            <p:nvPicPr>
              <p:cNvPr id="53" name="Image 3" descr="preencoded.png">
                <a:extLst>
                  <a:ext uri="{FF2B5EF4-FFF2-40B4-BE49-F238E27FC236}">
                    <a16:creationId xmlns:a16="http://schemas.microsoft.com/office/drawing/2014/main" id="{B86C8111-9E6C-997D-0603-AF088A3E7C1C}"/>
                  </a:ext>
                </a:extLst>
              </p:cNvPr>
              <p:cNvPicPr>
                <a:picLocks/>
              </p:cNvPicPr>
              <p:nvPr/>
            </p:nvPicPr>
            <p:blipFill>
              <a:blip r:embed="rId13"/>
              <a:srcRect t="-842" b="-842"/>
              <a:stretch/>
            </p:blipFill>
            <p:spPr>
              <a:xfrm>
                <a:off x="7142554" y="798293"/>
                <a:ext cx="188886" cy="385648"/>
              </a:xfrm>
              <a:prstGeom prst="rect">
                <a:avLst/>
              </a:prstGeom>
            </p:spPr>
          </p:pic>
          <p:sp>
            <p:nvSpPr>
              <p:cNvPr id="54" name="Shape 48">
                <a:extLst>
                  <a:ext uri="{FF2B5EF4-FFF2-40B4-BE49-F238E27FC236}">
                    <a16:creationId xmlns:a16="http://schemas.microsoft.com/office/drawing/2014/main" id="{13D9A5D2-6979-144E-0C53-9CCC1C76AE13}"/>
                  </a:ext>
                </a:extLst>
              </p:cNvPr>
              <p:cNvSpPr/>
              <p:nvPr/>
            </p:nvSpPr>
            <p:spPr>
              <a:xfrm>
                <a:off x="7115861" y="1439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5" name="Image 4" descr="preencoded.png">
                <a:extLst>
                  <a:ext uri="{FF2B5EF4-FFF2-40B4-BE49-F238E27FC236}">
                    <a16:creationId xmlns:a16="http://schemas.microsoft.com/office/drawing/2014/main" id="{E488FBF2-3224-796E-3606-FCD4BA62E56A}"/>
                  </a:ext>
                </a:extLst>
              </p:cNvPr>
              <p:cNvPicPr>
                <a:picLocks/>
              </p:cNvPicPr>
              <p:nvPr/>
            </p:nvPicPr>
            <p:blipFill>
              <a:blip r:embed="rId14"/>
              <a:srcRect l="-837" r="-837"/>
              <a:stretch/>
            </p:blipFill>
            <p:spPr>
              <a:xfrm>
                <a:off x="7240219" y="1633955"/>
                <a:ext cx="125924" cy="257099"/>
              </a:xfrm>
              <a:prstGeom prst="rect">
                <a:avLst/>
              </a:prstGeom>
            </p:spPr>
          </p:pic>
          <p:sp>
            <p:nvSpPr>
              <p:cNvPr id="56" name="Text 49">
                <a:extLst>
                  <a:ext uri="{FF2B5EF4-FFF2-40B4-BE49-F238E27FC236}">
                    <a16:creationId xmlns:a16="http://schemas.microsoft.com/office/drawing/2014/main" id="{015B1645-17A7-0555-7DB9-10681B5942B1}"/>
                  </a:ext>
                </a:extLst>
              </p:cNvPr>
              <p:cNvSpPr txBox="1"/>
              <p:nvPr/>
            </p:nvSpPr>
            <p:spPr>
              <a:xfrm>
                <a:off x="7468819" y="1436069"/>
                <a:ext cx="3977521" cy="60990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International Collaborations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U. Sydney, ETH Zurich, MIT, Teesside etc.</a:t>
                </a:r>
              </a:p>
            </p:txBody>
          </p:sp>
          <p:sp>
            <p:nvSpPr>
              <p:cNvPr id="58" name="Shape 51">
                <a:extLst>
                  <a:ext uri="{FF2B5EF4-FFF2-40B4-BE49-F238E27FC236}">
                    <a16:creationId xmlns:a16="http://schemas.microsoft.com/office/drawing/2014/main" id="{63DBE76E-0201-D420-7CFF-261A7589A05B}"/>
                  </a:ext>
                </a:extLst>
              </p:cNvPr>
              <p:cNvSpPr/>
              <p:nvPr/>
            </p:nvSpPr>
            <p:spPr>
              <a:xfrm>
                <a:off x="7115861" y="220206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59" name="Image 5" descr="preencoded.png">
                <a:extLst>
                  <a:ext uri="{FF2B5EF4-FFF2-40B4-BE49-F238E27FC236}">
                    <a16:creationId xmlns:a16="http://schemas.microsoft.com/office/drawing/2014/main" id="{F00DD830-6BCC-376F-AC01-A76DD691FB6F}"/>
                  </a:ext>
                </a:extLst>
              </p:cNvPr>
              <p:cNvPicPr>
                <a:picLocks/>
              </p:cNvPicPr>
              <p:nvPr/>
            </p:nvPicPr>
            <p:blipFill>
              <a:blip r:embed="rId15"/>
              <a:srcRect l="-837" r="-837"/>
              <a:stretch/>
            </p:blipFill>
            <p:spPr>
              <a:xfrm>
                <a:off x="7240219" y="2363912"/>
                <a:ext cx="125924" cy="257099"/>
              </a:xfrm>
              <a:prstGeom prst="rect">
                <a:avLst/>
              </a:prstGeom>
            </p:spPr>
          </p:pic>
          <p:sp>
            <p:nvSpPr>
              <p:cNvPr id="60" name="Text 52">
                <a:extLst>
                  <a:ext uri="{FF2B5EF4-FFF2-40B4-BE49-F238E27FC236}">
                    <a16:creationId xmlns:a16="http://schemas.microsoft.com/office/drawing/2014/main" id="{6664E8F2-BE31-C2A0-DE0B-B577BE0189C0}"/>
                  </a:ext>
                </a:extLst>
              </p:cNvPr>
              <p:cNvSpPr txBox="1"/>
              <p:nvPr/>
            </p:nvSpPr>
            <p:spPr>
              <a:xfrm>
                <a:off x="7468819" y="2198679"/>
                <a:ext cx="3955263" cy="612375"/>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Prestigious Fellowships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Associate - IAS, DST-BHAVAN, R.S. Subramanian, </a:t>
                </a:r>
                <a:r>
                  <a:rPr lang="en-US" dirty="0">
                    <a:solidFill>
                      <a:srgbClr val="4B5563"/>
                    </a:solidFill>
                    <a:latin typeface="Calibri" panose="020F0502020204030204"/>
                    <a:ea typeface="Open Sans" pitchFamily="34" charset="-122"/>
                    <a:cs typeface="Open Sans" pitchFamily="34" charset="-120"/>
                  </a:rPr>
                  <a:t>UNESCO Fellowship</a:t>
                </a:r>
                <a:endParaRPr lang="en-US" dirty="0">
                  <a:solidFill>
                    <a:prstClr val="black"/>
                  </a:solidFill>
                  <a:latin typeface="Calibri" panose="020F0502020204030204"/>
                  <a:ea typeface="Calibri" panose="020F0502020204030204" pitchFamily="34" charset="0"/>
                  <a:cs typeface="Calibri" panose="020F0502020204030204" pitchFamily="34" charset="0"/>
                </a:endParaRPr>
              </a:p>
            </p:txBody>
          </p:sp>
          <p:sp>
            <p:nvSpPr>
              <p:cNvPr id="62" name="Shape 54">
                <a:extLst>
                  <a:ext uri="{FF2B5EF4-FFF2-40B4-BE49-F238E27FC236}">
                    <a16:creationId xmlns:a16="http://schemas.microsoft.com/office/drawing/2014/main" id="{9B37F35C-EC1E-48B4-B36A-5D79FE0F469C}"/>
                  </a:ext>
                </a:extLst>
              </p:cNvPr>
              <p:cNvSpPr/>
              <p:nvPr/>
            </p:nvSpPr>
            <p:spPr>
              <a:xfrm>
                <a:off x="7115861" y="2963760"/>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4" name="Text 55">
                <a:extLst>
                  <a:ext uri="{FF2B5EF4-FFF2-40B4-BE49-F238E27FC236}">
                    <a16:creationId xmlns:a16="http://schemas.microsoft.com/office/drawing/2014/main" id="{8C887378-1B81-8708-0828-BAAA16F0FE97}"/>
                  </a:ext>
                </a:extLst>
              </p:cNvPr>
              <p:cNvSpPr txBox="1"/>
              <p:nvPr/>
            </p:nvSpPr>
            <p:spPr>
              <a:xfrm>
                <a:off x="7468819" y="2999617"/>
                <a:ext cx="3955263" cy="573134"/>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Notable Awards</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NSG Counter-IED Innovator Award, Thorpe Medal, Best Paper awards</a:t>
                </a:r>
              </a:p>
            </p:txBody>
          </p:sp>
          <p:sp>
            <p:nvSpPr>
              <p:cNvPr id="66" name="Shape 57">
                <a:extLst>
                  <a:ext uri="{FF2B5EF4-FFF2-40B4-BE49-F238E27FC236}">
                    <a16:creationId xmlns:a16="http://schemas.microsoft.com/office/drawing/2014/main" id="{27FD1128-79B2-744A-76D8-706F2758BFF3}"/>
                  </a:ext>
                </a:extLst>
              </p:cNvPr>
              <p:cNvSpPr/>
              <p:nvPr/>
            </p:nvSpPr>
            <p:spPr>
              <a:xfrm>
                <a:off x="7115861" y="3725454"/>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sp>
            <p:nvSpPr>
              <p:cNvPr id="68" name="Text 58">
                <a:extLst>
                  <a:ext uri="{FF2B5EF4-FFF2-40B4-BE49-F238E27FC236}">
                    <a16:creationId xmlns:a16="http://schemas.microsoft.com/office/drawing/2014/main" id="{6FE6EC27-8C08-4D81-ED69-F4978A4D57AF}"/>
                  </a:ext>
                </a:extLst>
              </p:cNvPr>
              <p:cNvSpPr txBox="1"/>
              <p:nvPr/>
            </p:nvSpPr>
            <p:spPr>
              <a:xfrm>
                <a:off x="7468819" y="3697110"/>
                <a:ext cx="3977521" cy="635780"/>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Innovation</a:t>
                </a:r>
              </a:p>
              <a:p>
                <a:pPr defTabSz="685800">
                  <a:defRPr/>
                </a:pPr>
                <a:r>
                  <a:rPr lang="en-US" dirty="0">
                    <a:solidFill>
                      <a:srgbClr val="6B7280"/>
                    </a:solidFill>
                    <a:latin typeface="Calibri" panose="020F0502020204030204"/>
                    <a:ea typeface="Calibri" panose="020F0502020204030204" pitchFamily="34" charset="0"/>
                    <a:cs typeface="Calibri" panose="020F0502020204030204" pitchFamily="34" charset="0"/>
                  </a:rPr>
                  <a:t>5 Patents have been granted</a:t>
                </a:r>
              </a:p>
            </p:txBody>
          </p:sp>
          <p:sp>
            <p:nvSpPr>
              <p:cNvPr id="70" name="Shape 60">
                <a:extLst>
                  <a:ext uri="{FF2B5EF4-FFF2-40B4-BE49-F238E27FC236}">
                    <a16:creationId xmlns:a16="http://schemas.microsoft.com/office/drawing/2014/main" id="{E1B2119D-F4B8-2EE5-50F0-58D0283377F3}"/>
                  </a:ext>
                </a:extLst>
              </p:cNvPr>
              <p:cNvSpPr/>
              <p:nvPr/>
            </p:nvSpPr>
            <p:spPr>
              <a:xfrm>
                <a:off x="7115861" y="4488065"/>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dirty="0">
                  <a:solidFill>
                    <a:srgbClr val="002F87"/>
                  </a:solidFill>
                  <a:latin typeface="Calibri" panose="020F0502020204030204"/>
                </a:endParaRPr>
              </a:p>
            </p:txBody>
          </p:sp>
          <p:pic>
            <p:nvPicPr>
              <p:cNvPr id="71" name="Image 8" descr="preencoded.png">
                <a:extLst>
                  <a:ext uri="{FF2B5EF4-FFF2-40B4-BE49-F238E27FC236}">
                    <a16:creationId xmlns:a16="http://schemas.microsoft.com/office/drawing/2014/main" id="{DE18DAB2-F2FA-9B85-E37B-5760E9A84DA5}"/>
                  </a:ext>
                </a:extLst>
              </p:cNvPr>
              <p:cNvPicPr>
                <a:picLocks/>
              </p:cNvPicPr>
              <p:nvPr/>
            </p:nvPicPr>
            <p:blipFill>
              <a:blip r:embed="rId16"/>
              <a:srcRect/>
              <a:stretch/>
            </p:blipFill>
            <p:spPr>
              <a:xfrm>
                <a:off x="7240220" y="4666236"/>
                <a:ext cx="125924" cy="257099"/>
              </a:xfrm>
              <a:prstGeom prst="rect">
                <a:avLst/>
              </a:prstGeom>
            </p:spPr>
          </p:pic>
          <p:sp>
            <p:nvSpPr>
              <p:cNvPr id="72" name="Text 61">
                <a:extLst>
                  <a:ext uri="{FF2B5EF4-FFF2-40B4-BE49-F238E27FC236}">
                    <a16:creationId xmlns:a16="http://schemas.microsoft.com/office/drawing/2014/main" id="{316D9EDD-E52A-215C-10FC-4E6EBB9FFE2F}"/>
                  </a:ext>
                </a:extLst>
              </p:cNvPr>
              <p:cNvSpPr txBox="1"/>
              <p:nvPr/>
            </p:nvSpPr>
            <p:spPr>
              <a:xfrm>
                <a:off x="7468819" y="4484679"/>
                <a:ext cx="2149754" cy="598303"/>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Editorial Leadership</a:t>
                </a:r>
              </a:p>
              <a:p>
                <a:pPr defTabSz="685800"/>
                <a:r>
                  <a:rPr lang="en-US" dirty="0">
                    <a:solidFill>
                      <a:srgbClr val="6B7280"/>
                    </a:solidFill>
                    <a:latin typeface="Calibri" panose="020F0502020204030204"/>
                    <a:ea typeface="Calibri" panose="020F0502020204030204" pitchFamily="34" charset="0"/>
                    <a:cs typeface="Calibri" panose="020F0502020204030204" pitchFamily="34" charset="0"/>
                  </a:rPr>
                  <a:t>Editorial Roles in International Journals</a:t>
                </a:r>
                <a:endParaRPr lang="en-US" dirty="0">
                  <a:solidFill>
                    <a:srgbClr val="002F87"/>
                  </a:solidFill>
                  <a:latin typeface="Calibri" panose="020F0502020204030204"/>
                  <a:ea typeface="Calibri" panose="020F0502020204030204" pitchFamily="34" charset="0"/>
                  <a:cs typeface="Calibri" panose="020F0502020204030204" pitchFamily="34" charset="0"/>
                </a:endParaRPr>
              </a:p>
            </p:txBody>
          </p:sp>
          <p:sp>
            <p:nvSpPr>
              <p:cNvPr id="74" name="Shape 63">
                <a:extLst>
                  <a:ext uri="{FF2B5EF4-FFF2-40B4-BE49-F238E27FC236}">
                    <a16:creationId xmlns:a16="http://schemas.microsoft.com/office/drawing/2014/main" id="{FF214C99-657E-D0B8-ED8A-41646ABF2CB0}"/>
                  </a:ext>
                </a:extLst>
              </p:cNvPr>
              <p:cNvSpPr/>
              <p:nvPr/>
            </p:nvSpPr>
            <p:spPr>
              <a:xfrm>
                <a:off x="7115861" y="5249758"/>
                <a:ext cx="4308221" cy="609904"/>
              </a:xfrm>
              <a:prstGeom prst="roundRect">
                <a:avLst>
                  <a:gd name="adj" fmla="val 18741"/>
                </a:avLst>
              </a:prstGeom>
              <a:solidFill>
                <a:srgbClr val="EFF6FF"/>
              </a:solidFill>
              <a:ln w="12700">
                <a:solidFill>
                  <a:srgbClr val="DBEAFE"/>
                </a:solidFill>
                <a:prstDash val="solid"/>
              </a:ln>
            </p:spPr>
            <p:txBody>
              <a:bodyPr/>
              <a:lstStyle/>
              <a:p>
                <a:pPr defTabSz="685800"/>
                <a:endParaRPr lang="en-IN" sz="2700">
                  <a:solidFill>
                    <a:srgbClr val="002F87"/>
                  </a:solidFill>
                  <a:latin typeface="Calibri" panose="020F0502020204030204"/>
                </a:endParaRPr>
              </a:p>
            </p:txBody>
          </p:sp>
          <p:pic>
            <p:nvPicPr>
              <p:cNvPr id="75" name="Image 9" descr="preencoded.png">
                <a:extLst>
                  <a:ext uri="{FF2B5EF4-FFF2-40B4-BE49-F238E27FC236}">
                    <a16:creationId xmlns:a16="http://schemas.microsoft.com/office/drawing/2014/main" id="{316DF3E7-9DA2-B566-A77F-D9FC1B5ECD2C}"/>
                  </a:ext>
                </a:extLst>
              </p:cNvPr>
              <p:cNvPicPr>
                <a:picLocks/>
              </p:cNvPicPr>
              <p:nvPr/>
            </p:nvPicPr>
            <p:blipFill>
              <a:blip r:embed="rId17"/>
              <a:srcRect l="-1507" r="-1507"/>
              <a:stretch/>
            </p:blipFill>
            <p:spPr>
              <a:xfrm>
                <a:off x="7240219" y="5411607"/>
                <a:ext cx="125924" cy="257099"/>
              </a:xfrm>
              <a:prstGeom prst="rect">
                <a:avLst/>
              </a:prstGeom>
            </p:spPr>
          </p:pic>
          <p:sp>
            <p:nvSpPr>
              <p:cNvPr id="76" name="Text 64">
                <a:extLst>
                  <a:ext uri="{FF2B5EF4-FFF2-40B4-BE49-F238E27FC236}">
                    <a16:creationId xmlns:a16="http://schemas.microsoft.com/office/drawing/2014/main" id="{6BD95AB6-19AF-D701-7B91-522D2078AB99}"/>
                  </a:ext>
                </a:extLst>
              </p:cNvPr>
              <p:cNvSpPr txBox="1"/>
              <p:nvPr/>
            </p:nvSpPr>
            <p:spPr>
              <a:xfrm>
                <a:off x="7468819" y="5271510"/>
                <a:ext cx="3986799" cy="573166"/>
              </a:xfrm>
              <a:prstGeom prst="rect">
                <a:avLst/>
              </a:prstGeom>
              <a:noFill/>
              <a:ln/>
            </p:spPr>
            <p:txBody>
              <a:bodyPr wrap="square" lIns="0" tIns="0" rIns="0" bIns="0" rtlCol="0" anchor="ctr"/>
              <a:lstStyle/>
              <a:p>
                <a:pPr defTabSz="685800"/>
                <a:r>
                  <a:rPr lang="en-US" b="1" dirty="0">
                    <a:solidFill>
                      <a:srgbClr val="1F2937"/>
                    </a:solidFill>
                    <a:latin typeface="Calibri" panose="020F0502020204030204"/>
                    <a:ea typeface="Calibri" panose="020F0502020204030204" pitchFamily="34" charset="0"/>
                    <a:cs typeface="Calibri" panose="020F0502020204030204" pitchFamily="34" charset="0"/>
                  </a:rPr>
                  <a:t>Outreach activities</a:t>
                </a:r>
              </a:p>
              <a:p>
                <a:pPr defTabSz="685800"/>
                <a:r>
                  <a:rPr lang="en-US" dirty="0">
                    <a:solidFill>
                      <a:srgbClr val="6B7280"/>
                    </a:solidFill>
                    <a:latin typeface="Calibri" panose="020F0502020204030204"/>
                    <a:ea typeface="Calibri" panose="020F0502020204030204" pitchFamily="34" charset="0"/>
                    <a:cs typeface="Calibri" panose="020F0502020204030204" pitchFamily="34" charset="0"/>
                  </a:rPr>
                  <a:t>Several workshops &amp; conferences to educate students and professionals</a:t>
                </a:r>
                <a:endParaRPr lang="en-US" dirty="0">
                  <a:solidFill>
                    <a:srgbClr val="002F87"/>
                  </a:solidFill>
                  <a:latin typeface="Calibri" panose="020F0502020204030204"/>
                  <a:ea typeface="Calibri" panose="020F0502020204030204" pitchFamily="34" charset="0"/>
                  <a:cs typeface="Calibri" panose="020F0502020204030204" pitchFamily="34" charset="0"/>
                </a:endParaRPr>
              </a:p>
            </p:txBody>
          </p:sp>
          <p:sp>
            <p:nvSpPr>
              <p:cNvPr id="77" name="Text 65">
                <a:extLst>
                  <a:ext uri="{FF2B5EF4-FFF2-40B4-BE49-F238E27FC236}">
                    <a16:creationId xmlns:a16="http://schemas.microsoft.com/office/drawing/2014/main" id="{2139202C-6106-E404-3C94-F8B57E720563}"/>
                  </a:ext>
                </a:extLst>
              </p:cNvPr>
              <p:cNvSpPr txBox="1"/>
              <p:nvPr/>
            </p:nvSpPr>
            <p:spPr>
              <a:xfrm>
                <a:off x="7468819" y="5159045"/>
                <a:ext cx="2936138" cy="152706"/>
              </a:xfrm>
              <a:prstGeom prst="rect">
                <a:avLst/>
              </a:prstGeom>
              <a:noFill/>
              <a:ln/>
            </p:spPr>
            <p:txBody>
              <a:bodyPr wrap="square" lIns="0" tIns="0" rIns="0" bIns="0" rtlCol="0" anchor="ctr"/>
              <a:lstStyle/>
              <a:p>
                <a:pPr defTabSz="685800"/>
                <a:endParaRPr lang="en-US" sz="1350" dirty="0">
                  <a:solidFill>
                    <a:srgbClr val="002F87"/>
                  </a:solidFill>
                  <a:latin typeface="Calibri" panose="020F0502020204030204"/>
                </a:endParaRPr>
              </a:p>
            </p:txBody>
          </p:sp>
          <p:sp>
            <p:nvSpPr>
              <p:cNvPr id="4" name="Text 47">
                <a:extLst>
                  <a:ext uri="{FF2B5EF4-FFF2-40B4-BE49-F238E27FC236}">
                    <a16:creationId xmlns:a16="http://schemas.microsoft.com/office/drawing/2014/main" id="{62B8F7B0-D882-838A-D646-7F3960E835FC}"/>
                  </a:ext>
                </a:extLst>
              </p:cNvPr>
              <p:cNvSpPr txBox="1"/>
              <p:nvPr/>
            </p:nvSpPr>
            <p:spPr>
              <a:xfrm>
                <a:off x="7362922" y="-3456087"/>
                <a:ext cx="3743554" cy="267006"/>
              </a:xfrm>
              <a:prstGeom prst="rect">
                <a:avLst/>
              </a:prstGeom>
              <a:noFill/>
              <a:ln/>
            </p:spPr>
            <p:txBody>
              <a:bodyPr wrap="square" lIns="0" tIns="0" rIns="0" bIns="0" rtlCol="0" anchor="ctr"/>
              <a:lstStyle/>
              <a:p>
                <a:pPr defTabSz="685800"/>
                <a:r>
                  <a:rPr lang="en-US" sz="2400" b="1" dirty="0">
                    <a:solidFill>
                      <a:srgbClr val="1E3A8A"/>
                    </a:solidFill>
                    <a:latin typeface="Montserrat" pitchFamily="34" charset="0"/>
                    <a:ea typeface="Montserrat" pitchFamily="34" charset="-122"/>
                    <a:cs typeface="Montserrat" pitchFamily="34" charset="-120"/>
                  </a:rPr>
                  <a:t>Research Areas</a:t>
                </a:r>
                <a:endParaRPr lang="en-US" sz="2400" dirty="0">
                  <a:solidFill>
                    <a:srgbClr val="002F87"/>
                  </a:solidFill>
                  <a:latin typeface="Calibri" panose="020F0502020204030204"/>
                </a:endParaRPr>
              </a:p>
            </p:txBody>
          </p:sp>
        </p:grpSp>
        <p:pic>
          <p:nvPicPr>
            <p:cNvPr id="9" name="Picture 8">
              <a:extLst>
                <a:ext uri="{FF2B5EF4-FFF2-40B4-BE49-F238E27FC236}">
                  <a16:creationId xmlns:a16="http://schemas.microsoft.com/office/drawing/2014/main" id="{D773176F-05FC-44E7-05AE-5D66B39E5C22}"/>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029167" y="1050460"/>
              <a:ext cx="216000" cy="216000"/>
            </a:xfrm>
            <a:prstGeom prst="rect">
              <a:avLst/>
            </a:prstGeom>
          </p:spPr>
        </p:pic>
      </p:grpSp>
      <p:graphicFrame>
        <p:nvGraphicFramePr>
          <p:cNvPr id="21" name="Diagram 20">
            <a:extLst>
              <a:ext uri="{FF2B5EF4-FFF2-40B4-BE49-F238E27FC236}">
                <a16:creationId xmlns:a16="http://schemas.microsoft.com/office/drawing/2014/main" id="{B2C79658-967F-F56A-DEA5-A5AA47AF6433}"/>
              </a:ext>
            </a:extLst>
          </p:cNvPr>
          <p:cNvGraphicFramePr/>
          <p:nvPr/>
        </p:nvGraphicFramePr>
        <p:xfrm>
          <a:off x="10497962" y="2137421"/>
          <a:ext cx="7604300" cy="2945832"/>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
        <p:nvSpPr>
          <p:cNvPr id="29" name="Shape 2">
            <a:extLst>
              <a:ext uri="{FF2B5EF4-FFF2-40B4-BE49-F238E27FC236}">
                <a16:creationId xmlns:a16="http://schemas.microsoft.com/office/drawing/2014/main" id="{0189A25C-88EA-E083-A2FD-0518B53D51FD}"/>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2" name="Picture 4" descr="Trophy ">
            <a:extLst>
              <a:ext uri="{FF2B5EF4-FFF2-40B4-BE49-F238E27FC236}">
                <a16:creationId xmlns:a16="http://schemas.microsoft.com/office/drawing/2014/main" id="{E9F1D2DC-E31B-1051-07E6-F2E073E7B687}"/>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0684277" y="7144302"/>
            <a:ext cx="270000" cy="27000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Lab innovation ">
            <a:extLst>
              <a:ext uri="{FF2B5EF4-FFF2-40B4-BE49-F238E27FC236}">
                <a16:creationId xmlns:a16="http://schemas.microsoft.com/office/drawing/2014/main" id="{0DDC432D-2B02-F881-AEE7-661BEFF1E1CD}"/>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0684277" y="7833168"/>
            <a:ext cx="270000" cy="27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001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3"/>
          <p:cNvSpPr/>
          <p:nvPr/>
        </p:nvSpPr>
        <p:spPr>
          <a:xfrm>
            <a:off x="986181" y="3064155"/>
            <a:ext cx="514350" cy="514350"/>
          </a:xfrm>
          <a:prstGeom prst="ellipse">
            <a:avLst/>
          </a:prstGeom>
          <a:solidFill>
            <a:srgbClr val="EFF6FF"/>
          </a:solidFill>
          <a:ln w="12700">
            <a:solidFill>
              <a:srgbClr val="FFFFFF">
                <a:alpha val="0"/>
              </a:srgbClr>
            </a:solidFill>
            <a:prstDash val="solid"/>
          </a:ln>
        </p:spPr>
        <p:txBody>
          <a:bodyPr/>
          <a:lstStyle/>
          <a:p>
            <a:endParaRPr lang="en-IN" sz="2700"/>
          </a:p>
        </p:txBody>
      </p:sp>
      <p:sp>
        <p:nvSpPr>
          <p:cNvPr id="45" name="Shape 32"/>
          <p:cNvSpPr/>
          <p:nvPr/>
        </p:nvSpPr>
        <p:spPr>
          <a:xfrm>
            <a:off x="4943248" y="4651095"/>
            <a:ext cx="9859061" cy="699516"/>
          </a:xfrm>
          <a:prstGeom prst="roundRect">
            <a:avLst>
              <a:gd name="adj" fmla="val 48019"/>
            </a:avLst>
          </a:prstGeom>
          <a:noFill/>
          <a:ln/>
        </p:spPr>
        <p:txBody>
          <a:bodyPr/>
          <a:lstStyle/>
          <a:p>
            <a:endParaRPr lang="en-IN" sz="2700"/>
          </a:p>
        </p:txBody>
      </p:sp>
      <p:sp>
        <p:nvSpPr>
          <p:cNvPr id="66" name="Text 51"/>
          <p:cNvSpPr txBox="1"/>
          <p:nvPr/>
        </p:nvSpPr>
        <p:spPr>
          <a:xfrm>
            <a:off x="17732045" y="9750706"/>
            <a:ext cx="215342" cy="229058"/>
          </a:xfrm>
          <a:prstGeom prst="rect">
            <a:avLst/>
          </a:prstGeom>
          <a:noFill/>
          <a:ln/>
        </p:spPr>
        <p:txBody>
          <a:bodyPr wrap="square" lIns="0" tIns="0" rIns="0" bIns="0" rtlCol="0" anchor="ctr"/>
          <a:lstStyle/>
          <a:p>
            <a:r>
              <a:rPr lang="en-US" sz="1350" dirty="0">
                <a:solidFill>
                  <a:srgbClr val="9CA3AF"/>
                </a:solidFill>
                <a:latin typeface="Open Sans" pitchFamily="34" charset="0"/>
                <a:ea typeface="Open Sans" pitchFamily="34" charset="-122"/>
                <a:cs typeface="Open Sans" pitchFamily="34" charset="-120"/>
              </a:rPr>
              <a:t>2</a:t>
            </a:r>
            <a:endParaRPr lang="en-US" sz="1350" dirty="0"/>
          </a:p>
        </p:txBody>
      </p:sp>
      <p:sp>
        <p:nvSpPr>
          <p:cNvPr id="67" name="Shape 52"/>
          <p:cNvSpPr/>
          <p:nvPr/>
        </p:nvSpPr>
        <p:spPr>
          <a:xfrm>
            <a:off x="1" y="78182"/>
            <a:ext cx="18287543" cy="1885950"/>
          </a:xfrm>
          <a:prstGeom prst="rect">
            <a:avLst/>
          </a:prstGeom>
          <a:noFill/>
          <a:ln w="12700">
            <a:solidFill>
              <a:srgbClr val="FFFFFF">
                <a:alpha val="0"/>
              </a:srgbClr>
            </a:solidFill>
            <a:prstDash val="solid"/>
          </a:ln>
        </p:spPr>
        <p:txBody>
          <a:bodyPr/>
          <a:lstStyle/>
          <a:p>
            <a:endParaRPr lang="en-IN" sz="2700"/>
          </a:p>
        </p:txBody>
      </p:sp>
      <p:grpSp>
        <p:nvGrpSpPr>
          <p:cNvPr id="3" name="Group 2">
            <a:extLst>
              <a:ext uri="{FF2B5EF4-FFF2-40B4-BE49-F238E27FC236}">
                <a16:creationId xmlns:a16="http://schemas.microsoft.com/office/drawing/2014/main" id="{424819EF-B5E1-D2DB-85C3-6FE7409C826C}"/>
              </a:ext>
            </a:extLst>
          </p:cNvPr>
          <p:cNvGrpSpPr/>
          <p:nvPr/>
        </p:nvGrpSpPr>
        <p:grpSpPr>
          <a:xfrm>
            <a:off x="6785821" y="1376126"/>
            <a:ext cx="6497681" cy="2953655"/>
            <a:chOff x="5266608" y="1427746"/>
            <a:chExt cx="4115940" cy="1717503"/>
          </a:xfrm>
        </p:grpSpPr>
        <p:sp>
          <p:nvSpPr>
            <p:cNvPr id="90" name="Rectangle: Rounded Corners 89">
              <a:extLst>
                <a:ext uri="{FF2B5EF4-FFF2-40B4-BE49-F238E27FC236}">
                  <a16:creationId xmlns:a16="http://schemas.microsoft.com/office/drawing/2014/main" id="{11F8687E-BB71-840D-2839-A9F7F873AAB9}"/>
                </a:ext>
              </a:extLst>
            </p:cNvPr>
            <p:cNvSpPr/>
            <p:nvPr/>
          </p:nvSpPr>
          <p:spPr>
            <a:xfrm>
              <a:off x="5266608" y="1427746"/>
              <a:ext cx="4115940" cy="1717503"/>
            </a:xfrm>
            <a:prstGeom prst="roundRect">
              <a:avLst>
                <a:gd name="adj" fmla="val 88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700"/>
            </a:p>
          </p:txBody>
        </p:sp>
        <p:sp>
          <p:nvSpPr>
            <p:cNvPr id="99" name="Shape 29">
              <a:extLst>
                <a:ext uri="{FF2B5EF4-FFF2-40B4-BE49-F238E27FC236}">
                  <a16:creationId xmlns:a16="http://schemas.microsoft.com/office/drawing/2014/main" id="{B845C00E-3E98-9BAD-AF54-6DB367B97C1C}"/>
                </a:ext>
              </a:extLst>
            </p:cNvPr>
            <p:cNvSpPr/>
            <p:nvPr/>
          </p:nvSpPr>
          <p:spPr>
            <a:xfrm>
              <a:off x="7926550" y="1636436"/>
              <a:ext cx="1146642" cy="201039"/>
            </a:xfrm>
            <a:prstGeom prst="roundRect">
              <a:avLst>
                <a:gd name="adj" fmla="val 13291"/>
              </a:avLst>
            </a:prstGeom>
            <a:solidFill>
              <a:srgbClr val="F5F3FF"/>
            </a:solidFill>
            <a:ln w="12700">
              <a:solidFill>
                <a:srgbClr val="EDE9FE"/>
              </a:solidFill>
              <a:prstDash val="solid"/>
            </a:ln>
          </p:spPr>
          <p:txBody>
            <a:bodyPr anchor="ctr"/>
            <a:lstStyle/>
            <a:p>
              <a:pPr algn="ctr"/>
              <a:r>
                <a:rPr lang="en-US" sz="2100" b="1" dirty="0">
                  <a:solidFill>
                    <a:srgbClr val="6B7280"/>
                  </a:solidFill>
                  <a:latin typeface="Calibri" panose="020F0502020204030204" pitchFamily="34" charset="0"/>
                  <a:ea typeface="Calibri" panose="020F0502020204030204" pitchFamily="34" charset="0"/>
                  <a:cs typeface="Calibri" panose="020F0502020204030204" pitchFamily="34" charset="0"/>
                </a:rPr>
                <a:t>Total: ~1103</a:t>
              </a:r>
              <a:endParaRPr lang="en-IN" sz="2700" dirty="0"/>
            </a:p>
          </p:txBody>
        </p:sp>
        <p:sp>
          <p:nvSpPr>
            <p:cNvPr id="32" name="Text 20"/>
            <p:cNvSpPr txBox="1"/>
            <p:nvPr/>
          </p:nvSpPr>
          <p:spPr>
            <a:xfrm>
              <a:off x="5494027" y="1644368"/>
              <a:ext cx="2050765" cy="243298"/>
            </a:xfrm>
            <a:prstGeom prst="rect">
              <a:avLst/>
            </a:prstGeom>
            <a:noFill/>
            <a:ln/>
          </p:spPr>
          <p:txBody>
            <a:bodyPr wrap="square" lIns="0" tIns="0" rIns="0" bIns="0" rtlCol="0" anchor="ctr"/>
            <a:lstStyle>
              <a:defPPr>
                <a:defRPr lang="en-US"/>
              </a:defPPr>
              <a:lvl1pPr indent="0">
                <a:buNone/>
                <a:defRPr sz="1400" b="1">
                  <a:solidFill>
                    <a:srgbClr val="1F2937"/>
                  </a:solidFill>
                  <a:latin typeface="Montserrat" pitchFamily="34" charset="0"/>
                  <a:ea typeface="Montserrat" pitchFamily="34" charset="-122"/>
                  <a:cs typeface="Montserrat" pitchFamily="34" charset="-120"/>
                </a:defRPr>
              </a:lvl1pPr>
            </a:lstStyle>
            <a:p>
              <a:r>
                <a:rPr lang="en-US" sz="2400" dirty="0"/>
                <a:t>Student Strength</a:t>
              </a:r>
            </a:p>
          </p:txBody>
        </p:sp>
        <p:sp>
          <p:nvSpPr>
            <p:cNvPr id="35" name="Shape 23"/>
            <p:cNvSpPr/>
            <p:nvPr/>
          </p:nvSpPr>
          <p:spPr>
            <a:xfrm>
              <a:off x="5362118" y="2141286"/>
              <a:ext cx="1205396" cy="700074"/>
            </a:xfrm>
            <a:prstGeom prst="roundRect">
              <a:avLst>
                <a:gd name="adj" fmla="val 13291"/>
              </a:avLst>
            </a:prstGeom>
            <a:solidFill>
              <a:srgbClr val="EFF6FF"/>
            </a:solidFill>
            <a:ln w="12700">
              <a:solidFill>
                <a:srgbClr val="DBEAFE"/>
              </a:solidFill>
              <a:prstDash val="solid"/>
            </a:ln>
          </p:spPr>
          <p:txBody>
            <a:bodyPr/>
            <a:lstStyle/>
            <a:p>
              <a:endParaRPr lang="en-IN" sz="2700"/>
            </a:p>
          </p:txBody>
        </p:sp>
        <p:sp>
          <p:nvSpPr>
            <p:cNvPr id="36" name="Text 24"/>
            <p:cNvSpPr txBox="1"/>
            <p:nvPr/>
          </p:nvSpPr>
          <p:spPr>
            <a:xfrm>
              <a:off x="5370728" y="2214010"/>
              <a:ext cx="1147811" cy="585853"/>
            </a:xfrm>
            <a:prstGeom prst="rect">
              <a:avLst/>
            </a:prstGeom>
            <a:noFill/>
            <a:ln/>
          </p:spPr>
          <p:txBody>
            <a:bodyPr wrap="square" lIns="0" tIns="0" rIns="0" bIns="0" rtlCol="0" anchor="ctr"/>
            <a:lstStyle/>
            <a:p>
              <a:pPr algn="ctr"/>
              <a:r>
                <a:rPr lang="en-US" sz="2400" b="1" dirty="0">
                  <a:solidFill>
                    <a:srgbClr val="1D4ED8"/>
                  </a:solidFill>
                  <a:latin typeface="Garamond" panose="02020404030301010803" pitchFamily="18" charset="0"/>
                  <a:ea typeface="STKaiti" panose="020B0503020204020204" pitchFamily="2" charset="-122"/>
                  <a:cs typeface="Times New Roman" panose="02020603050405020304" pitchFamily="18" charset="0"/>
                </a:rPr>
                <a:t>657</a:t>
              </a:r>
            </a:p>
            <a:p>
              <a:pPr algn="ctr"/>
              <a:r>
                <a:rPr lang="en-US" sz="2400" b="1" dirty="0" err="1">
                  <a:solidFill>
                    <a:srgbClr val="3B82F6"/>
                  </a:solidFill>
                  <a:latin typeface="Calibri" panose="020F0502020204030204" pitchFamily="34" charset="0"/>
                  <a:ea typeface="Calibri" panose="020F0502020204030204" pitchFamily="34" charset="0"/>
                  <a:cs typeface="Calibri" panose="020F0502020204030204" pitchFamily="34" charset="0"/>
                </a:rPr>
                <a:t>B.Tech</a:t>
              </a:r>
              <a:endParaRPr lang="en-US" sz="2400" b="1" dirty="0">
                <a:solidFill>
                  <a:srgbClr val="1D4ED8"/>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Shape 26"/>
            <p:cNvSpPr/>
            <p:nvPr/>
          </p:nvSpPr>
          <p:spPr>
            <a:xfrm>
              <a:off x="6631457" y="2169714"/>
              <a:ext cx="1205396" cy="691017"/>
            </a:xfrm>
            <a:prstGeom prst="roundRect">
              <a:avLst>
                <a:gd name="adj" fmla="val 13291"/>
              </a:avLst>
            </a:prstGeom>
            <a:solidFill>
              <a:srgbClr val="ECFDF5"/>
            </a:solidFill>
            <a:ln w="12700">
              <a:solidFill>
                <a:srgbClr val="D1FAE5"/>
              </a:solidFill>
              <a:prstDash val="solid"/>
            </a:ln>
          </p:spPr>
          <p:txBody>
            <a:bodyPr/>
            <a:lstStyle/>
            <a:p>
              <a:endParaRPr lang="en-IN" sz="2700"/>
            </a:p>
          </p:txBody>
        </p:sp>
        <p:sp>
          <p:nvSpPr>
            <p:cNvPr id="39" name="Text 27"/>
            <p:cNvSpPr txBox="1"/>
            <p:nvPr/>
          </p:nvSpPr>
          <p:spPr>
            <a:xfrm>
              <a:off x="6660250" y="2248589"/>
              <a:ext cx="1147810" cy="583517"/>
            </a:xfrm>
            <a:prstGeom prst="rect">
              <a:avLst/>
            </a:prstGeom>
            <a:noFill/>
            <a:ln/>
          </p:spPr>
          <p:txBody>
            <a:bodyPr wrap="square" lIns="0" tIns="0" rIns="0" bIns="0" rtlCol="0" anchor="ctr"/>
            <a:lstStyle/>
            <a:p>
              <a:pPr algn="ctr"/>
              <a:r>
                <a:rPr lang="en-US" sz="2400" b="1" dirty="0">
                  <a:solidFill>
                    <a:srgbClr val="047857"/>
                  </a:solidFill>
                  <a:latin typeface="Garamond" panose="02020404030301010803" pitchFamily="18" charset="0"/>
                  <a:ea typeface="Calibri" panose="020F0502020204030204" pitchFamily="34" charset="0"/>
                  <a:cs typeface="Calibri" panose="020F0502020204030204" pitchFamily="34" charset="0"/>
                </a:rPr>
                <a:t>174</a:t>
              </a:r>
            </a:p>
            <a:p>
              <a:pPr algn="ctr"/>
              <a:r>
                <a:rPr lang="en-US" sz="2400" b="1" dirty="0" err="1">
                  <a:solidFill>
                    <a:srgbClr val="059669"/>
                  </a:solidFill>
                  <a:latin typeface="Calibri" panose="020F0502020204030204" pitchFamily="34" charset="0"/>
                  <a:ea typeface="Calibri" panose="020F0502020204030204" pitchFamily="34" charset="0"/>
                  <a:cs typeface="Calibri" panose="020F0502020204030204" pitchFamily="34" charset="0"/>
                </a:rPr>
                <a:t>M.Tech</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41" name="Shape 29"/>
            <p:cNvSpPr/>
            <p:nvPr/>
          </p:nvSpPr>
          <p:spPr>
            <a:xfrm>
              <a:off x="7926550" y="2169715"/>
              <a:ext cx="1205396" cy="700074"/>
            </a:xfrm>
            <a:prstGeom prst="roundRect">
              <a:avLst>
                <a:gd name="adj" fmla="val 13291"/>
              </a:avLst>
            </a:prstGeom>
            <a:solidFill>
              <a:srgbClr val="F5F3FF"/>
            </a:solidFill>
            <a:ln w="12700">
              <a:solidFill>
                <a:srgbClr val="EDE9FE"/>
              </a:solidFill>
              <a:prstDash val="solid"/>
            </a:ln>
          </p:spPr>
          <p:txBody>
            <a:bodyPr/>
            <a:lstStyle/>
            <a:p>
              <a:endParaRPr lang="en-IN" sz="2700"/>
            </a:p>
          </p:txBody>
        </p:sp>
        <p:sp>
          <p:nvSpPr>
            <p:cNvPr id="42" name="Text 30"/>
            <p:cNvSpPr txBox="1"/>
            <p:nvPr/>
          </p:nvSpPr>
          <p:spPr>
            <a:xfrm>
              <a:off x="7955342" y="2248589"/>
              <a:ext cx="1147810" cy="583517"/>
            </a:xfrm>
            <a:prstGeom prst="rect">
              <a:avLst/>
            </a:prstGeom>
            <a:noFill/>
            <a:ln/>
          </p:spPr>
          <p:txBody>
            <a:bodyPr wrap="square" lIns="0" tIns="0" rIns="0" bIns="0" rtlCol="0" anchor="ctr"/>
            <a:lstStyle/>
            <a:p>
              <a:pPr algn="ctr"/>
              <a:r>
                <a:rPr lang="en-US" sz="2400" b="1" dirty="0">
                  <a:solidFill>
                    <a:srgbClr val="6D28D9"/>
                  </a:solidFill>
                  <a:latin typeface="Garamond" panose="02020404030301010803" pitchFamily="18" charset="0"/>
                  <a:ea typeface="Calibri" panose="020F0502020204030204" pitchFamily="34" charset="0"/>
                  <a:cs typeface="Calibri" panose="020F0502020204030204" pitchFamily="34" charset="0"/>
                </a:rPr>
                <a:t>272</a:t>
              </a:r>
            </a:p>
            <a:p>
              <a:pPr algn="ctr"/>
              <a:r>
                <a:rPr lang="en-US" sz="2400" b="1" dirty="0" err="1">
                  <a:solidFill>
                    <a:srgbClr val="7C3AED"/>
                  </a:solidFill>
                  <a:latin typeface="Calibri" panose="020F0502020204030204" pitchFamily="34" charset="0"/>
                  <a:ea typeface="Calibri" panose="020F0502020204030204" pitchFamily="34" charset="0"/>
                  <a:cs typeface="Calibri" panose="020F0502020204030204" pitchFamily="34" charset="0"/>
                </a:rPr>
                <a:t>Ph.D</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grpSp>
      <p:pic>
        <p:nvPicPr>
          <p:cNvPr id="2" name="Image 23" descr="preencoded.png">
            <a:extLst>
              <a:ext uri="{FF2B5EF4-FFF2-40B4-BE49-F238E27FC236}">
                <a16:creationId xmlns:a16="http://schemas.microsoft.com/office/drawing/2014/main" id="{16D9EE11-396A-F671-7FD6-F732C2405121}"/>
              </a:ext>
            </a:extLst>
          </p:cNvPr>
          <p:cNvPicPr>
            <a:picLocks noChangeAspect="1"/>
          </p:cNvPicPr>
          <p:nvPr/>
        </p:nvPicPr>
        <p:blipFill>
          <a:blip r:embed="rId3"/>
          <a:srcRect t="-1" b="-1"/>
          <a:stretch/>
        </p:blipFill>
        <p:spPr>
          <a:xfrm>
            <a:off x="-1" y="9971991"/>
            <a:ext cx="18287543" cy="171450"/>
          </a:xfrm>
          <a:prstGeom prst="rect">
            <a:avLst/>
          </a:prstGeom>
        </p:spPr>
      </p:pic>
      <p:sp>
        <p:nvSpPr>
          <p:cNvPr id="24" name="Text 54">
            <a:extLst>
              <a:ext uri="{FF2B5EF4-FFF2-40B4-BE49-F238E27FC236}">
                <a16:creationId xmlns:a16="http://schemas.microsoft.com/office/drawing/2014/main" id="{A382A3F4-395D-A13C-6077-0DA88B620469}"/>
              </a:ext>
            </a:extLst>
          </p:cNvPr>
          <p:cNvSpPr txBox="1"/>
          <p:nvPr/>
        </p:nvSpPr>
        <p:spPr>
          <a:xfrm>
            <a:off x="7187" y="35245"/>
            <a:ext cx="17724858" cy="1023821"/>
          </a:xfrm>
          <a:prstGeom prst="rect">
            <a:avLst/>
          </a:prstGeom>
          <a:noFill/>
          <a:ln/>
        </p:spPr>
        <p:txBody>
          <a:bodyPr wrap="square" lIns="0" tIns="0" rIns="0" bIns="0" rtlCol="0" anchor="ctr"/>
          <a:lstStyle/>
          <a:p>
            <a:pPr algn="ctr"/>
            <a:r>
              <a:rPr lang="en-US" sz="4800" b="1" dirty="0">
                <a:latin typeface="Montserrat" panose="00000500000000000000" pitchFamily="2" charset="0"/>
                <a:cs typeface="Times New Roman" panose="02020603050405020304" pitchFamily="18" charset="0"/>
              </a:rPr>
              <a:t>IIT Bombay and Civil Engineering Department</a:t>
            </a:r>
            <a:endParaRPr lang="en-US" sz="4800" b="1" dirty="0">
              <a:latin typeface="Montserrat" panose="00000500000000000000" pitchFamily="2" charset="0"/>
            </a:endParaRPr>
          </a:p>
        </p:txBody>
      </p:sp>
      <p:pic>
        <p:nvPicPr>
          <p:cNvPr id="28" name="Google Shape;90;p1" descr="Indian Institute of Technology Bombay (IITB) | Engage India ...">
            <a:extLst>
              <a:ext uri="{FF2B5EF4-FFF2-40B4-BE49-F238E27FC236}">
                <a16:creationId xmlns:a16="http://schemas.microsoft.com/office/drawing/2014/main" id="{E17BAC26-8A99-B668-3241-45904A74126C}"/>
              </a:ext>
            </a:extLst>
          </p:cNvPr>
          <p:cNvPicPr preferRelativeResize="0">
            <a:picLocks noChangeAspect="1"/>
          </p:cNvPicPr>
          <p:nvPr/>
        </p:nvPicPr>
        <p:blipFill rotWithShape="1">
          <a:blip r:embed="rId4">
            <a:alphaModFix/>
          </a:blip>
          <a:srcRect/>
          <a:stretch/>
        </p:blipFill>
        <p:spPr>
          <a:xfrm>
            <a:off x="16867601" y="-59991"/>
            <a:ext cx="1512000" cy="1560783"/>
          </a:xfrm>
          <a:prstGeom prst="rect">
            <a:avLst/>
          </a:prstGeom>
          <a:noFill/>
          <a:ln>
            <a:noFill/>
          </a:ln>
        </p:spPr>
      </p:pic>
      <p:sp>
        <p:nvSpPr>
          <p:cNvPr id="29" name="Shape 2">
            <a:extLst>
              <a:ext uri="{FF2B5EF4-FFF2-40B4-BE49-F238E27FC236}">
                <a16:creationId xmlns:a16="http://schemas.microsoft.com/office/drawing/2014/main" id="{BD2272DC-BF39-7421-123F-50F0F5A876AC}"/>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grpSp>
        <p:nvGrpSpPr>
          <p:cNvPr id="4" name="Group 3">
            <a:extLst>
              <a:ext uri="{FF2B5EF4-FFF2-40B4-BE49-F238E27FC236}">
                <a16:creationId xmlns:a16="http://schemas.microsoft.com/office/drawing/2014/main" id="{9CE2BD36-A3A7-1DB4-E849-62F5106E1161}"/>
              </a:ext>
            </a:extLst>
          </p:cNvPr>
          <p:cNvGrpSpPr/>
          <p:nvPr/>
        </p:nvGrpSpPr>
        <p:grpSpPr>
          <a:xfrm>
            <a:off x="14011268" y="1488375"/>
            <a:ext cx="3366912" cy="2828139"/>
            <a:chOff x="5000736" y="2188346"/>
            <a:chExt cx="1902491" cy="1505102"/>
          </a:xfrm>
        </p:grpSpPr>
        <p:pic>
          <p:nvPicPr>
            <p:cNvPr id="5" name="Image 1">
              <a:extLst>
                <a:ext uri="{FF2B5EF4-FFF2-40B4-BE49-F238E27FC236}">
                  <a16:creationId xmlns:a16="http://schemas.microsoft.com/office/drawing/2014/main" id="{4EE10E0A-FFB4-8C72-385B-3B528D532BED}"/>
                </a:ext>
              </a:extLst>
            </p:cNvPr>
            <p:cNvPicPr>
              <a:picLocks noChangeAspect="1"/>
            </p:cNvPicPr>
            <p:nvPr/>
          </p:nvPicPr>
          <p:blipFill>
            <a:blip r:embed="rId5"/>
            <a:srcRect l="-4" r="-4"/>
            <a:stretch/>
          </p:blipFill>
          <p:spPr>
            <a:xfrm>
              <a:off x="5000736" y="2188346"/>
              <a:ext cx="1902491" cy="1505102"/>
            </a:xfrm>
            <a:prstGeom prst="rect">
              <a:avLst/>
            </a:prstGeom>
          </p:spPr>
        </p:pic>
        <p:sp>
          <p:nvSpPr>
            <p:cNvPr id="30" name="Text 2">
              <a:extLst>
                <a:ext uri="{FF2B5EF4-FFF2-40B4-BE49-F238E27FC236}">
                  <a16:creationId xmlns:a16="http://schemas.microsoft.com/office/drawing/2014/main" id="{65C8697E-E655-3BC6-C764-9465F96050A6}"/>
                </a:ext>
              </a:extLst>
            </p:cNvPr>
            <p:cNvSpPr txBox="1"/>
            <p:nvPr/>
          </p:nvSpPr>
          <p:spPr>
            <a:xfrm>
              <a:off x="5348507" y="2445293"/>
              <a:ext cx="1206948" cy="191108"/>
            </a:xfrm>
            <a:prstGeom prst="rect">
              <a:avLst/>
            </a:prstGeom>
            <a:noFill/>
            <a:ln/>
          </p:spPr>
          <p:txBody>
            <a:bodyPr wrap="none" lIns="0" tIns="0" rIns="0" bIns="0" rtlCol="0" anchor="ctr" anchorCtr="1"/>
            <a:lstStyle>
              <a:defPPr>
                <a:defRPr lang="en-US"/>
              </a:defPPr>
              <a:lvl1pPr indent="0" defTabSz="914400">
                <a:buNone/>
                <a:defRPr sz="1200" b="1">
                  <a:solidFill>
                    <a:srgbClr val="374151"/>
                  </a:solidFill>
                  <a:latin typeface="Montserrat" pitchFamily="34" charset="0"/>
                  <a:ea typeface="Montserrat" pitchFamily="34" charset="-122"/>
                  <a:cs typeface="Montserrat" pitchFamily="34" charset="-120"/>
                </a:defRPr>
              </a:lvl1pPr>
              <a:lvl2pPr defTabSz="914400"/>
              <a:lvl3pPr defTabSz="914400"/>
              <a:lvl4pPr defTabSz="914400"/>
              <a:lvl5pPr defTabSz="914400"/>
              <a:lvl6pPr defTabSz="914400"/>
              <a:lvl7pPr defTabSz="914400"/>
              <a:lvl8pPr defTabSz="914400"/>
              <a:lvl9pPr defTabSz="914400"/>
            </a:lstStyle>
            <a:p>
              <a:r>
                <a:rPr lang="en-US" sz="2100" dirty="0"/>
                <a:t>Total Papers</a:t>
              </a:r>
            </a:p>
          </p:txBody>
        </p:sp>
        <p:sp>
          <p:nvSpPr>
            <p:cNvPr id="33" name="Text 3">
              <a:extLst>
                <a:ext uri="{FF2B5EF4-FFF2-40B4-BE49-F238E27FC236}">
                  <a16:creationId xmlns:a16="http://schemas.microsoft.com/office/drawing/2014/main" id="{B4C0352F-A4D7-6FFC-87DA-2FD1FE08BF53}"/>
                </a:ext>
              </a:extLst>
            </p:cNvPr>
            <p:cNvSpPr txBox="1"/>
            <p:nvPr/>
          </p:nvSpPr>
          <p:spPr>
            <a:xfrm>
              <a:off x="5302017" y="2712297"/>
              <a:ext cx="1299929" cy="457200"/>
            </a:xfrm>
            <a:prstGeom prst="rect">
              <a:avLst/>
            </a:prstGeom>
            <a:noFill/>
            <a:ln/>
          </p:spPr>
          <p:txBody>
            <a:bodyPr wrap="none" lIns="0" tIns="0" rIns="0" bIns="0" rtlCol="0" anchor="ctr" anchorCtr="1"/>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400" b="1" dirty="0">
                  <a:solidFill>
                    <a:srgbClr val="1D4ED8"/>
                  </a:solidFill>
                  <a:latin typeface="Montserrat" panose="00000500000000000000" pitchFamily="2" charset="0"/>
                  <a:ea typeface="Calibri" panose="020F0502020204030204" pitchFamily="34" charset="0"/>
                  <a:cs typeface="Calibri" panose="020F0502020204030204" pitchFamily="34" charset="0"/>
                </a:rPr>
                <a:t>1,364</a:t>
              </a:r>
              <a:endParaRPr lang="en-US" sz="5400" dirty="0">
                <a:latin typeface="Montserrat" panose="00000500000000000000" pitchFamily="2" charset="0"/>
                <a:ea typeface="Calibri" panose="020F0502020204030204" pitchFamily="34" charset="0"/>
                <a:cs typeface="Calibri" panose="020F0502020204030204" pitchFamily="34" charset="0"/>
              </a:endParaRPr>
            </a:p>
          </p:txBody>
        </p:sp>
        <p:sp>
          <p:nvSpPr>
            <p:cNvPr id="34" name="Text 5">
              <a:extLst>
                <a:ext uri="{FF2B5EF4-FFF2-40B4-BE49-F238E27FC236}">
                  <a16:creationId xmlns:a16="http://schemas.microsoft.com/office/drawing/2014/main" id="{2B0ACCDD-C866-8378-DBAC-42C6CE0E853B}"/>
                </a:ext>
              </a:extLst>
            </p:cNvPr>
            <p:cNvSpPr txBox="1"/>
            <p:nvPr/>
          </p:nvSpPr>
          <p:spPr>
            <a:xfrm>
              <a:off x="5302017" y="3245393"/>
              <a:ext cx="1299929" cy="228600"/>
            </a:xfrm>
            <a:prstGeom prst="rect">
              <a:avLst/>
            </a:prstGeom>
            <a:solidFill>
              <a:srgbClr val="FFFFFF">
                <a:alpha val="0"/>
              </a:srgbClr>
            </a:solidFill>
            <a:ln>
              <a:solidFill>
                <a:srgbClr val="FFFFFF">
                  <a:alpha val="0"/>
                </a:srgbClr>
              </a:solidFill>
            </a:ln>
          </p:spPr>
          <p:txBody>
            <a:bodyPr wrap="none" lIns="0" tIns="0" rIns="0" bIns="0" rtlCol="0" anchor="ctr" anchorCtr="1"/>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rgbClr val="3B82F6"/>
                  </a:solidFill>
                  <a:latin typeface="Calibri" panose="020F0502020204030204" pitchFamily="34" charset="0"/>
                  <a:ea typeface="Calibri" panose="020F0502020204030204" pitchFamily="34" charset="0"/>
                  <a:cs typeface="Calibri" panose="020F0502020204030204" pitchFamily="34" charset="0"/>
                </a:rPr>
                <a:t>Last 5 Years</a:t>
              </a:r>
              <a:endParaRPr lang="en-US"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37" name="Group 36">
            <a:extLst>
              <a:ext uri="{FF2B5EF4-FFF2-40B4-BE49-F238E27FC236}">
                <a16:creationId xmlns:a16="http://schemas.microsoft.com/office/drawing/2014/main" id="{F2A444CC-D58B-0F4D-3706-6AF3045C9FF8}"/>
              </a:ext>
            </a:extLst>
          </p:cNvPr>
          <p:cNvGrpSpPr/>
          <p:nvPr/>
        </p:nvGrpSpPr>
        <p:grpSpPr>
          <a:xfrm>
            <a:off x="12842129" y="5158271"/>
            <a:ext cx="4536051" cy="3222974"/>
            <a:chOff x="7561586" y="1692968"/>
            <a:chExt cx="3024034" cy="1649322"/>
          </a:xfrm>
        </p:grpSpPr>
        <p:pic>
          <p:nvPicPr>
            <p:cNvPr id="40" name="Image 7">
              <a:extLst>
                <a:ext uri="{FF2B5EF4-FFF2-40B4-BE49-F238E27FC236}">
                  <a16:creationId xmlns:a16="http://schemas.microsoft.com/office/drawing/2014/main" id="{1823D5E3-9F28-1F8E-71EC-A0FCC190E6BC}"/>
                </a:ext>
              </a:extLst>
            </p:cNvPr>
            <p:cNvPicPr>
              <a:picLocks noChangeAspect="1"/>
            </p:cNvPicPr>
            <p:nvPr/>
          </p:nvPicPr>
          <p:blipFill>
            <a:blip r:embed="rId6"/>
            <a:srcRect l="-9" r="-9"/>
            <a:stretch/>
          </p:blipFill>
          <p:spPr>
            <a:xfrm>
              <a:off x="7561586" y="1692968"/>
              <a:ext cx="3024034" cy="1649322"/>
            </a:xfrm>
            <a:prstGeom prst="rect">
              <a:avLst/>
            </a:prstGeom>
          </p:spPr>
        </p:pic>
        <p:sp>
          <p:nvSpPr>
            <p:cNvPr id="43" name="Text 14">
              <a:extLst>
                <a:ext uri="{FF2B5EF4-FFF2-40B4-BE49-F238E27FC236}">
                  <a16:creationId xmlns:a16="http://schemas.microsoft.com/office/drawing/2014/main" id="{FF549DB2-0977-19A2-2398-197D6628BB78}"/>
                </a:ext>
              </a:extLst>
            </p:cNvPr>
            <p:cNvSpPr txBox="1"/>
            <p:nvPr/>
          </p:nvSpPr>
          <p:spPr>
            <a:xfrm>
              <a:off x="8122358" y="1845263"/>
              <a:ext cx="1902491" cy="231369"/>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374151"/>
                  </a:solidFill>
                  <a:latin typeface="Montserrat" pitchFamily="34" charset="0"/>
                  <a:ea typeface="Montserrat" pitchFamily="34" charset="-122"/>
                  <a:cs typeface="Montserrat" pitchFamily="34" charset="-120"/>
                </a:rPr>
                <a:t> Patents (5 Years) </a:t>
              </a:r>
              <a:endParaRPr lang="en-US" sz="2400" dirty="0"/>
            </a:p>
          </p:txBody>
        </p:sp>
        <p:sp>
          <p:nvSpPr>
            <p:cNvPr id="44" name="Shape 15">
              <a:extLst>
                <a:ext uri="{FF2B5EF4-FFF2-40B4-BE49-F238E27FC236}">
                  <a16:creationId xmlns:a16="http://schemas.microsoft.com/office/drawing/2014/main" id="{7F4031E9-080D-FC3E-C60D-6AD9522089C6}"/>
                </a:ext>
              </a:extLst>
            </p:cNvPr>
            <p:cNvSpPr/>
            <p:nvPr/>
          </p:nvSpPr>
          <p:spPr>
            <a:xfrm>
              <a:off x="7855835" y="2211925"/>
              <a:ext cx="2435537" cy="401386"/>
            </a:xfrm>
            <a:prstGeom prst="roundRect">
              <a:avLst>
                <a:gd name="adj" fmla="val 19849"/>
              </a:avLst>
            </a:prstGeom>
            <a:solidFill>
              <a:srgbClr val="ECFDF5"/>
            </a:solidFill>
            <a:ln w="12700">
              <a:solidFill>
                <a:srgbClr val="FFFFFF">
                  <a:alpha val="0"/>
                </a:srgbClr>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b="1" dirty="0">
                  <a:solidFill>
                    <a:srgbClr val="065F46"/>
                  </a:solidFill>
                  <a:latin typeface="Calibri" panose="020F0502020204030204" pitchFamily="34" charset="0"/>
                  <a:ea typeface="Calibri" panose="020F0502020204030204" pitchFamily="34" charset="0"/>
                  <a:cs typeface="Calibri" panose="020F0502020204030204" pitchFamily="34" charset="0"/>
                </a:rPr>
                <a:t>Applied / Filed	20</a:t>
              </a:r>
              <a:endParaRPr lang="en-US" sz="2700" dirty="0">
                <a:latin typeface="Calibri" panose="020F0502020204030204" pitchFamily="34" charset="0"/>
                <a:ea typeface="Calibri" panose="020F0502020204030204" pitchFamily="34" charset="0"/>
                <a:cs typeface="Calibri" panose="020F0502020204030204" pitchFamily="34" charset="0"/>
              </a:endParaRPr>
            </a:p>
            <a:p>
              <a:endParaRPr lang="en-IN" sz="2700" dirty="0"/>
            </a:p>
          </p:txBody>
        </p:sp>
        <p:sp>
          <p:nvSpPr>
            <p:cNvPr id="47" name="Shape 18">
              <a:extLst>
                <a:ext uri="{FF2B5EF4-FFF2-40B4-BE49-F238E27FC236}">
                  <a16:creationId xmlns:a16="http://schemas.microsoft.com/office/drawing/2014/main" id="{9F334242-F77A-35CF-3417-93DC0A69EF52}"/>
                </a:ext>
              </a:extLst>
            </p:cNvPr>
            <p:cNvSpPr/>
            <p:nvPr/>
          </p:nvSpPr>
          <p:spPr>
            <a:xfrm>
              <a:off x="7855835" y="2748605"/>
              <a:ext cx="2435537" cy="401386"/>
            </a:xfrm>
            <a:prstGeom prst="roundRect">
              <a:avLst>
                <a:gd name="adj" fmla="val 19849"/>
              </a:avLst>
            </a:prstGeom>
            <a:solidFill>
              <a:srgbClr val="EFF6FF"/>
            </a:solidFill>
            <a:ln w="12700">
              <a:solidFill>
                <a:srgbClr val="FFFFFF">
                  <a:alpha val="0"/>
                </a:srgbClr>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b="1" dirty="0">
                  <a:solidFill>
                    <a:srgbClr val="1E40AF"/>
                  </a:solidFill>
                  <a:latin typeface="Calibri" panose="020F0502020204030204" pitchFamily="34" charset="0"/>
                  <a:ea typeface="Calibri" panose="020F0502020204030204" pitchFamily="34" charset="0"/>
                  <a:cs typeface="Calibri" panose="020F0502020204030204" pitchFamily="34" charset="0"/>
                </a:rPr>
                <a:t>Granted		18</a:t>
              </a:r>
              <a:endParaRPr lang="en-IN" sz="2700" dirty="0"/>
            </a:p>
          </p:txBody>
        </p:sp>
      </p:grpSp>
      <p:grpSp>
        <p:nvGrpSpPr>
          <p:cNvPr id="48" name="Group 47">
            <a:extLst>
              <a:ext uri="{FF2B5EF4-FFF2-40B4-BE49-F238E27FC236}">
                <a16:creationId xmlns:a16="http://schemas.microsoft.com/office/drawing/2014/main" id="{F8BF30ED-BB81-08B8-02BD-5E30F102E221}"/>
              </a:ext>
            </a:extLst>
          </p:cNvPr>
          <p:cNvGrpSpPr/>
          <p:nvPr/>
        </p:nvGrpSpPr>
        <p:grpSpPr>
          <a:xfrm>
            <a:off x="6775275" y="5077652"/>
            <a:ext cx="5459040" cy="3303593"/>
            <a:chOff x="1160509" y="3075592"/>
            <a:chExt cx="3181868" cy="1718639"/>
          </a:xfrm>
        </p:grpSpPr>
        <p:sp>
          <p:nvSpPr>
            <p:cNvPr id="49" name="Shape 41">
              <a:extLst>
                <a:ext uri="{FF2B5EF4-FFF2-40B4-BE49-F238E27FC236}">
                  <a16:creationId xmlns:a16="http://schemas.microsoft.com/office/drawing/2014/main" id="{9E66470B-8DBB-D28C-1120-D7BA6A4D32DC}"/>
                </a:ext>
              </a:extLst>
            </p:cNvPr>
            <p:cNvSpPr/>
            <p:nvPr/>
          </p:nvSpPr>
          <p:spPr>
            <a:xfrm>
              <a:off x="2270319" y="4132868"/>
              <a:ext cx="1429207" cy="9144"/>
            </a:xfrm>
            <a:prstGeom prst="rect">
              <a:avLst/>
            </a:prstGeom>
            <a:solidFill>
              <a:srgbClr val="F3F4F6"/>
            </a:solidFill>
            <a:ln w="12700">
              <a:solidFill>
                <a:srgbClr val="F3F4F6">
                  <a:alpha val="0"/>
                </a:srgbClr>
              </a:solidFill>
              <a:prstDash val="solid"/>
            </a:ln>
          </p:spPr>
          <p:txBody>
            <a:bodyPr/>
            <a:lstStyle/>
            <a:p>
              <a:endParaRPr lang="en-IN" sz="2700"/>
            </a:p>
          </p:txBody>
        </p:sp>
        <p:sp>
          <p:nvSpPr>
            <p:cNvPr id="50" name="Shape 45">
              <a:extLst>
                <a:ext uri="{FF2B5EF4-FFF2-40B4-BE49-F238E27FC236}">
                  <a16:creationId xmlns:a16="http://schemas.microsoft.com/office/drawing/2014/main" id="{0AD9E578-54A7-6BE0-AA6B-0354BDA7CD15}"/>
                </a:ext>
              </a:extLst>
            </p:cNvPr>
            <p:cNvSpPr/>
            <p:nvPr/>
          </p:nvSpPr>
          <p:spPr>
            <a:xfrm>
              <a:off x="2316038" y="3923241"/>
              <a:ext cx="1429207" cy="9144"/>
            </a:xfrm>
            <a:prstGeom prst="rect">
              <a:avLst/>
            </a:prstGeom>
            <a:solidFill>
              <a:srgbClr val="F3F4F6"/>
            </a:solidFill>
            <a:ln w="12700">
              <a:solidFill>
                <a:srgbClr val="F3F4F6">
                  <a:alpha val="0"/>
                </a:srgbClr>
              </a:solidFill>
              <a:prstDash val="solid"/>
            </a:ln>
          </p:spPr>
          <p:txBody>
            <a:bodyPr/>
            <a:lstStyle/>
            <a:p>
              <a:endParaRPr lang="en-IN" sz="2700"/>
            </a:p>
          </p:txBody>
        </p:sp>
        <p:pic>
          <p:nvPicPr>
            <p:cNvPr id="52" name="Image 3">
              <a:extLst>
                <a:ext uri="{FF2B5EF4-FFF2-40B4-BE49-F238E27FC236}">
                  <a16:creationId xmlns:a16="http://schemas.microsoft.com/office/drawing/2014/main" id="{3C3909A8-430E-3AEE-CE30-FB2BE41C17DE}"/>
                </a:ext>
              </a:extLst>
            </p:cNvPr>
            <p:cNvPicPr>
              <a:picLocks noChangeAspect="1"/>
            </p:cNvPicPr>
            <p:nvPr/>
          </p:nvPicPr>
          <p:blipFill>
            <a:blip r:embed="rId7"/>
            <a:srcRect l="-13" r="-13"/>
            <a:stretch/>
          </p:blipFill>
          <p:spPr>
            <a:xfrm>
              <a:off x="1207834" y="3075592"/>
              <a:ext cx="3134543" cy="1695298"/>
            </a:xfrm>
            <a:prstGeom prst="rect">
              <a:avLst/>
            </a:prstGeom>
          </p:spPr>
        </p:pic>
        <p:sp>
          <p:nvSpPr>
            <p:cNvPr id="55" name="Shape 7">
              <a:extLst>
                <a:ext uri="{FF2B5EF4-FFF2-40B4-BE49-F238E27FC236}">
                  <a16:creationId xmlns:a16="http://schemas.microsoft.com/office/drawing/2014/main" id="{51459370-97C5-0209-8027-72F372335124}"/>
                </a:ext>
              </a:extLst>
            </p:cNvPr>
            <p:cNvSpPr/>
            <p:nvPr/>
          </p:nvSpPr>
          <p:spPr>
            <a:xfrm>
              <a:off x="3602708" y="4183561"/>
              <a:ext cx="411365" cy="342900"/>
            </a:xfrm>
            <a:prstGeom prst="roundRect">
              <a:avLst>
                <a:gd name="adj" fmla="val 48924"/>
              </a:avLst>
            </a:prstGeom>
            <a:solidFill>
              <a:srgbClr val="FEF3C7"/>
            </a:solidFill>
            <a:ln w="12700">
              <a:solidFill>
                <a:srgbClr val="FFFFFF">
                  <a:alpha val="0"/>
                </a:srgbClr>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sz="2700"/>
            </a:p>
          </p:txBody>
        </p:sp>
        <p:sp>
          <p:nvSpPr>
            <p:cNvPr id="59" name="Text 6">
              <a:extLst>
                <a:ext uri="{FF2B5EF4-FFF2-40B4-BE49-F238E27FC236}">
                  <a16:creationId xmlns:a16="http://schemas.microsoft.com/office/drawing/2014/main" id="{A9597258-2DDC-9145-C85B-E2410B8BDCF5}"/>
                </a:ext>
              </a:extLst>
            </p:cNvPr>
            <p:cNvSpPr txBox="1"/>
            <p:nvPr/>
          </p:nvSpPr>
          <p:spPr>
            <a:xfrm>
              <a:off x="1742442" y="3306505"/>
              <a:ext cx="2117401" cy="19111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374151"/>
                  </a:solidFill>
                  <a:latin typeface="Montserrat" pitchFamily="34" charset="0"/>
                  <a:ea typeface="Montserrat" pitchFamily="34" charset="-122"/>
                  <a:cs typeface="Montserrat" pitchFamily="34" charset="-120"/>
                </a:rPr>
                <a:t>QS World Ranking</a:t>
              </a:r>
              <a:endParaRPr lang="en-US" sz="2400" dirty="0"/>
            </a:p>
          </p:txBody>
        </p:sp>
        <p:pic>
          <p:nvPicPr>
            <p:cNvPr id="63" name="Image 4">
              <a:extLst>
                <a:ext uri="{FF2B5EF4-FFF2-40B4-BE49-F238E27FC236}">
                  <a16:creationId xmlns:a16="http://schemas.microsoft.com/office/drawing/2014/main" id="{13C0D0F2-CEFB-ACB7-D337-A7273216667C}"/>
                </a:ext>
              </a:extLst>
            </p:cNvPr>
            <p:cNvPicPr>
              <a:picLocks/>
            </p:cNvPicPr>
            <p:nvPr/>
          </p:nvPicPr>
          <p:blipFill>
            <a:blip r:embed="rId8"/>
            <a:srcRect l="-837" r="-837"/>
            <a:stretch/>
          </p:blipFill>
          <p:spPr>
            <a:xfrm>
              <a:off x="3726718" y="4310835"/>
              <a:ext cx="186578" cy="180000"/>
            </a:xfrm>
            <a:prstGeom prst="rect">
              <a:avLst/>
            </a:prstGeom>
          </p:spPr>
        </p:pic>
        <p:sp>
          <p:nvSpPr>
            <p:cNvPr id="68" name="Text 9">
              <a:extLst>
                <a:ext uri="{FF2B5EF4-FFF2-40B4-BE49-F238E27FC236}">
                  <a16:creationId xmlns:a16="http://schemas.microsoft.com/office/drawing/2014/main" id="{CF794900-489A-90D0-BCDF-243EA6CA2F4E}"/>
                </a:ext>
              </a:extLst>
            </p:cNvPr>
            <p:cNvSpPr txBox="1"/>
            <p:nvPr/>
          </p:nvSpPr>
          <p:spPr>
            <a:xfrm>
              <a:off x="1207834" y="3932988"/>
              <a:ext cx="2699334" cy="557847"/>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solidFill>
                    <a:srgbClr val="002060"/>
                  </a:solidFill>
                  <a:latin typeface="Calibri" panose="020F0502020204030204" pitchFamily="34" charset="0"/>
                  <a:ea typeface="Calibri" panose="020F0502020204030204" pitchFamily="34" charset="0"/>
                  <a:cs typeface="Calibri" panose="020F0502020204030204" pitchFamily="34" charset="0"/>
                </a:rPr>
                <a:t>Ranked </a:t>
              </a:r>
              <a:r>
                <a:rPr lang="en-US" sz="3000" b="1" dirty="0">
                  <a:solidFill>
                    <a:srgbClr val="FF0000"/>
                  </a:solidFill>
                  <a:latin typeface="Calibri" panose="020F0502020204030204" pitchFamily="34" charset="0"/>
                  <a:ea typeface="Calibri" panose="020F0502020204030204" pitchFamily="34" charset="0"/>
                  <a:cs typeface="Calibri" panose="020F0502020204030204" pitchFamily="34" charset="0"/>
                </a:rPr>
                <a:t>42</a:t>
              </a:r>
              <a:r>
                <a:rPr lang="en-US" sz="2700" b="1" dirty="0">
                  <a:solidFill>
                    <a:srgbClr val="002060"/>
                  </a:solidFill>
                  <a:latin typeface="Calibri" panose="020F0502020204030204" pitchFamily="34" charset="0"/>
                  <a:ea typeface="Calibri" panose="020F0502020204030204" pitchFamily="34" charset="0"/>
                  <a:cs typeface="Calibri" panose="020F0502020204030204" pitchFamily="34" charset="0"/>
                </a:rPr>
                <a:t> Globally</a:t>
              </a:r>
              <a:endParaRPr lang="en-US" sz="2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69" name="Shape 12">
              <a:extLst>
                <a:ext uri="{FF2B5EF4-FFF2-40B4-BE49-F238E27FC236}">
                  <a16:creationId xmlns:a16="http://schemas.microsoft.com/office/drawing/2014/main" id="{71C1F889-BE39-0649-DBD8-49FE1E6FCB12}"/>
                </a:ext>
              </a:extLst>
            </p:cNvPr>
            <p:cNvSpPr/>
            <p:nvPr/>
          </p:nvSpPr>
          <p:spPr>
            <a:xfrm>
              <a:off x="1516312" y="3588427"/>
              <a:ext cx="2343531" cy="433747"/>
            </a:xfrm>
            <a:prstGeom prst="roundRect">
              <a:avLst>
                <a:gd name="adj" fmla="val 66667"/>
              </a:avLst>
            </a:prstGeom>
            <a:solidFill>
              <a:srgbClr val="ECFDF5"/>
            </a:solidFill>
            <a:ln w="12700">
              <a:solidFill>
                <a:srgbClr val="FFFFFF">
                  <a:alpha val="0"/>
                </a:srgbClr>
              </a:solidFill>
              <a:prstDash val="solid"/>
            </a:ln>
          </p:spPr>
          <p:txBody>
            <a:bodyPr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latin typeface="Calibri" panose="020F0502020204030204" pitchFamily="34" charset="0"/>
                  <a:ea typeface="Calibri" panose="020F0502020204030204" pitchFamily="34" charset="0"/>
                  <a:cs typeface="Calibri" panose="020F0502020204030204" pitchFamily="34" charset="0"/>
                </a:rPr>
                <a:t>Civil &amp; Structural</a:t>
              </a:r>
              <a:endParaRPr lang="en-IN" sz="2700" b="1" dirty="0">
                <a:latin typeface="Calibri" panose="020F0502020204030204" pitchFamily="34" charset="0"/>
                <a:ea typeface="Calibri" panose="020F0502020204030204" pitchFamily="34" charset="0"/>
                <a:cs typeface="Calibri" panose="020F0502020204030204" pitchFamily="34" charset="0"/>
              </a:endParaRPr>
            </a:p>
          </p:txBody>
        </p:sp>
        <p:sp>
          <p:nvSpPr>
            <p:cNvPr id="70" name="Text 9">
              <a:extLst>
                <a:ext uri="{FF2B5EF4-FFF2-40B4-BE49-F238E27FC236}">
                  <a16:creationId xmlns:a16="http://schemas.microsoft.com/office/drawing/2014/main" id="{54663289-E869-1BEC-77A0-3E34CEE2F154}"/>
                </a:ext>
              </a:extLst>
            </p:cNvPr>
            <p:cNvSpPr txBox="1"/>
            <p:nvPr/>
          </p:nvSpPr>
          <p:spPr>
            <a:xfrm>
              <a:off x="1160509" y="4236384"/>
              <a:ext cx="2699334" cy="557847"/>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solidFill>
                    <a:srgbClr val="002060"/>
                  </a:solidFill>
                  <a:latin typeface="Calibri" panose="020F0502020204030204" pitchFamily="34" charset="0"/>
                  <a:ea typeface="Calibri" panose="020F0502020204030204" pitchFamily="34" charset="0"/>
                  <a:cs typeface="Calibri" panose="020F0502020204030204" pitchFamily="34" charset="0"/>
                </a:rPr>
                <a:t>Ranked </a:t>
              </a:r>
              <a:r>
                <a:rPr lang="en-US" sz="3000" b="1" dirty="0">
                  <a:solidFill>
                    <a:srgbClr val="FF0000"/>
                  </a:solidFill>
                  <a:latin typeface="Calibri" panose="020F0502020204030204" pitchFamily="34" charset="0"/>
                  <a:ea typeface="Calibri" panose="020F0502020204030204" pitchFamily="34" charset="0"/>
                  <a:cs typeface="Calibri" panose="020F0502020204030204" pitchFamily="34" charset="0"/>
                </a:rPr>
                <a:t>1</a:t>
              </a:r>
              <a:r>
                <a:rPr lang="en-US" sz="2700" b="1" dirty="0">
                  <a:solidFill>
                    <a:srgbClr val="002060"/>
                  </a:solidFill>
                  <a:latin typeface="Calibri" panose="020F0502020204030204" pitchFamily="34" charset="0"/>
                  <a:ea typeface="Calibri" panose="020F0502020204030204" pitchFamily="34" charset="0"/>
                  <a:cs typeface="Calibri" panose="020F0502020204030204" pitchFamily="34" charset="0"/>
                </a:rPr>
                <a:t> in India</a:t>
              </a:r>
              <a:endParaRPr lang="en-US" sz="27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id="{F583A3CD-62E7-FBD6-D590-1FE02E4ED02C}"/>
              </a:ext>
            </a:extLst>
          </p:cNvPr>
          <p:cNvGrpSpPr/>
          <p:nvPr/>
        </p:nvGrpSpPr>
        <p:grpSpPr>
          <a:xfrm>
            <a:off x="827792" y="1310759"/>
            <a:ext cx="5430662" cy="2542947"/>
            <a:chOff x="1051115" y="979141"/>
            <a:chExt cx="3620441" cy="1695298"/>
          </a:xfrm>
        </p:grpSpPr>
        <p:pic>
          <p:nvPicPr>
            <p:cNvPr id="74" name="Image 3">
              <a:extLst>
                <a:ext uri="{FF2B5EF4-FFF2-40B4-BE49-F238E27FC236}">
                  <a16:creationId xmlns:a16="http://schemas.microsoft.com/office/drawing/2014/main" id="{932081A1-2F3E-F94A-1723-4B658C4C6696}"/>
                </a:ext>
              </a:extLst>
            </p:cNvPr>
            <p:cNvPicPr>
              <a:picLocks noChangeAspect="1"/>
            </p:cNvPicPr>
            <p:nvPr/>
          </p:nvPicPr>
          <p:blipFill>
            <a:blip r:embed="rId7"/>
            <a:srcRect l="-13" r="-13"/>
            <a:stretch/>
          </p:blipFill>
          <p:spPr>
            <a:xfrm>
              <a:off x="1051115" y="979141"/>
              <a:ext cx="3620441" cy="1695298"/>
            </a:xfrm>
            <a:prstGeom prst="rect">
              <a:avLst/>
            </a:prstGeom>
          </p:spPr>
        </p:pic>
        <p:sp>
          <p:nvSpPr>
            <p:cNvPr id="75" name="Text 6">
              <a:extLst>
                <a:ext uri="{FF2B5EF4-FFF2-40B4-BE49-F238E27FC236}">
                  <a16:creationId xmlns:a16="http://schemas.microsoft.com/office/drawing/2014/main" id="{70CF1576-2B9C-F501-D0ED-51B9263731DF}"/>
                </a:ext>
              </a:extLst>
            </p:cNvPr>
            <p:cNvSpPr txBox="1"/>
            <p:nvPr/>
          </p:nvSpPr>
          <p:spPr>
            <a:xfrm>
              <a:off x="1795895" y="1099622"/>
              <a:ext cx="2117401" cy="36296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solidFill>
                    <a:srgbClr val="374151"/>
                  </a:solidFill>
                  <a:latin typeface="Montserrat" pitchFamily="34" charset="0"/>
                  <a:ea typeface="Montserrat" pitchFamily="34" charset="-122"/>
                  <a:cs typeface="Montserrat" pitchFamily="34" charset="-120"/>
                </a:rPr>
                <a:t>IIT Bombay</a:t>
              </a:r>
              <a:endParaRPr lang="en-US" sz="2700" dirty="0"/>
            </a:p>
          </p:txBody>
        </p:sp>
        <p:sp>
          <p:nvSpPr>
            <p:cNvPr id="77" name="Shape 12">
              <a:extLst>
                <a:ext uri="{FF2B5EF4-FFF2-40B4-BE49-F238E27FC236}">
                  <a16:creationId xmlns:a16="http://schemas.microsoft.com/office/drawing/2014/main" id="{1C7CCDA8-9C12-262A-DB32-460E9A012759}"/>
                </a:ext>
              </a:extLst>
            </p:cNvPr>
            <p:cNvSpPr/>
            <p:nvPr/>
          </p:nvSpPr>
          <p:spPr>
            <a:xfrm>
              <a:off x="1277567" y="1494440"/>
              <a:ext cx="3226003" cy="979946"/>
            </a:xfrm>
            <a:prstGeom prst="roundRect">
              <a:avLst>
                <a:gd name="adj" fmla="val 66667"/>
              </a:avLst>
            </a:prstGeom>
            <a:solidFill>
              <a:srgbClr val="ECFDF5"/>
            </a:solidFill>
            <a:ln w="12700">
              <a:solidFill>
                <a:srgbClr val="FFFFFF">
                  <a:alpha val="0"/>
                </a:srgbClr>
              </a:solidFill>
              <a:prstDash val="solid"/>
            </a:ln>
          </p:spPr>
          <p:txBody>
            <a:bodyPr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700" b="1" dirty="0">
                  <a:latin typeface="Calibri" panose="020F0502020204030204" pitchFamily="34" charset="0"/>
                  <a:ea typeface="Calibri" panose="020F0502020204030204" pitchFamily="34" charset="0"/>
                  <a:cs typeface="Calibri" panose="020F0502020204030204" pitchFamily="34" charset="0"/>
                </a:rPr>
                <a:t>Autonomous Institution</a:t>
              </a:r>
            </a:p>
            <a:p>
              <a:pPr algn="ctr"/>
              <a:r>
                <a:rPr lang="en-US" sz="2700" b="1" dirty="0">
                  <a:latin typeface="Calibri" panose="020F0502020204030204" pitchFamily="34" charset="0"/>
                  <a:ea typeface="Calibri" panose="020F0502020204030204" pitchFamily="34" charset="0"/>
                  <a:cs typeface="Calibri" panose="020F0502020204030204" pitchFamily="34" charset="0"/>
                </a:rPr>
                <a:t>Under </a:t>
              </a:r>
              <a:r>
                <a:rPr lang="en-US" sz="2700" b="1" dirty="0" err="1">
                  <a:latin typeface="Calibri" panose="020F0502020204030204" pitchFamily="34" charset="0"/>
                  <a:ea typeface="Calibri" panose="020F0502020204030204" pitchFamily="34" charset="0"/>
                  <a:cs typeface="Calibri" panose="020F0502020204030204" pitchFamily="34" charset="0"/>
                </a:rPr>
                <a:t>MoE</a:t>
              </a:r>
              <a:endParaRPr lang="en-US" sz="2700" b="1" dirty="0">
                <a:latin typeface="Calibri" panose="020F0502020204030204" pitchFamily="34" charset="0"/>
                <a:ea typeface="Calibri" panose="020F0502020204030204" pitchFamily="34" charset="0"/>
                <a:cs typeface="Calibri" panose="020F0502020204030204" pitchFamily="34" charset="0"/>
              </a:endParaRPr>
            </a:p>
            <a:p>
              <a:pPr algn="ctr"/>
              <a:r>
                <a:rPr lang="en-US" sz="2700" b="1" dirty="0">
                  <a:latin typeface="Calibri" panose="020F0502020204030204" pitchFamily="34" charset="0"/>
                  <a:ea typeface="Calibri" panose="020F0502020204030204" pitchFamily="34" charset="0"/>
                  <a:cs typeface="Calibri" panose="020F0502020204030204" pitchFamily="34" charset="0"/>
                </a:rPr>
                <a:t>Act of Parliament</a:t>
              </a:r>
              <a:endParaRPr lang="en-IN" sz="2700" b="1"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368E8116-3131-DEF8-3900-6025055D6006}"/>
              </a:ext>
            </a:extLst>
          </p:cNvPr>
          <p:cNvGrpSpPr/>
          <p:nvPr/>
        </p:nvGrpSpPr>
        <p:grpSpPr>
          <a:xfrm>
            <a:off x="567575" y="3883403"/>
            <a:ext cx="5389220" cy="5703156"/>
            <a:chOff x="5400757" y="2272093"/>
            <a:chExt cx="3654172" cy="3990162"/>
          </a:xfrm>
        </p:grpSpPr>
        <p:sp>
          <p:nvSpPr>
            <p:cNvPr id="26" name="Rectangle: Rounded Corners 25">
              <a:extLst>
                <a:ext uri="{FF2B5EF4-FFF2-40B4-BE49-F238E27FC236}">
                  <a16:creationId xmlns:a16="http://schemas.microsoft.com/office/drawing/2014/main" id="{661FAB3B-EDFA-7F51-9AE7-7A453DEDE707}"/>
                </a:ext>
              </a:extLst>
            </p:cNvPr>
            <p:cNvSpPr/>
            <p:nvPr/>
          </p:nvSpPr>
          <p:spPr>
            <a:xfrm>
              <a:off x="5400757" y="2272093"/>
              <a:ext cx="3654172" cy="3990162"/>
            </a:xfrm>
            <a:prstGeom prst="roundRect">
              <a:avLst>
                <a:gd name="adj" fmla="val 554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700"/>
            </a:p>
          </p:txBody>
        </p:sp>
        <p:pic>
          <p:nvPicPr>
            <p:cNvPr id="27" name="Image 2" descr="preencoded.png">
              <a:extLst>
                <a:ext uri="{FF2B5EF4-FFF2-40B4-BE49-F238E27FC236}">
                  <a16:creationId xmlns:a16="http://schemas.microsoft.com/office/drawing/2014/main" id="{04D1FE11-49B6-51EF-FE08-57B2A3BC2DC3}"/>
                </a:ext>
              </a:extLst>
            </p:cNvPr>
            <p:cNvPicPr>
              <a:picLocks noChangeAspect="1"/>
            </p:cNvPicPr>
            <p:nvPr/>
          </p:nvPicPr>
          <p:blipFill>
            <a:blip r:embed="rId9"/>
            <a:srcRect l="-407" r="-407"/>
            <a:stretch/>
          </p:blipFill>
          <p:spPr>
            <a:xfrm>
              <a:off x="5634201" y="2465014"/>
              <a:ext cx="63450" cy="3594008"/>
            </a:xfrm>
            <a:prstGeom prst="rect">
              <a:avLst/>
            </a:prstGeom>
          </p:spPr>
        </p:pic>
        <p:sp>
          <p:nvSpPr>
            <p:cNvPr id="31" name="Text 2">
              <a:extLst>
                <a:ext uri="{FF2B5EF4-FFF2-40B4-BE49-F238E27FC236}">
                  <a16:creationId xmlns:a16="http://schemas.microsoft.com/office/drawing/2014/main" id="{1D11A8EE-0505-DC30-BECD-2626EB47EB89}"/>
                </a:ext>
              </a:extLst>
            </p:cNvPr>
            <p:cNvSpPr txBox="1"/>
            <p:nvPr/>
          </p:nvSpPr>
          <p:spPr>
            <a:xfrm>
              <a:off x="5594975" y="2496387"/>
              <a:ext cx="3459954" cy="303274"/>
            </a:xfrm>
            <a:prstGeom prst="rect">
              <a:avLst/>
            </a:prstGeom>
            <a:noFill/>
            <a:ln/>
          </p:spPr>
          <p:txBody>
            <a:bodyPr wrap="square" lIns="0" tIns="0" rIns="0" bIns="0" rtlCol="0" anchor="ctr"/>
            <a:lstStyle/>
            <a:p>
              <a:pPr algn="ctr"/>
              <a:r>
                <a:rPr lang="en-US" sz="3600" b="1" dirty="0">
                  <a:solidFill>
                    <a:srgbClr val="1F2937"/>
                  </a:solidFill>
                  <a:latin typeface="Montserrat" panose="00000500000000000000" pitchFamily="2" charset="0"/>
                  <a:ea typeface="Montserrat" pitchFamily="34" charset="-122"/>
                  <a:cs typeface="Times New Roman" panose="02020603050405020304" pitchFamily="18" charset="0"/>
                </a:rPr>
                <a:t>Civil Department</a:t>
              </a:r>
              <a:endParaRPr lang="en-US" sz="3600" dirty="0">
                <a:latin typeface="Montserrat" panose="00000500000000000000" pitchFamily="2" charset="0"/>
                <a:cs typeface="Times New Roman" panose="02020603050405020304" pitchFamily="18" charset="0"/>
              </a:endParaRPr>
            </a:p>
          </p:txBody>
        </p:sp>
        <p:grpSp>
          <p:nvGrpSpPr>
            <p:cNvPr id="46" name="Group 45">
              <a:extLst>
                <a:ext uri="{FF2B5EF4-FFF2-40B4-BE49-F238E27FC236}">
                  <a16:creationId xmlns:a16="http://schemas.microsoft.com/office/drawing/2014/main" id="{2D8345F2-F62E-7C44-CDBB-6B0635731FEB}"/>
                </a:ext>
              </a:extLst>
            </p:cNvPr>
            <p:cNvGrpSpPr/>
            <p:nvPr/>
          </p:nvGrpSpPr>
          <p:grpSpPr>
            <a:xfrm>
              <a:off x="5777033" y="3060035"/>
              <a:ext cx="3010148" cy="403691"/>
              <a:chOff x="5777033" y="3060035"/>
              <a:chExt cx="3010148" cy="403691"/>
            </a:xfrm>
          </p:grpSpPr>
          <p:sp>
            <p:nvSpPr>
              <p:cNvPr id="88" name="Shape 9">
                <a:extLst>
                  <a:ext uri="{FF2B5EF4-FFF2-40B4-BE49-F238E27FC236}">
                    <a16:creationId xmlns:a16="http://schemas.microsoft.com/office/drawing/2014/main" id="{571B1533-AB84-A643-B120-7B88FBE5560D}"/>
                  </a:ext>
                </a:extLst>
              </p:cNvPr>
              <p:cNvSpPr/>
              <p:nvPr/>
            </p:nvSpPr>
            <p:spPr>
              <a:xfrm>
                <a:off x="5777033" y="3060035"/>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89" name="Text 4">
                <a:extLst>
                  <a:ext uri="{FF2B5EF4-FFF2-40B4-BE49-F238E27FC236}">
                    <a16:creationId xmlns:a16="http://schemas.microsoft.com/office/drawing/2014/main" id="{6504FA2A-D3E0-3291-B92B-A4297E1E04FE}"/>
                  </a:ext>
                </a:extLst>
              </p:cNvPr>
              <p:cNvSpPr txBox="1"/>
              <p:nvPr/>
            </p:nvSpPr>
            <p:spPr>
              <a:xfrm>
                <a:off x="6417908" y="3162697"/>
                <a:ext cx="2369273" cy="259652"/>
              </a:xfrm>
              <a:prstGeom prst="rect">
                <a:avLst/>
              </a:prstGeom>
              <a:noFill/>
              <a:ln/>
            </p:spPr>
            <p:txBody>
              <a:bodyPr wrap="square" lIns="0" tIns="0" rIns="0" bIns="0" rtlCol="0" anchor="ctr"/>
              <a:lstStyle/>
              <a:p>
                <a:r>
                  <a:rPr lang="en-US" sz="2100" b="1" kern="0" spc="90" dirty="0">
                    <a:solidFill>
                      <a:srgbClr val="6B7280"/>
                    </a:solidFill>
                    <a:latin typeface="Montserrat" panose="00000500000000000000" pitchFamily="2" charset="0"/>
                    <a:ea typeface="Yu Mincho" panose="020B0400000000000000" pitchFamily="18" charset="-128"/>
                    <a:cs typeface="Times New Roman" panose="02020603050405020304" pitchFamily="18" charset="0"/>
                  </a:rPr>
                  <a:t>Established - </a:t>
                </a:r>
                <a:r>
                  <a:rPr lang="en-US" sz="2100" b="1" kern="0" spc="90" dirty="0">
                    <a:latin typeface="Montserrat" panose="00000500000000000000" pitchFamily="2" charset="0"/>
                    <a:ea typeface="Yu Mincho" panose="020B0400000000000000" pitchFamily="18" charset="-128"/>
                    <a:cs typeface="Times New Roman" panose="02020603050405020304" pitchFamily="18" charset="0"/>
                  </a:rPr>
                  <a:t>1958</a:t>
                </a:r>
                <a:endParaRPr lang="en-US" sz="2100" dirty="0">
                  <a:latin typeface="Montserrat" panose="00000500000000000000" pitchFamily="2" charset="0"/>
                  <a:ea typeface="Yu Mincho" panose="020B0400000000000000" pitchFamily="18" charset="-128"/>
                  <a:cs typeface="Times New Roman" panose="02020603050405020304" pitchFamily="18" charset="0"/>
                </a:endParaRPr>
              </a:p>
            </p:txBody>
          </p:sp>
          <p:sp>
            <p:nvSpPr>
              <p:cNvPr id="91" name="Shape 9">
                <a:extLst>
                  <a:ext uri="{FF2B5EF4-FFF2-40B4-BE49-F238E27FC236}">
                    <a16:creationId xmlns:a16="http://schemas.microsoft.com/office/drawing/2014/main" id="{BBE211A5-D51D-DEB6-16A0-5C955F4835A4}"/>
                  </a:ext>
                </a:extLst>
              </p:cNvPr>
              <p:cNvSpPr/>
              <p:nvPr/>
            </p:nvSpPr>
            <p:spPr>
              <a:xfrm>
                <a:off x="5788073" y="3074248"/>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pic>
            <p:nvPicPr>
              <p:cNvPr id="92" name="Image 3" descr="preencoded.png">
                <a:extLst>
                  <a:ext uri="{FF2B5EF4-FFF2-40B4-BE49-F238E27FC236}">
                    <a16:creationId xmlns:a16="http://schemas.microsoft.com/office/drawing/2014/main" id="{6CF0FE2A-2539-69FF-6405-377FCB1DEE5D}"/>
                  </a:ext>
                </a:extLst>
              </p:cNvPr>
              <p:cNvPicPr>
                <a:picLocks noChangeAspect="1"/>
              </p:cNvPicPr>
              <p:nvPr/>
            </p:nvPicPr>
            <p:blipFill>
              <a:blip r:embed="rId10"/>
              <a:srcRect/>
              <a:stretch/>
            </p:blipFill>
            <p:spPr>
              <a:xfrm>
                <a:off x="5936172" y="3166762"/>
                <a:ext cx="196579" cy="204450"/>
              </a:xfrm>
              <a:prstGeom prst="rect">
                <a:avLst/>
              </a:prstGeom>
            </p:spPr>
          </p:pic>
        </p:grpSp>
        <p:grpSp>
          <p:nvGrpSpPr>
            <p:cNvPr id="51" name="Group 50">
              <a:extLst>
                <a:ext uri="{FF2B5EF4-FFF2-40B4-BE49-F238E27FC236}">
                  <a16:creationId xmlns:a16="http://schemas.microsoft.com/office/drawing/2014/main" id="{B2E3027E-4BE4-899E-B790-CD8A1BBD8181}"/>
                </a:ext>
              </a:extLst>
            </p:cNvPr>
            <p:cNvGrpSpPr/>
            <p:nvPr/>
          </p:nvGrpSpPr>
          <p:grpSpPr>
            <a:xfrm>
              <a:off x="5788073" y="3662566"/>
              <a:ext cx="3048466" cy="465092"/>
              <a:chOff x="5766249" y="3805260"/>
              <a:chExt cx="3048466" cy="465092"/>
            </a:xfrm>
          </p:grpSpPr>
          <p:sp>
            <p:nvSpPr>
              <p:cNvPr id="65" name="Shape 9">
                <a:extLst>
                  <a:ext uri="{FF2B5EF4-FFF2-40B4-BE49-F238E27FC236}">
                    <a16:creationId xmlns:a16="http://schemas.microsoft.com/office/drawing/2014/main" id="{5BD05A4C-D611-483A-8235-DC46078E0992}"/>
                  </a:ext>
                </a:extLst>
              </p:cNvPr>
              <p:cNvSpPr/>
              <p:nvPr/>
            </p:nvSpPr>
            <p:spPr>
              <a:xfrm>
                <a:off x="5777032" y="3805260"/>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72" name="Shape 9">
                <a:extLst>
                  <a:ext uri="{FF2B5EF4-FFF2-40B4-BE49-F238E27FC236}">
                    <a16:creationId xmlns:a16="http://schemas.microsoft.com/office/drawing/2014/main" id="{117D1478-B0CC-0F35-D54D-4DC463B79BDC}"/>
                  </a:ext>
                </a:extLst>
              </p:cNvPr>
              <p:cNvSpPr/>
              <p:nvPr/>
            </p:nvSpPr>
            <p:spPr>
              <a:xfrm>
                <a:off x="5766249" y="3880874"/>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76" name="Text 7">
                <a:extLst>
                  <a:ext uri="{FF2B5EF4-FFF2-40B4-BE49-F238E27FC236}">
                    <a16:creationId xmlns:a16="http://schemas.microsoft.com/office/drawing/2014/main" id="{2DE3B2A9-2AE2-547D-F675-72A07F84C905}"/>
                  </a:ext>
                </a:extLst>
              </p:cNvPr>
              <p:cNvSpPr txBox="1"/>
              <p:nvPr/>
            </p:nvSpPr>
            <p:spPr>
              <a:xfrm>
                <a:off x="6445442" y="3945499"/>
                <a:ext cx="2369273" cy="259652"/>
              </a:xfrm>
              <a:prstGeom prst="rect">
                <a:avLst/>
              </a:prstGeom>
              <a:noFill/>
              <a:ln/>
            </p:spPr>
            <p:txBody>
              <a:bodyPr wrap="square" lIns="0" tIns="0" rIns="0" bIns="0" rtlCol="0" anchor="ctr"/>
              <a:lstStyle/>
              <a:p>
                <a:r>
                  <a:rPr lang="en-US" sz="2100" b="1" kern="0" spc="90" dirty="0">
                    <a:solidFill>
                      <a:srgbClr val="6B7280"/>
                    </a:solidFill>
                    <a:latin typeface="Montserrat" panose="00000500000000000000" pitchFamily="2" charset="0"/>
                    <a:ea typeface="Open Sans" pitchFamily="34" charset="-122"/>
                    <a:cs typeface="Times New Roman" panose="02020603050405020304" pitchFamily="18" charset="0"/>
                  </a:rPr>
                  <a:t>Faculty - </a:t>
                </a:r>
                <a:r>
                  <a:rPr lang="en-US" sz="2100" b="1" kern="0" spc="90" dirty="0">
                    <a:latin typeface="Montserrat" panose="00000500000000000000" pitchFamily="2" charset="0"/>
                    <a:ea typeface="Open Sans" pitchFamily="34" charset="-122"/>
                    <a:cs typeface="Times New Roman" panose="02020603050405020304" pitchFamily="18" charset="0"/>
                  </a:rPr>
                  <a:t>60+</a:t>
                </a:r>
                <a:endParaRPr lang="en-US" sz="2100" dirty="0">
                  <a:latin typeface="Montserrat" panose="00000500000000000000" pitchFamily="2" charset="0"/>
                  <a:cs typeface="Times New Roman" panose="02020603050405020304" pitchFamily="18" charset="0"/>
                </a:endParaRPr>
              </a:p>
            </p:txBody>
          </p:sp>
          <p:sp>
            <p:nvSpPr>
              <p:cNvPr id="78" name="Shape 9">
                <a:extLst>
                  <a:ext uri="{FF2B5EF4-FFF2-40B4-BE49-F238E27FC236}">
                    <a16:creationId xmlns:a16="http://schemas.microsoft.com/office/drawing/2014/main" id="{B2760099-2940-64D6-2F48-89A1F8D91C1E}"/>
                  </a:ext>
                </a:extLst>
              </p:cNvPr>
              <p:cNvSpPr/>
              <p:nvPr/>
            </p:nvSpPr>
            <p:spPr>
              <a:xfrm>
                <a:off x="5788073" y="3873850"/>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pic>
            <p:nvPicPr>
              <p:cNvPr id="79" name="Image 4" descr="preencoded.png">
                <a:extLst>
                  <a:ext uri="{FF2B5EF4-FFF2-40B4-BE49-F238E27FC236}">
                    <a16:creationId xmlns:a16="http://schemas.microsoft.com/office/drawing/2014/main" id="{B2FDAE8B-9F19-700B-338A-86ECB54AEFFC}"/>
                  </a:ext>
                </a:extLst>
              </p:cNvPr>
              <p:cNvPicPr>
                <a:picLocks noChangeAspect="1"/>
              </p:cNvPicPr>
              <p:nvPr/>
            </p:nvPicPr>
            <p:blipFill>
              <a:blip r:embed="rId11"/>
              <a:srcRect l="-1507" r="-1507"/>
              <a:stretch/>
            </p:blipFill>
            <p:spPr>
              <a:xfrm>
                <a:off x="5936172" y="3966364"/>
                <a:ext cx="196579" cy="204450"/>
              </a:xfrm>
              <a:prstGeom prst="rect">
                <a:avLst/>
              </a:prstGeom>
            </p:spPr>
          </p:pic>
        </p:grpSp>
        <p:grpSp>
          <p:nvGrpSpPr>
            <p:cNvPr id="53" name="Group 52">
              <a:extLst>
                <a:ext uri="{FF2B5EF4-FFF2-40B4-BE49-F238E27FC236}">
                  <a16:creationId xmlns:a16="http://schemas.microsoft.com/office/drawing/2014/main" id="{C6A7A6B2-C8C3-7E66-045F-8D7F75BF376D}"/>
                </a:ext>
              </a:extLst>
            </p:cNvPr>
            <p:cNvGrpSpPr/>
            <p:nvPr/>
          </p:nvGrpSpPr>
          <p:grpSpPr>
            <a:xfrm>
              <a:off x="5809897" y="4425493"/>
              <a:ext cx="2621661" cy="389478"/>
              <a:chOff x="5788073" y="4530208"/>
              <a:chExt cx="2621661" cy="389478"/>
            </a:xfrm>
          </p:grpSpPr>
          <p:sp>
            <p:nvSpPr>
              <p:cNvPr id="61" name="Shape 9">
                <a:extLst>
                  <a:ext uri="{FF2B5EF4-FFF2-40B4-BE49-F238E27FC236}">
                    <a16:creationId xmlns:a16="http://schemas.microsoft.com/office/drawing/2014/main" id="{C8095419-EA67-87EB-B6B9-9806E95F9F84}"/>
                  </a:ext>
                </a:extLst>
              </p:cNvPr>
              <p:cNvSpPr/>
              <p:nvPr/>
            </p:nvSpPr>
            <p:spPr>
              <a:xfrm>
                <a:off x="5788073" y="4530208"/>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62" name="Text 10">
                <a:extLst>
                  <a:ext uri="{FF2B5EF4-FFF2-40B4-BE49-F238E27FC236}">
                    <a16:creationId xmlns:a16="http://schemas.microsoft.com/office/drawing/2014/main" id="{A4490253-E326-BCE9-C1BE-FE94967C9088}"/>
                  </a:ext>
                </a:extLst>
              </p:cNvPr>
              <p:cNvSpPr txBox="1"/>
              <p:nvPr/>
            </p:nvSpPr>
            <p:spPr>
              <a:xfrm>
                <a:off x="6438624" y="4530208"/>
                <a:ext cx="1971110" cy="259652"/>
              </a:xfrm>
              <a:prstGeom prst="rect">
                <a:avLst/>
              </a:prstGeom>
              <a:noFill/>
              <a:ln/>
            </p:spPr>
            <p:txBody>
              <a:bodyPr wrap="square" lIns="0" tIns="0" rIns="0" bIns="0" rtlCol="0" anchor="ctr"/>
              <a:lstStyle/>
              <a:p>
                <a:r>
                  <a:rPr lang="en-US" sz="2100" b="1" kern="0" spc="90" dirty="0">
                    <a:solidFill>
                      <a:srgbClr val="6B7280"/>
                    </a:solidFill>
                    <a:latin typeface="Montserrat" panose="00000500000000000000" pitchFamily="2" charset="0"/>
                    <a:ea typeface="Open Sans" pitchFamily="34" charset="-122"/>
                    <a:cs typeface="Times New Roman" panose="02020603050405020304" pitchFamily="18" charset="0"/>
                  </a:rPr>
                  <a:t>Staff - </a:t>
                </a:r>
                <a:r>
                  <a:rPr lang="en-US" sz="2100" b="1" kern="0" spc="90" dirty="0">
                    <a:latin typeface="Montserrat" panose="00000500000000000000" pitchFamily="2" charset="0"/>
                    <a:ea typeface="Open Sans" pitchFamily="34" charset="-122"/>
                    <a:cs typeface="Times New Roman" panose="02020603050405020304" pitchFamily="18" charset="0"/>
                  </a:rPr>
                  <a:t>28+</a:t>
                </a:r>
                <a:endParaRPr lang="en-US" sz="2100" dirty="0">
                  <a:latin typeface="Montserrat" panose="00000500000000000000" pitchFamily="2" charset="0"/>
                  <a:cs typeface="Times New Roman" panose="02020603050405020304" pitchFamily="18" charset="0"/>
                </a:endParaRPr>
              </a:p>
            </p:txBody>
          </p:sp>
          <p:pic>
            <p:nvPicPr>
              <p:cNvPr id="64" name="Image 5" descr="preencoded.png">
                <a:extLst>
                  <a:ext uri="{FF2B5EF4-FFF2-40B4-BE49-F238E27FC236}">
                    <a16:creationId xmlns:a16="http://schemas.microsoft.com/office/drawing/2014/main" id="{1712A4AB-94FF-805A-670D-FAEBA871FAF2}"/>
                  </a:ext>
                </a:extLst>
              </p:cNvPr>
              <p:cNvPicPr>
                <a:picLocks noChangeAspect="1"/>
              </p:cNvPicPr>
              <p:nvPr/>
            </p:nvPicPr>
            <p:blipFill>
              <a:blip r:embed="rId12"/>
              <a:srcRect l="-1507" r="-1507"/>
              <a:stretch/>
            </p:blipFill>
            <p:spPr>
              <a:xfrm>
                <a:off x="5908586" y="4622721"/>
                <a:ext cx="196579" cy="204451"/>
              </a:xfrm>
              <a:prstGeom prst="rect">
                <a:avLst/>
              </a:prstGeom>
            </p:spPr>
          </p:pic>
        </p:grpSp>
        <p:grpSp>
          <p:nvGrpSpPr>
            <p:cNvPr id="54" name="Group 53">
              <a:extLst>
                <a:ext uri="{FF2B5EF4-FFF2-40B4-BE49-F238E27FC236}">
                  <a16:creationId xmlns:a16="http://schemas.microsoft.com/office/drawing/2014/main" id="{81AEAA2F-40BF-17E6-6464-3B9B26E177CC}"/>
                </a:ext>
              </a:extLst>
            </p:cNvPr>
            <p:cNvGrpSpPr/>
            <p:nvPr/>
          </p:nvGrpSpPr>
          <p:grpSpPr>
            <a:xfrm>
              <a:off x="5798856" y="5031264"/>
              <a:ext cx="2663711" cy="1027758"/>
              <a:chOff x="5788073" y="5243732"/>
              <a:chExt cx="2663711" cy="1027758"/>
            </a:xfrm>
          </p:grpSpPr>
          <p:sp>
            <p:nvSpPr>
              <p:cNvPr id="56" name="Shape 12">
                <a:extLst>
                  <a:ext uri="{FF2B5EF4-FFF2-40B4-BE49-F238E27FC236}">
                    <a16:creationId xmlns:a16="http://schemas.microsoft.com/office/drawing/2014/main" id="{B46681A0-73D3-3215-05EF-1A96A1AB6E8B}"/>
                  </a:ext>
                </a:extLst>
              </p:cNvPr>
              <p:cNvSpPr/>
              <p:nvPr/>
            </p:nvSpPr>
            <p:spPr>
              <a:xfrm>
                <a:off x="5788073" y="5525193"/>
                <a:ext cx="492777" cy="389478"/>
              </a:xfrm>
              <a:prstGeom prst="ellipse">
                <a:avLst/>
              </a:prstGeom>
              <a:solidFill>
                <a:srgbClr val="EFF6FF"/>
              </a:solidFill>
              <a:ln w="12700">
                <a:solidFill>
                  <a:srgbClr val="FFFFFF">
                    <a:alpha val="0"/>
                  </a:srgbClr>
                </a:solidFill>
                <a:prstDash val="solid"/>
              </a:ln>
            </p:spPr>
            <p:txBody>
              <a:bodyPr/>
              <a:lstStyle/>
              <a:p>
                <a:endParaRPr lang="en-IN" sz="2700">
                  <a:latin typeface="Montserrat" panose="00000500000000000000" pitchFamily="2" charset="0"/>
                </a:endParaRPr>
              </a:p>
            </p:txBody>
          </p:sp>
          <p:sp>
            <p:nvSpPr>
              <p:cNvPr id="57" name="Text 13">
                <a:extLst>
                  <a:ext uri="{FF2B5EF4-FFF2-40B4-BE49-F238E27FC236}">
                    <a16:creationId xmlns:a16="http://schemas.microsoft.com/office/drawing/2014/main" id="{D46B543C-6424-729E-3A29-7CB7EE59C53B}"/>
                  </a:ext>
                </a:extLst>
              </p:cNvPr>
              <p:cNvSpPr txBox="1"/>
              <p:nvPr/>
            </p:nvSpPr>
            <p:spPr>
              <a:xfrm>
                <a:off x="6438624" y="5243732"/>
                <a:ext cx="2013160" cy="259652"/>
              </a:xfrm>
              <a:prstGeom prst="rect">
                <a:avLst/>
              </a:prstGeom>
              <a:noFill/>
              <a:ln/>
            </p:spPr>
            <p:txBody>
              <a:bodyPr wrap="square" lIns="0" tIns="0" rIns="0" bIns="0" rtlCol="0" anchor="ctr"/>
              <a:lstStyle/>
              <a:p>
                <a:r>
                  <a:rPr lang="en-US" sz="2100" b="1" kern="0" spc="90" dirty="0">
                    <a:solidFill>
                      <a:srgbClr val="6B7280"/>
                    </a:solidFill>
                    <a:latin typeface="Montserrat" panose="00000500000000000000" pitchFamily="2" charset="0"/>
                    <a:ea typeface="Open Sans" pitchFamily="34" charset="-122"/>
                    <a:cs typeface="Times New Roman" panose="02020603050405020304" pitchFamily="18" charset="0"/>
                  </a:rPr>
                  <a:t>Programs</a:t>
                </a:r>
                <a:endParaRPr lang="en-US" sz="2100" dirty="0">
                  <a:latin typeface="Montserrat" panose="00000500000000000000" pitchFamily="2" charset="0"/>
                  <a:cs typeface="Times New Roman" panose="02020603050405020304" pitchFamily="18" charset="0"/>
                </a:endParaRPr>
              </a:p>
            </p:txBody>
          </p:sp>
          <p:sp>
            <p:nvSpPr>
              <p:cNvPr id="58" name="Text 14">
                <a:extLst>
                  <a:ext uri="{FF2B5EF4-FFF2-40B4-BE49-F238E27FC236}">
                    <a16:creationId xmlns:a16="http://schemas.microsoft.com/office/drawing/2014/main" id="{742AAC78-0901-A49B-1FD5-FA579CFC0651}"/>
                  </a:ext>
                </a:extLst>
              </p:cNvPr>
              <p:cNvSpPr txBox="1"/>
              <p:nvPr/>
            </p:nvSpPr>
            <p:spPr>
              <a:xfrm>
                <a:off x="6438624" y="5525193"/>
                <a:ext cx="1985564" cy="746297"/>
              </a:xfrm>
              <a:prstGeom prst="rect">
                <a:avLst/>
              </a:prstGeom>
              <a:noFill/>
              <a:ln/>
            </p:spPr>
            <p:txBody>
              <a:bodyPr wrap="square" lIns="0" tIns="0" rIns="0" bIns="0" rtlCol="0" anchor="ctr"/>
              <a:lstStyle>
                <a:defPPr>
                  <a:defRPr lang="en-US"/>
                </a:defPPr>
                <a:lvl1pPr indent="0">
                  <a:buNone/>
                  <a:defRPr sz="1200" b="1">
                    <a:solidFill>
                      <a:srgbClr val="1F2937"/>
                    </a:solidFill>
                    <a:latin typeface="Calibri" panose="020F0502020204030204" pitchFamily="34" charset="0"/>
                    <a:ea typeface="Calibri" panose="020F0502020204030204" pitchFamily="34" charset="0"/>
                    <a:cs typeface="Calibri" panose="020F0502020204030204" pitchFamily="34" charset="0"/>
                  </a:defRPr>
                </a:lvl1pPr>
              </a:lstStyle>
              <a:p>
                <a:r>
                  <a:rPr lang="en-US" sz="2100" b="0" dirty="0"/>
                  <a:t>B.Tech in Civil Engg.</a:t>
                </a:r>
              </a:p>
              <a:p>
                <a:r>
                  <a:rPr lang="en-US" sz="2100" b="0" dirty="0"/>
                  <a:t>MTech in 7 Specializations</a:t>
                </a:r>
              </a:p>
              <a:p>
                <a:r>
                  <a:rPr lang="en-US" sz="2100" b="0" dirty="0"/>
                  <a:t>Ph.D. in all Areas of CE +</a:t>
                </a:r>
              </a:p>
            </p:txBody>
          </p:sp>
          <p:pic>
            <p:nvPicPr>
              <p:cNvPr id="60" name="Image 6" descr="preencoded.png">
                <a:extLst>
                  <a:ext uri="{FF2B5EF4-FFF2-40B4-BE49-F238E27FC236}">
                    <a16:creationId xmlns:a16="http://schemas.microsoft.com/office/drawing/2014/main" id="{C9C580CA-F39E-8A89-B65E-BB810B383316}"/>
                  </a:ext>
                </a:extLst>
              </p:cNvPr>
              <p:cNvPicPr>
                <a:picLocks noChangeAspect="1"/>
              </p:cNvPicPr>
              <p:nvPr/>
            </p:nvPicPr>
            <p:blipFill>
              <a:blip r:embed="rId13"/>
              <a:srcRect l="-1507" r="-1507"/>
              <a:stretch/>
            </p:blipFill>
            <p:spPr>
              <a:xfrm>
                <a:off x="5925130" y="5597966"/>
                <a:ext cx="196579" cy="204451"/>
              </a:xfrm>
              <a:prstGeom prst="rect">
                <a:avLst/>
              </a:prstGeom>
            </p:spPr>
          </p:pic>
        </p:gr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2C9AB-7222-28AB-5283-92DC2638A118}"/>
            </a:ext>
          </a:extLst>
        </p:cNvPr>
        <p:cNvGrpSpPr/>
        <p:nvPr/>
      </p:nvGrpSpPr>
      <p:grpSpPr>
        <a:xfrm>
          <a:off x="0" y="0"/>
          <a:ext cx="0" cy="0"/>
          <a:chOff x="0" y="0"/>
          <a:chExt cx="0" cy="0"/>
        </a:xfrm>
      </p:grpSpPr>
      <p:sp>
        <p:nvSpPr>
          <p:cNvPr id="22" name="Shape 1">
            <a:extLst>
              <a:ext uri="{FF2B5EF4-FFF2-40B4-BE49-F238E27FC236}">
                <a16:creationId xmlns:a16="http://schemas.microsoft.com/office/drawing/2014/main" id="{8D85F797-4AD0-2DB9-C403-687BB858446C}"/>
              </a:ext>
            </a:extLst>
          </p:cNvPr>
          <p:cNvSpPr/>
          <p:nvPr/>
        </p:nvSpPr>
        <p:spPr>
          <a:xfrm>
            <a:off x="0" y="1420977"/>
            <a:ext cx="18287541" cy="8601303"/>
          </a:xfrm>
          <a:prstGeom prst="rect">
            <a:avLst/>
          </a:prstGeom>
          <a:solidFill>
            <a:srgbClr val="FFFFFF"/>
          </a:solidFill>
          <a:ln w="12700">
            <a:solidFill>
              <a:srgbClr val="FFFFFF">
                <a:alpha val="0"/>
              </a:srgbClr>
            </a:solidFill>
            <a:prstDash val="solid"/>
          </a:ln>
        </p:spPr>
        <p:txBody>
          <a:bodyPr/>
          <a:lstStyle/>
          <a:p>
            <a:pPr defTabSz="685800"/>
            <a:endParaRPr lang="en-IN" sz="2700" dirty="0">
              <a:solidFill>
                <a:srgbClr val="002F87"/>
              </a:solidFill>
              <a:latin typeface="Calibri" panose="020F0502020204030204"/>
            </a:endParaRPr>
          </a:p>
        </p:txBody>
      </p:sp>
      <p:sp>
        <p:nvSpPr>
          <p:cNvPr id="135" name="Shape 35">
            <a:extLst>
              <a:ext uri="{FF2B5EF4-FFF2-40B4-BE49-F238E27FC236}">
                <a16:creationId xmlns:a16="http://schemas.microsoft.com/office/drawing/2014/main" id="{B2860EF3-2898-E8B9-E45A-6B8D611E3982}"/>
              </a:ext>
            </a:extLst>
          </p:cNvPr>
          <p:cNvSpPr/>
          <p:nvPr/>
        </p:nvSpPr>
        <p:spPr>
          <a:xfrm>
            <a:off x="285751" y="403532"/>
            <a:ext cx="714797" cy="286665"/>
          </a:xfrm>
          <a:prstGeom prst="roundRect">
            <a:avLst>
              <a:gd name="adj" fmla="val 96154"/>
            </a:avLst>
          </a:prstGeom>
          <a:solidFill>
            <a:srgbClr val="DBEAFE"/>
          </a:solidFill>
          <a:ln w="12700">
            <a:solidFill>
              <a:srgbClr val="FFFFFF">
                <a:alpha val="0"/>
              </a:srgbClr>
            </a:solidFill>
            <a:prstDash val="solid"/>
          </a:ln>
        </p:spPr>
        <p:txBody>
          <a:bodyPr anchor="ctr"/>
          <a:lstStyle/>
          <a:p>
            <a:pPr algn="ctr" defTabSz="685800"/>
            <a:r>
              <a:rPr lang="en-US" sz="15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rPr>
              <a:t>CE7</a:t>
            </a:r>
            <a:endParaRPr lang="en-IN" sz="3600" b="1" dirty="0">
              <a:solidFill>
                <a:srgbClr val="44546A">
                  <a:lumMod val="90000"/>
                  <a:lumOff val="10000"/>
                </a:srgbClr>
              </a:solidFill>
              <a:latin typeface="Calibri" panose="020F0502020204030204" pitchFamily="34" charset="0"/>
              <a:ea typeface="Calibri" panose="020F0502020204030204" pitchFamily="34" charset="0"/>
              <a:cs typeface="Calibri" panose="020F0502020204030204" pitchFamily="34" charset="0"/>
            </a:endParaRPr>
          </a:p>
        </p:txBody>
      </p:sp>
      <p:sp>
        <p:nvSpPr>
          <p:cNvPr id="80" name="Shape 67">
            <a:extLst>
              <a:ext uri="{FF2B5EF4-FFF2-40B4-BE49-F238E27FC236}">
                <a16:creationId xmlns:a16="http://schemas.microsoft.com/office/drawing/2014/main" id="{688AF159-6598-6D1E-32B2-EDA1C2B5659F}"/>
              </a:ext>
            </a:extLst>
          </p:cNvPr>
          <p:cNvSpPr/>
          <p:nvPr/>
        </p:nvSpPr>
        <p:spPr>
          <a:xfrm>
            <a:off x="1013613" y="109728"/>
            <a:ext cx="16274034" cy="13716"/>
          </a:xfrm>
          <a:prstGeom prst="rect">
            <a:avLst/>
          </a:prstGeom>
          <a:solidFill>
            <a:srgbClr val="F3F4F6"/>
          </a:solidFill>
          <a:ln w="12700">
            <a:solidFill>
              <a:srgbClr val="F3F4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86" name="Image 23" descr="preencoded.png">
            <a:extLst>
              <a:ext uri="{FF2B5EF4-FFF2-40B4-BE49-F238E27FC236}">
                <a16:creationId xmlns:a16="http://schemas.microsoft.com/office/drawing/2014/main" id="{139E60CD-87D0-53C2-4247-72D6DC11F395}"/>
              </a:ext>
            </a:extLst>
          </p:cNvPr>
          <p:cNvPicPr>
            <a:picLocks noChangeAspect="1"/>
          </p:cNvPicPr>
          <p:nvPr/>
        </p:nvPicPr>
        <p:blipFill>
          <a:blip r:embed="rId3"/>
          <a:srcRect t="-1" b="-1"/>
          <a:stretch/>
        </p:blipFill>
        <p:spPr>
          <a:xfrm>
            <a:off x="-1" y="10095435"/>
            <a:ext cx="18287543" cy="171450"/>
          </a:xfrm>
          <a:prstGeom prst="rect">
            <a:avLst/>
          </a:prstGeom>
        </p:spPr>
      </p:pic>
      <p:sp>
        <p:nvSpPr>
          <p:cNvPr id="115" name="Text 54">
            <a:extLst>
              <a:ext uri="{FF2B5EF4-FFF2-40B4-BE49-F238E27FC236}">
                <a16:creationId xmlns:a16="http://schemas.microsoft.com/office/drawing/2014/main" id="{F4990690-840C-49AE-79BA-4ECB150B7D66}"/>
              </a:ext>
            </a:extLst>
          </p:cNvPr>
          <p:cNvSpPr txBox="1"/>
          <p:nvPr/>
        </p:nvSpPr>
        <p:spPr>
          <a:xfrm>
            <a:off x="571956" y="763982"/>
            <a:ext cx="16087269" cy="571958"/>
          </a:xfrm>
          <a:prstGeom prst="rect">
            <a:avLst/>
          </a:prstGeom>
          <a:noFill/>
          <a:ln/>
        </p:spPr>
        <p:txBody>
          <a:bodyPr wrap="square" lIns="0" tIns="0" rIns="0" bIns="0" rtlCol="0" anchor="ctr"/>
          <a:lstStyle/>
          <a:p>
            <a:pPr defTabSz="685800"/>
            <a:r>
              <a:rPr lang="en-US" sz="4800" dirty="0">
                <a:solidFill>
                  <a:srgbClr val="000000"/>
                </a:solidFill>
                <a:latin typeface="Montserrat" panose="00000500000000000000" pitchFamily="2" charset="0"/>
                <a:cs typeface="Times New Roman" panose="02020603050405020304" pitchFamily="18" charset="0"/>
              </a:rPr>
              <a:t>Research Infrastructure - CTaM Lab Facilities</a:t>
            </a:r>
          </a:p>
        </p:txBody>
      </p:sp>
      <p:sp>
        <p:nvSpPr>
          <p:cNvPr id="116" name="Text 53">
            <a:extLst>
              <a:ext uri="{FF2B5EF4-FFF2-40B4-BE49-F238E27FC236}">
                <a16:creationId xmlns:a16="http://schemas.microsoft.com/office/drawing/2014/main" id="{96DC3D1E-3A63-12BC-9A3D-B9126E47C575}"/>
              </a:ext>
            </a:extLst>
          </p:cNvPr>
          <p:cNvSpPr txBox="1"/>
          <p:nvPr/>
        </p:nvSpPr>
        <p:spPr>
          <a:xfrm>
            <a:off x="1085711" y="434676"/>
            <a:ext cx="8244687" cy="286665"/>
          </a:xfrm>
          <a:prstGeom prst="rect">
            <a:avLst/>
          </a:prstGeom>
          <a:noFill/>
          <a:ln/>
        </p:spPr>
        <p:txBody>
          <a:bodyPr wrap="square" lIns="0" tIns="0" rIns="0" bIns="0" rtlCol="0" anchor="ctr"/>
          <a:lstStyle/>
          <a:p>
            <a:pPr defTabSz="685800"/>
            <a:r>
              <a:rPr lang="en-US" sz="2100" b="1" kern="0" spc="39" dirty="0">
                <a:solidFill>
                  <a:srgbClr val="1E3A8A"/>
                </a:solidFill>
                <a:latin typeface="Calibri" panose="020F0502020204030204" pitchFamily="34" charset="0"/>
                <a:ea typeface="Calibri" panose="020F0502020204030204" pitchFamily="34" charset="0"/>
                <a:cs typeface="Calibri" panose="020F0502020204030204" pitchFamily="34" charset="0"/>
              </a:rPr>
              <a:t>Construction Technology and Management – CTaM</a:t>
            </a:r>
          </a:p>
        </p:txBody>
      </p:sp>
      <p:pic>
        <p:nvPicPr>
          <p:cNvPr id="129" name="Google Shape;90;p1" descr="Indian Institute of Technology Bombay (IITB) | Engage India ...">
            <a:extLst>
              <a:ext uri="{FF2B5EF4-FFF2-40B4-BE49-F238E27FC236}">
                <a16:creationId xmlns:a16="http://schemas.microsoft.com/office/drawing/2014/main" id="{0E3C3A61-66BE-5D4A-232E-B79B44CFCA63}"/>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100" name="Shape 20">
            <a:extLst>
              <a:ext uri="{FF2B5EF4-FFF2-40B4-BE49-F238E27FC236}">
                <a16:creationId xmlns:a16="http://schemas.microsoft.com/office/drawing/2014/main" id="{FD267765-36F7-A375-510D-A299F43E3381}"/>
              </a:ext>
            </a:extLst>
          </p:cNvPr>
          <p:cNvSpPr/>
          <p:nvPr/>
        </p:nvSpPr>
        <p:spPr>
          <a:xfrm>
            <a:off x="10059317" y="1513676"/>
            <a:ext cx="7765997" cy="621182"/>
          </a:xfrm>
          <a:prstGeom prst="roundRect">
            <a:avLst>
              <a:gd name="adj" fmla="val 32000"/>
            </a:avLst>
          </a:prstGeom>
          <a:solidFill>
            <a:srgbClr val="1E3A8A"/>
          </a:solid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102" name="Image 20" descr="preencoded.png">
            <a:extLst>
              <a:ext uri="{FF2B5EF4-FFF2-40B4-BE49-F238E27FC236}">
                <a16:creationId xmlns:a16="http://schemas.microsoft.com/office/drawing/2014/main" id="{B08B8D18-7AFB-74FA-1F47-BE28EB9935CD}"/>
              </a:ext>
            </a:extLst>
          </p:cNvPr>
          <p:cNvPicPr>
            <a:picLocks noChangeAspect="1"/>
          </p:cNvPicPr>
          <p:nvPr/>
        </p:nvPicPr>
        <p:blipFill>
          <a:blip r:embed="rId5"/>
          <a:srcRect/>
          <a:stretch/>
        </p:blipFill>
        <p:spPr>
          <a:xfrm>
            <a:off x="10259948" y="1707191"/>
            <a:ext cx="257861" cy="257861"/>
          </a:xfrm>
          <a:prstGeom prst="rect">
            <a:avLst/>
          </a:prstGeom>
        </p:spPr>
      </p:pic>
      <p:sp>
        <p:nvSpPr>
          <p:cNvPr id="117" name="Text 27">
            <a:extLst>
              <a:ext uri="{FF2B5EF4-FFF2-40B4-BE49-F238E27FC236}">
                <a16:creationId xmlns:a16="http://schemas.microsoft.com/office/drawing/2014/main" id="{5E7F96C5-E682-A9C1-F1B1-9708F46FAF87}"/>
              </a:ext>
            </a:extLst>
          </p:cNvPr>
          <p:cNvSpPr txBox="1"/>
          <p:nvPr/>
        </p:nvSpPr>
        <p:spPr>
          <a:xfrm>
            <a:off x="10667299" y="5358882"/>
            <a:ext cx="2121791" cy="11269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3D Printing Facility</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31" name="Text 28">
            <a:extLst>
              <a:ext uri="{FF2B5EF4-FFF2-40B4-BE49-F238E27FC236}">
                <a16:creationId xmlns:a16="http://schemas.microsoft.com/office/drawing/2014/main" id="{B0F84808-20AE-7B07-1C37-419CEE584D24}"/>
              </a:ext>
            </a:extLst>
          </p:cNvPr>
          <p:cNvSpPr txBox="1"/>
          <p:nvPr/>
        </p:nvSpPr>
        <p:spPr>
          <a:xfrm>
            <a:off x="11429993" y="9290652"/>
            <a:ext cx="1808903" cy="21583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Software in CTM Lab</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46" name="Shape 22">
            <a:extLst>
              <a:ext uri="{FF2B5EF4-FFF2-40B4-BE49-F238E27FC236}">
                <a16:creationId xmlns:a16="http://schemas.microsoft.com/office/drawing/2014/main" id="{DDEB6FD0-208D-C1E1-5BD5-CF6EF9DD8719}"/>
              </a:ext>
            </a:extLst>
          </p:cNvPr>
          <p:cNvSpPr/>
          <p:nvPr/>
        </p:nvSpPr>
        <p:spPr>
          <a:xfrm>
            <a:off x="15718012" y="1671149"/>
            <a:ext cx="1898477" cy="328974"/>
          </a:xfrm>
          <a:prstGeom prst="roundRect">
            <a:avLst>
              <a:gd name="adj" fmla="val 66667"/>
            </a:avLst>
          </a:prstGeom>
          <a:solidFill>
            <a:srgbClr val="3B82F6"/>
          </a:solidFill>
          <a:ln w="12700">
            <a:solidFill>
              <a:srgbClr val="FFFFFF">
                <a:alpha val="0"/>
              </a:srgbClr>
            </a:solidFill>
            <a:prstDash val="solid"/>
          </a:ln>
        </p:spPr>
        <p:txBody>
          <a:bodyPr anchor="ctr"/>
          <a:lstStyle/>
          <a:p>
            <a:pPr algn="ctr" defTabSz="685800"/>
            <a:r>
              <a:rPr lang="en-US" sz="1500" b="1" dirty="0">
                <a:solidFill>
                  <a:srgbClr val="FFFFFF"/>
                </a:solidFill>
                <a:latin typeface="Calibri" panose="020F0502020204030204" pitchFamily="34" charset="0"/>
                <a:ea typeface="Calibri" panose="020F0502020204030204" pitchFamily="34" charset="0"/>
                <a:cs typeface="Calibri" panose="020F0502020204030204" pitchFamily="34" charset="0"/>
              </a:rPr>
              <a:t>Advanced Setup</a:t>
            </a:r>
            <a:endParaRPr lang="en-IN"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45" name="Text 32">
            <a:extLst>
              <a:ext uri="{FF2B5EF4-FFF2-40B4-BE49-F238E27FC236}">
                <a16:creationId xmlns:a16="http://schemas.microsoft.com/office/drawing/2014/main" id="{462698BB-543E-6655-D902-907AAFAA8DC4}"/>
              </a:ext>
            </a:extLst>
          </p:cNvPr>
          <p:cNvSpPr txBox="1"/>
          <p:nvPr/>
        </p:nvSpPr>
        <p:spPr>
          <a:xfrm>
            <a:off x="15279239" y="9290652"/>
            <a:ext cx="1808903" cy="215838"/>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Carbonation Chamber</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154" name="Text 27">
            <a:extLst>
              <a:ext uri="{FF2B5EF4-FFF2-40B4-BE49-F238E27FC236}">
                <a16:creationId xmlns:a16="http://schemas.microsoft.com/office/drawing/2014/main" id="{23DF1BC7-5F46-CEA7-B5DE-DCB3A9411917}"/>
              </a:ext>
            </a:extLst>
          </p:cNvPr>
          <p:cNvSpPr txBox="1"/>
          <p:nvPr/>
        </p:nvSpPr>
        <p:spPr>
          <a:xfrm>
            <a:off x="14930673" y="5344595"/>
            <a:ext cx="2896755" cy="14127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Freeze Dryer</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Text 21">
            <a:extLst>
              <a:ext uri="{FF2B5EF4-FFF2-40B4-BE49-F238E27FC236}">
                <a16:creationId xmlns:a16="http://schemas.microsoft.com/office/drawing/2014/main" id="{ABCB0C86-640D-C11D-4D9A-FA4825E52E92}"/>
              </a:ext>
            </a:extLst>
          </p:cNvPr>
          <p:cNvSpPr txBox="1"/>
          <p:nvPr/>
        </p:nvSpPr>
        <p:spPr>
          <a:xfrm>
            <a:off x="10644374" y="1621273"/>
            <a:ext cx="3862427" cy="400508"/>
          </a:xfrm>
          <a:prstGeom prst="rect">
            <a:avLst/>
          </a:prstGeom>
          <a:noFill/>
          <a:ln/>
        </p:spPr>
        <p:txBody>
          <a:bodyPr wrap="square" lIns="0" tIns="0" rIns="0" bIns="0" rtlCol="0" anchor="ctr"/>
          <a:lstStyle/>
          <a:p>
            <a:pPr defTabSz="685800"/>
            <a:r>
              <a:rPr lang="en-US" sz="2100" b="1" dirty="0">
                <a:solidFill>
                  <a:srgbClr val="FFFFFF"/>
                </a:solidFill>
                <a:latin typeface="Montserrat" pitchFamily="34" charset="0"/>
                <a:ea typeface="Montserrat" pitchFamily="34" charset="-122"/>
                <a:cs typeface="Montserrat" pitchFamily="34" charset="-120"/>
              </a:rPr>
              <a:t> Major Equipment/Facilities </a:t>
            </a:r>
            <a:endParaRPr lang="en-US" sz="2100" dirty="0">
              <a:solidFill>
                <a:srgbClr val="002F87"/>
              </a:solidFill>
              <a:latin typeface="Calibri" panose="020F0502020204030204"/>
            </a:endParaRPr>
          </a:p>
        </p:txBody>
      </p:sp>
      <p:sp>
        <p:nvSpPr>
          <p:cNvPr id="16" name="Shape 2">
            <a:extLst>
              <a:ext uri="{FF2B5EF4-FFF2-40B4-BE49-F238E27FC236}">
                <a16:creationId xmlns:a16="http://schemas.microsoft.com/office/drawing/2014/main" id="{AE5E7C2F-8BFB-4DC2-DF7E-291B8AF7DE75}"/>
              </a:ext>
            </a:extLst>
          </p:cNvPr>
          <p:cNvSpPr/>
          <p:nvPr/>
        </p:nvSpPr>
        <p:spPr>
          <a:xfrm>
            <a:off x="489552" y="1354380"/>
            <a:ext cx="17442000" cy="27000"/>
          </a:xfrm>
          <a:prstGeom prst="rect">
            <a:avLst/>
          </a:prstGeom>
          <a:solidFill>
            <a:srgbClr val="3B82F6"/>
          </a:solidFill>
          <a:ln w="12700">
            <a:solidFill>
              <a:srgbClr val="3B82F6">
                <a:alpha val="0"/>
              </a:srgbClr>
            </a:solidFill>
            <a:prstDash val="solid"/>
          </a:ln>
        </p:spPr>
        <p:txBody>
          <a:bodyPr/>
          <a:lstStyle/>
          <a:p>
            <a:pPr defTabSz="685800"/>
            <a:endParaRPr lang="en-IN" sz="2700">
              <a:solidFill>
                <a:srgbClr val="002F87"/>
              </a:solidFill>
              <a:latin typeface="Calibri" panose="020F0502020204030204"/>
            </a:endParaRPr>
          </a:p>
        </p:txBody>
      </p:sp>
      <p:pic>
        <p:nvPicPr>
          <p:cNvPr id="2" name="Image 1" descr="preencoded.png">
            <a:extLst>
              <a:ext uri="{FF2B5EF4-FFF2-40B4-BE49-F238E27FC236}">
                <a16:creationId xmlns:a16="http://schemas.microsoft.com/office/drawing/2014/main" id="{58543687-530F-6F22-11E2-38364EFE058B}"/>
              </a:ext>
            </a:extLst>
          </p:cNvPr>
          <p:cNvPicPr>
            <a:picLocks noChangeAspect="1"/>
          </p:cNvPicPr>
          <p:nvPr/>
        </p:nvPicPr>
        <p:blipFill>
          <a:blip r:embed="rId6"/>
          <a:srcRect t="-43" b="-43"/>
          <a:stretch/>
        </p:blipFill>
        <p:spPr>
          <a:xfrm>
            <a:off x="456743" y="1733450"/>
            <a:ext cx="200253" cy="200775"/>
          </a:xfrm>
          <a:prstGeom prst="rect">
            <a:avLst/>
          </a:prstGeom>
        </p:spPr>
      </p:pic>
      <p:sp>
        <p:nvSpPr>
          <p:cNvPr id="3" name="Text 2">
            <a:extLst>
              <a:ext uri="{FF2B5EF4-FFF2-40B4-BE49-F238E27FC236}">
                <a16:creationId xmlns:a16="http://schemas.microsoft.com/office/drawing/2014/main" id="{70B23F79-4334-CADD-471A-1DE8D53C3F6B}"/>
              </a:ext>
            </a:extLst>
          </p:cNvPr>
          <p:cNvSpPr txBox="1"/>
          <p:nvPr/>
        </p:nvSpPr>
        <p:spPr>
          <a:xfrm>
            <a:off x="772211" y="1658912"/>
            <a:ext cx="5256693" cy="351056"/>
          </a:xfrm>
          <a:prstGeom prst="rect">
            <a:avLst/>
          </a:prstGeom>
          <a:noFill/>
          <a:ln/>
        </p:spPr>
        <p:txBody>
          <a:bodyPr wrap="square" lIns="0" tIns="0" rIns="0" bIns="0" rtlCol="0" anchor="ctr"/>
          <a:lstStyle/>
          <a:p>
            <a:pPr defTabSz="685800"/>
            <a:r>
              <a:rPr lang="en-US" sz="2400" b="1" dirty="0">
                <a:solidFill>
                  <a:srgbClr val="1F2937"/>
                </a:solidFill>
                <a:latin typeface="Montserrat" pitchFamily="34" charset="0"/>
                <a:ea typeface="Montserrat" pitchFamily="34" charset="-122"/>
                <a:cs typeface="Montserrat" pitchFamily="34" charset="-120"/>
              </a:rPr>
              <a:t>Specialized Laboratories</a:t>
            </a:r>
            <a:endParaRPr lang="en-US" sz="2400" dirty="0">
              <a:solidFill>
                <a:srgbClr val="002F87"/>
              </a:solidFill>
              <a:latin typeface="Calibri" panose="020F0502020204030204"/>
            </a:endParaRPr>
          </a:p>
        </p:txBody>
      </p:sp>
      <p:grpSp>
        <p:nvGrpSpPr>
          <p:cNvPr id="54" name="Group 53">
            <a:extLst>
              <a:ext uri="{FF2B5EF4-FFF2-40B4-BE49-F238E27FC236}">
                <a16:creationId xmlns:a16="http://schemas.microsoft.com/office/drawing/2014/main" id="{E8612A00-91BD-F6F1-C325-72CEDF3D9779}"/>
              </a:ext>
            </a:extLst>
          </p:cNvPr>
          <p:cNvGrpSpPr/>
          <p:nvPr/>
        </p:nvGrpSpPr>
        <p:grpSpPr>
          <a:xfrm>
            <a:off x="456744" y="7298915"/>
            <a:ext cx="10176876" cy="1553298"/>
            <a:chOff x="304495" y="5397147"/>
            <a:chExt cx="6784584" cy="1035532"/>
          </a:xfrm>
        </p:grpSpPr>
        <p:pic>
          <p:nvPicPr>
            <p:cNvPr id="93" name="Image 15" descr="preencoded.png">
              <a:extLst>
                <a:ext uri="{FF2B5EF4-FFF2-40B4-BE49-F238E27FC236}">
                  <a16:creationId xmlns:a16="http://schemas.microsoft.com/office/drawing/2014/main" id="{F4FE71CC-E747-A4D0-3089-803432122DA5}"/>
                </a:ext>
              </a:extLst>
            </p:cNvPr>
            <p:cNvPicPr>
              <a:picLocks noChangeAspect="1"/>
            </p:cNvPicPr>
            <p:nvPr/>
          </p:nvPicPr>
          <p:blipFill>
            <a:blip r:embed="rId7"/>
            <a:srcRect t="-12" b="-12"/>
            <a:stretch/>
          </p:blipFill>
          <p:spPr>
            <a:xfrm>
              <a:off x="304495" y="5397147"/>
              <a:ext cx="6186840" cy="1035532"/>
            </a:xfrm>
            <a:prstGeom prst="rect">
              <a:avLst/>
            </a:prstGeom>
          </p:spPr>
        </p:pic>
        <p:sp>
          <p:nvSpPr>
            <p:cNvPr id="94" name="Shape 16">
              <a:extLst>
                <a:ext uri="{FF2B5EF4-FFF2-40B4-BE49-F238E27FC236}">
                  <a16:creationId xmlns:a16="http://schemas.microsoft.com/office/drawing/2014/main" id="{C5E6A6AC-8E8A-9F20-8B41-B55BE0860E6C}"/>
                </a:ext>
              </a:extLst>
            </p:cNvPr>
            <p:cNvSpPr/>
            <p:nvPr/>
          </p:nvSpPr>
          <p:spPr>
            <a:xfrm>
              <a:off x="421124" y="5559312"/>
              <a:ext cx="360000" cy="360000"/>
            </a:xfrm>
            <a:prstGeom prst="roundRect">
              <a:avLst>
                <a:gd name="adj" fmla="val 23981"/>
              </a:avLst>
            </a:prstGeom>
            <a:blipFill>
              <a:blip r:embed="rId8"/>
              <a:stretch>
                <a:fillRect/>
              </a:stretch>
            </a:blipFill>
            <a:ln w="12700">
              <a:solidFill>
                <a:srgbClr val="FFFFFF">
                  <a:alpha val="0"/>
                </a:srgbClr>
              </a:solidFill>
              <a:prstDash val="solid"/>
            </a:ln>
          </p:spPr>
          <p:txBody>
            <a:bodyPr/>
            <a:lstStyle/>
            <a:p>
              <a:pPr defTabSz="685800"/>
              <a:endParaRPr lang="en-IN" sz="2700">
                <a:solidFill>
                  <a:srgbClr val="002F87"/>
                </a:solidFill>
                <a:latin typeface="Calibri" panose="020F0502020204030204"/>
              </a:endParaRPr>
            </a:p>
          </p:txBody>
        </p:sp>
        <p:sp>
          <p:nvSpPr>
            <p:cNvPr id="95" name="Text 17">
              <a:extLst>
                <a:ext uri="{FF2B5EF4-FFF2-40B4-BE49-F238E27FC236}">
                  <a16:creationId xmlns:a16="http://schemas.microsoft.com/office/drawing/2014/main" id="{7C590DA6-4644-1A58-70B0-E3488DCD3EED}"/>
                </a:ext>
              </a:extLst>
            </p:cNvPr>
            <p:cNvSpPr txBox="1"/>
            <p:nvPr/>
          </p:nvSpPr>
          <p:spPr>
            <a:xfrm>
              <a:off x="1076249" y="5572675"/>
              <a:ext cx="5629961"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Construction Management Studio</a:t>
              </a:r>
              <a:endParaRPr lang="en-US" sz="2100" dirty="0">
                <a:solidFill>
                  <a:srgbClr val="002F87"/>
                </a:solidFill>
                <a:latin typeface="Calibri" panose="020F0502020204030204"/>
              </a:endParaRPr>
            </a:p>
          </p:txBody>
        </p:sp>
        <p:pic>
          <p:nvPicPr>
            <p:cNvPr id="97" name="Image 17" descr="preencoded.png">
              <a:extLst>
                <a:ext uri="{FF2B5EF4-FFF2-40B4-BE49-F238E27FC236}">
                  <a16:creationId xmlns:a16="http://schemas.microsoft.com/office/drawing/2014/main" id="{A6E2FAE5-C901-9EAF-2817-27A58E138B21}"/>
                </a:ext>
              </a:extLst>
            </p:cNvPr>
            <p:cNvPicPr>
              <a:picLocks noChangeAspect="1"/>
            </p:cNvPicPr>
            <p:nvPr/>
          </p:nvPicPr>
          <p:blipFill>
            <a:blip r:embed="rId9"/>
            <a:srcRect l="-2571" r="-2571"/>
            <a:stretch/>
          </p:blipFill>
          <p:spPr>
            <a:xfrm>
              <a:off x="1076249" y="5906898"/>
              <a:ext cx="105156" cy="100187"/>
            </a:xfrm>
            <a:prstGeom prst="rect">
              <a:avLst/>
            </a:prstGeom>
          </p:spPr>
        </p:pic>
        <p:pic>
          <p:nvPicPr>
            <p:cNvPr id="99" name="Image 18" descr="preencoded.png">
              <a:extLst>
                <a:ext uri="{FF2B5EF4-FFF2-40B4-BE49-F238E27FC236}">
                  <a16:creationId xmlns:a16="http://schemas.microsoft.com/office/drawing/2014/main" id="{DAC0D290-1C5C-0487-724C-643D47CE92BF}"/>
                </a:ext>
              </a:extLst>
            </p:cNvPr>
            <p:cNvPicPr>
              <a:picLocks noChangeAspect="1"/>
            </p:cNvPicPr>
            <p:nvPr/>
          </p:nvPicPr>
          <p:blipFill>
            <a:blip r:embed="rId9"/>
            <a:srcRect l="-2571" r="-2571"/>
            <a:stretch/>
          </p:blipFill>
          <p:spPr>
            <a:xfrm>
              <a:off x="1076249" y="6123302"/>
              <a:ext cx="105156" cy="100187"/>
            </a:xfrm>
            <a:prstGeom prst="rect">
              <a:avLst/>
            </a:prstGeom>
          </p:spPr>
        </p:pic>
        <p:sp>
          <p:nvSpPr>
            <p:cNvPr id="96" name="Text 18">
              <a:extLst>
                <a:ext uri="{FF2B5EF4-FFF2-40B4-BE49-F238E27FC236}">
                  <a16:creationId xmlns:a16="http://schemas.microsoft.com/office/drawing/2014/main" id="{533C1BE6-1433-D023-F9B8-BA5EC22095DA}"/>
                </a:ext>
              </a:extLst>
            </p:cNvPr>
            <p:cNvSpPr txBox="1"/>
            <p:nvPr/>
          </p:nvSpPr>
          <p:spPr>
            <a:xfrm>
              <a:off x="1329079" y="5824404"/>
              <a:ext cx="5760000" cy="191110"/>
            </a:xfrm>
            <a:prstGeom prst="rect">
              <a:avLst/>
            </a:prstGeom>
            <a:noFill/>
            <a:ln/>
          </p:spPr>
          <p:txBody>
            <a:bodyPr wrap="square" lIns="0" tIns="0" rIns="0" bIns="0" rtlCol="0" anchor="ctr"/>
            <a:lstStyle>
              <a:defPPr>
                <a:defRPr lang="en-US"/>
              </a:defPPr>
              <a:lvl1pPr indent="0">
                <a:buNone/>
                <a:defRPr sz="1200">
                  <a:solidFill>
                    <a:srgbClr val="4B5563"/>
                  </a:solidFill>
                  <a:latin typeface="Calibri" panose="020F0502020204030204" pitchFamily="34" charset="0"/>
                  <a:ea typeface="Calibri" panose="020F0502020204030204" pitchFamily="34" charset="0"/>
                  <a:cs typeface="Calibri" panose="020F0502020204030204" pitchFamily="34" charset="0"/>
                </a:defRPr>
              </a:lvl1pPr>
            </a:lstStyle>
            <a:p>
              <a:pPr defTabSz="685800"/>
              <a:r>
                <a:rPr lang="en-US" sz="1800" dirty="0"/>
                <a:t>BIM</a:t>
              </a:r>
            </a:p>
          </p:txBody>
        </p:sp>
        <p:sp>
          <p:nvSpPr>
            <p:cNvPr id="98" name="Text 19">
              <a:extLst>
                <a:ext uri="{FF2B5EF4-FFF2-40B4-BE49-F238E27FC236}">
                  <a16:creationId xmlns:a16="http://schemas.microsoft.com/office/drawing/2014/main" id="{D7FDD597-87C7-3E92-446E-089CF5C2F47D}"/>
                </a:ext>
              </a:extLst>
            </p:cNvPr>
            <p:cNvSpPr txBox="1"/>
            <p:nvPr/>
          </p:nvSpPr>
          <p:spPr>
            <a:xfrm>
              <a:off x="1329079" y="6072206"/>
              <a:ext cx="5760000" cy="191110"/>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Scheduling Software - Primavera</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73" name="Group 72">
            <a:extLst>
              <a:ext uri="{FF2B5EF4-FFF2-40B4-BE49-F238E27FC236}">
                <a16:creationId xmlns:a16="http://schemas.microsoft.com/office/drawing/2014/main" id="{B727EEB9-BEA3-A327-554A-3D1A51532FF1}"/>
              </a:ext>
            </a:extLst>
          </p:cNvPr>
          <p:cNvGrpSpPr/>
          <p:nvPr/>
        </p:nvGrpSpPr>
        <p:grpSpPr>
          <a:xfrm>
            <a:off x="318576" y="2364503"/>
            <a:ext cx="9897759" cy="1879106"/>
            <a:chOff x="304494" y="2842781"/>
            <a:chExt cx="6598506" cy="1252737"/>
          </a:xfrm>
        </p:grpSpPr>
        <p:grpSp>
          <p:nvGrpSpPr>
            <p:cNvPr id="52" name="Group 51">
              <a:extLst>
                <a:ext uri="{FF2B5EF4-FFF2-40B4-BE49-F238E27FC236}">
                  <a16:creationId xmlns:a16="http://schemas.microsoft.com/office/drawing/2014/main" id="{3017DC26-F326-5B3D-5708-71E8BB7A94C1}"/>
                </a:ext>
              </a:extLst>
            </p:cNvPr>
            <p:cNvGrpSpPr/>
            <p:nvPr/>
          </p:nvGrpSpPr>
          <p:grpSpPr>
            <a:xfrm>
              <a:off x="304494" y="2842781"/>
              <a:ext cx="6598506" cy="1252737"/>
              <a:chOff x="304494" y="2842781"/>
              <a:chExt cx="6598506" cy="1252737"/>
            </a:xfrm>
          </p:grpSpPr>
          <p:pic>
            <p:nvPicPr>
              <p:cNvPr id="29" name="Image 6" descr="preencoded.png">
                <a:extLst>
                  <a:ext uri="{FF2B5EF4-FFF2-40B4-BE49-F238E27FC236}">
                    <a16:creationId xmlns:a16="http://schemas.microsoft.com/office/drawing/2014/main" id="{30724C72-40D1-25DD-D141-EEFA82F7A4D8}"/>
                  </a:ext>
                </a:extLst>
              </p:cNvPr>
              <p:cNvPicPr>
                <a:picLocks noChangeAspect="1"/>
              </p:cNvPicPr>
              <p:nvPr/>
            </p:nvPicPr>
            <p:blipFill>
              <a:blip r:embed="rId10"/>
              <a:srcRect t="-15" b="-15"/>
              <a:stretch/>
            </p:blipFill>
            <p:spPr>
              <a:xfrm>
                <a:off x="304494" y="2842781"/>
                <a:ext cx="6278951" cy="1252737"/>
              </a:xfrm>
              <a:prstGeom prst="rect">
                <a:avLst/>
              </a:prstGeom>
            </p:spPr>
          </p:pic>
          <p:sp>
            <p:nvSpPr>
              <p:cNvPr id="9" name="Text 4">
                <a:extLst>
                  <a:ext uri="{FF2B5EF4-FFF2-40B4-BE49-F238E27FC236}">
                    <a16:creationId xmlns:a16="http://schemas.microsoft.com/office/drawing/2014/main" id="{E11458A5-8833-D79D-ED04-61896C268ED5}"/>
                  </a:ext>
                </a:extLst>
              </p:cNvPr>
              <p:cNvSpPr txBox="1"/>
              <p:nvPr/>
            </p:nvSpPr>
            <p:spPr>
              <a:xfrm>
                <a:off x="967469" y="3013069"/>
                <a:ext cx="5667451"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Construction Materials Laboratory</a:t>
                </a:r>
              </a:p>
            </p:txBody>
          </p:sp>
          <p:sp>
            <p:nvSpPr>
              <p:cNvPr id="51" name="Text 9">
                <a:extLst>
                  <a:ext uri="{FF2B5EF4-FFF2-40B4-BE49-F238E27FC236}">
                    <a16:creationId xmlns:a16="http://schemas.microsoft.com/office/drawing/2014/main" id="{0D30F48A-B668-F024-8E5D-E0F4EE07B04B}"/>
                  </a:ext>
                </a:extLst>
              </p:cNvPr>
              <p:cNvSpPr txBox="1"/>
              <p:nvPr/>
            </p:nvSpPr>
            <p:spPr>
              <a:xfrm>
                <a:off x="1143000" y="3318068"/>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Particle Size and Shape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Analyser</a:t>
                </a:r>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 (PSSA)</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78" name="Image 8" descr="preencoded.png">
                <a:extLst>
                  <a:ext uri="{FF2B5EF4-FFF2-40B4-BE49-F238E27FC236}">
                    <a16:creationId xmlns:a16="http://schemas.microsoft.com/office/drawing/2014/main" id="{7F993B66-8C39-E7EF-5145-43C7281F9A0B}"/>
                  </a:ext>
                </a:extLst>
              </p:cNvPr>
              <p:cNvPicPr>
                <a:picLocks noChangeAspect="1"/>
              </p:cNvPicPr>
              <p:nvPr/>
            </p:nvPicPr>
            <p:blipFill>
              <a:blip r:embed="rId9"/>
              <a:srcRect l="-2571" r="-2571"/>
              <a:stretch/>
            </p:blipFill>
            <p:spPr>
              <a:xfrm>
                <a:off x="961949" y="3351730"/>
                <a:ext cx="105156" cy="100187"/>
              </a:xfrm>
              <a:prstGeom prst="rect">
                <a:avLst/>
              </a:prstGeom>
            </p:spPr>
          </p:pic>
          <p:sp>
            <p:nvSpPr>
              <p:cNvPr id="79" name="Text 10">
                <a:extLst>
                  <a:ext uri="{FF2B5EF4-FFF2-40B4-BE49-F238E27FC236}">
                    <a16:creationId xmlns:a16="http://schemas.microsoft.com/office/drawing/2014/main" id="{F17AD1BA-CB65-A2D5-58B3-DFE61F5058E7}"/>
                  </a:ext>
                </a:extLst>
              </p:cNvPr>
              <p:cNvSpPr txBox="1"/>
              <p:nvPr/>
            </p:nvSpPr>
            <p:spPr>
              <a:xfrm>
                <a:off x="1143000" y="3535273"/>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Freeze Dryer</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81" name="Image 9" descr="preencoded.png">
                <a:extLst>
                  <a:ext uri="{FF2B5EF4-FFF2-40B4-BE49-F238E27FC236}">
                    <a16:creationId xmlns:a16="http://schemas.microsoft.com/office/drawing/2014/main" id="{B0BE9693-668B-01B9-FA67-A9470CEBFAD6}"/>
                  </a:ext>
                </a:extLst>
              </p:cNvPr>
              <p:cNvPicPr>
                <a:picLocks noChangeAspect="1"/>
              </p:cNvPicPr>
              <p:nvPr/>
            </p:nvPicPr>
            <p:blipFill>
              <a:blip r:embed="rId9"/>
              <a:srcRect l="-2571" r="-2571"/>
              <a:stretch/>
            </p:blipFill>
            <p:spPr>
              <a:xfrm>
                <a:off x="961949" y="3568936"/>
                <a:ext cx="105156" cy="100187"/>
              </a:xfrm>
              <a:prstGeom prst="rect">
                <a:avLst/>
              </a:prstGeom>
            </p:spPr>
          </p:pic>
          <p:sp>
            <p:nvSpPr>
              <p:cNvPr id="82" name="Text 11">
                <a:extLst>
                  <a:ext uri="{FF2B5EF4-FFF2-40B4-BE49-F238E27FC236}">
                    <a16:creationId xmlns:a16="http://schemas.microsoft.com/office/drawing/2014/main" id="{A87073F9-C3D9-D7B9-8546-240A77DC6D24}"/>
                  </a:ext>
                </a:extLst>
              </p:cNvPr>
              <p:cNvSpPr txBox="1"/>
              <p:nvPr/>
            </p:nvSpPr>
            <p:spPr>
              <a:xfrm>
                <a:off x="1143000" y="3752478"/>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Simultaneous Thermal </a:t>
                </a:r>
                <a:r>
                  <a:rPr lang="en-US" dirty="0" err="1">
                    <a:solidFill>
                      <a:srgbClr val="4B5563"/>
                    </a:solidFill>
                    <a:latin typeface="Calibri" panose="020F0502020204030204" pitchFamily="34" charset="0"/>
                    <a:ea typeface="Calibri" panose="020F0502020204030204" pitchFamily="34" charset="0"/>
                    <a:cs typeface="Calibri" panose="020F0502020204030204" pitchFamily="34" charset="0"/>
                  </a:rPr>
                  <a:t>Analyser</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83" name="Image 10" descr="preencoded.png">
                <a:extLst>
                  <a:ext uri="{FF2B5EF4-FFF2-40B4-BE49-F238E27FC236}">
                    <a16:creationId xmlns:a16="http://schemas.microsoft.com/office/drawing/2014/main" id="{FFEC20E9-4A5D-9BE9-CC4E-D06A0A40C098}"/>
                  </a:ext>
                </a:extLst>
              </p:cNvPr>
              <p:cNvPicPr>
                <a:picLocks noChangeAspect="1"/>
              </p:cNvPicPr>
              <p:nvPr/>
            </p:nvPicPr>
            <p:blipFill>
              <a:blip r:embed="rId9"/>
              <a:srcRect l="-2571" r="-2571"/>
              <a:stretch/>
            </p:blipFill>
            <p:spPr>
              <a:xfrm>
                <a:off x="961949" y="3786141"/>
                <a:ext cx="105156" cy="100187"/>
              </a:xfrm>
              <a:prstGeom prst="rect">
                <a:avLst/>
              </a:prstGeom>
            </p:spPr>
          </p:pic>
        </p:grpSp>
        <p:pic>
          <p:nvPicPr>
            <p:cNvPr id="3074" name="Picture 2" descr="Building materials">
              <a:extLst>
                <a:ext uri="{FF2B5EF4-FFF2-40B4-BE49-F238E27FC236}">
                  <a16:creationId xmlns:a16="http://schemas.microsoft.com/office/drawing/2014/main" id="{A7367B38-EEBB-5D25-1EA7-5C195FE66E7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4807" y="3032055"/>
              <a:ext cx="360000" cy="36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3" name="Group 52">
            <a:extLst>
              <a:ext uri="{FF2B5EF4-FFF2-40B4-BE49-F238E27FC236}">
                <a16:creationId xmlns:a16="http://schemas.microsoft.com/office/drawing/2014/main" id="{515772CE-D6A4-3697-4222-6C42A8C5CB3B}"/>
              </a:ext>
            </a:extLst>
          </p:cNvPr>
          <p:cNvGrpSpPr/>
          <p:nvPr/>
        </p:nvGrpSpPr>
        <p:grpSpPr>
          <a:xfrm>
            <a:off x="456743" y="4994612"/>
            <a:ext cx="10040405" cy="1553298"/>
            <a:chOff x="304495" y="4228567"/>
            <a:chExt cx="6693603" cy="1035532"/>
          </a:xfrm>
        </p:grpSpPr>
        <p:pic>
          <p:nvPicPr>
            <p:cNvPr id="84" name="Image 11" descr="preencoded.png">
              <a:extLst>
                <a:ext uri="{FF2B5EF4-FFF2-40B4-BE49-F238E27FC236}">
                  <a16:creationId xmlns:a16="http://schemas.microsoft.com/office/drawing/2014/main" id="{FD0A1967-E7D5-AC34-1826-149C5A319317}"/>
                </a:ext>
              </a:extLst>
            </p:cNvPr>
            <p:cNvPicPr>
              <a:picLocks noChangeAspect="1"/>
            </p:cNvPicPr>
            <p:nvPr/>
          </p:nvPicPr>
          <p:blipFill>
            <a:blip r:embed="rId7"/>
            <a:srcRect t="-12" b="-12"/>
            <a:stretch/>
          </p:blipFill>
          <p:spPr>
            <a:xfrm>
              <a:off x="304495" y="4228567"/>
              <a:ext cx="6186840" cy="1035532"/>
            </a:xfrm>
            <a:prstGeom prst="rect">
              <a:avLst/>
            </a:prstGeom>
          </p:spPr>
        </p:pic>
        <p:sp>
          <p:nvSpPr>
            <p:cNvPr id="88" name="Text 13">
              <a:extLst>
                <a:ext uri="{FF2B5EF4-FFF2-40B4-BE49-F238E27FC236}">
                  <a16:creationId xmlns:a16="http://schemas.microsoft.com/office/drawing/2014/main" id="{5D97E444-0BCC-FF35-72E6-58F7C5319D6C}"/>
                </a:ext>
              </a:extLst>
            </p:cNvPr>
            <p:cNvSpPr txBox="1"/>
            <p:nvPr/>
          </p:nvSpPr>
          <p:spPr>
            <a:xfrm>
              <a:off x="1057046" y="4404095"/>
              <a:ext cx="5434289" cy="234037"/>
            </a:xfrm>
            <a:prstGeom prst="rect">
              <a:avLst/>
            </a:prstGeom>
            <a:noFill/>
            <a:ln/>
          </p:spPr>
          <p:txBody>
            <a:bodyPr wrap="square" lIns="0" tIns="0" rIns="0" bIns="0" rtlCol="0" anchor="ctr"/>
            <a:lstStyle/>
            <a:p>
              <a:pPr defTabSz="685800"/>
              <a:r>
                <a:rPr lang="en-US" sz="2100" b="1" dirty="0">
                  <a:solidFill>
                    <a:srgbClr val="111827"/>
                  </a:solidFill>
                  <a:latin typeface="Montserrat" pitchFamily="34" charset="0"/>
                  <a:ea typeface="Montserrat" pitchFamily="34" charset="-122"/>
                  <a:cs typeface="Montserrat" pitchFamily="34" charset="-120"/>
                </a:rPr>
                <a:t> Structural Evaluation and Materials Technologies (SEMT) Lab</a:t>
              </a:r>
              <a:endParaRPr lang="en-US" sz="2100" dirty="0">
                <a:solidFill>
                  <a:srgbClr val="002F87"/>
                </a:solidFill>
                <a:latin typeface="Calibri" panose="020F0502020204030204"/>
              </a:endParaRPr>
            </a:p>
          </p:txBody>
        </p:sp>
        <p:sp>
          <p:nvSpPr>
            <p:cNvPr id="89" name="Text 14">
              <a:extLst>
                <a:ext uri="{FF2B5EF4-FFF2-40B4-BE49-F238E27FC236}">
                  <a16:creationId xmlns:a16="http://schemas.microsoft.com/office/drawing/2014/main" id="{CFDDD8A6-153D-FE65-9126-0E846DCA6412}"/>
                </a:ext>
              </a:extLst>
            </p:cNvPr>
            <p:cNvSpPr txBox="1"/>
            <p:nvPr/>
          </p:nvSpPr>
          <p:spPr>
            <a:xfrm>
              <a:off x="1238098" y="4704655"/>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Rheometer</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90" name="Image 13" descr="preencoded.png">
              <a:extLst>
                <a:ext uri="{FF2B5EF4-FFF2-40B4-BE49-F238E27FC236}">
                  <a16:creationId xmlns:a16="http://schemas.microsoft.com/office/drawing/2014/main" id="{FA7BD7CD-8131-8083-1880-BB925141CC70}"/>
                </a:ext>
              </a:extLst>
            </p:cNvPr>
            <p:cNvPicPr>
              <a:picLocks noChangeAspect="1"/>
            </p:cNvPicPr>
            <p:nvPr/>
          </p:nvPicPr>
          <p:blipFill>
            <a:blip r:embed="rId9"/>
            <a:srcRect l="-2571" r="-2571"/>
            <a:stretch/>
          </p:blipFill>
          <p:spPr>
            <a:xfrm>
              <a:off x="1057046" y="4737516"/>
              <a:ext cx="105156" cy="100187"/>
            </a:xfrm>
            <a:prstGeom prst="rect">
              <a:avLst/>
            </a:prstGeom>
          </p:spPr>
        </p:pic>
        <p:sp>
          <p:nvSpPr>
            <p:cNvPr id="91" name="Text 15">
              <a:extLst>
                <a:ext uri="{FF2B5EF4-FFF2-40B4-BE49-F238E27FC236}">
                  <a16:creationId xmlns:a16="http://schemas.microsoft.com/office/drawing/2014/main" id="{3F2DE2D5-F40A-8252-DC84-C1D8A6C961A1}"/>
                </a:ext>
              </a:extLst>
            </p:cNvPr>
            <p:cNvSpPr txBox="1"/>
            <p:nvPr/>
          </p:nvSpPr>
          <p:spPr>
            <a:xfrm>
              <a:off x="1238098" y="4921059"/>
              <a:ext cx="5760000" cy="167513"/>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Rapid chloride migration test</a:t>
              </a:r>
              <a:endParaRPr lang="en-US"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92" name="Image 14" descr="preencoded.png">
              <a:extLst>
                <a:ext uri="{FF2B5EF4-FFF2-40B4-BE49-F238E27FC236}">
                  <a16:creationId xmlns:a16="http://schemas.microsoft.com/office/drawing/2014/main" id="{5AC6ED6D-9C08-12A5-32A9-47E9C53EB4BF}"/>
                </a:ext>
              </a:extLst>
            </p:cNvPr>
            <p:cNvPicPr>
              <a:picLocks noChangeAspect="1"/>
            </p:cNvPicPr>
            <p:nvPr/>
          </p:nvPicPr>
          <p:blipFill>
            <a:blip r:embed="rId9"/>
            <a:srcRect l="-2571" r="-2571"/>
            <a:stretch/>
          </p:blipFill>
          <p:spPr>
            <a:xfrm>
              <a:off x="1057046" y="4954721"/>
              <a:ext cx="105156" cy="100187"/>
            </a:xfrm>
            <a:prstGeom prst="rect">
              <a:avLst/>
            </a:prstGeom>
          </p:spPr>
        </p:pic>
        <p:sp>
          <p:nvSpPr>
            <p:cNvPr id="23" name="Text 15">
              <a:extLst>
                <a:ext uri="{FF2B5EF4-FFF2-40B4-BE49-F238E27FC236}">
                  <a16:creationId xmlns:a16="http://schemas.microsoft.com/office/drawing/2014/main" id="{E27B8B37-99B7-35A7-2632-17C0926DF302}"/>
                </a:ext>
              </a:extLst>
            </p:cNvPr>
            <p:cNvSpPr txBox="1"/>
            <p:nvPr/>
          </p:nvSpPr>
          <p:spPr>
            <a:xfrm>
              <a:off x="4019269" y="4701415"/>
              <a:ext cx="1544881" cy="182197"/>
            </a:xfrm>
            <a:prstGeom prst="rect">
              <a:avLst/>
            </a:prstGeom>
            <a:noFill/>
            <a:ln/>
          </p:spPr>
          <p:txBody>
            <a:bodyPr wrap="square" lIns="0" tIns="0" rIns="0" bIns="0" rtlCol="0" anchor="ctr"/>
            <a:lstStyle/>
            <a:p>
              <a:pPr defTabSz="685800"/>
              <a:r>
                <a:rPr lang="en-US" dirty="0">
                  <a:solidFill>
                    <a:srgbClr val="4B5563"/>
                  </a:solidFill>
                  <a:latin typeface="Calibri" panose="020F0502020204030204" pitchFamily="34" charset="0"/>
                  <a:ea typeface="Calibri" panose="020F0502020204030204" pitchFamily="34" charset="0"/>
                  <a:cs typeface="Calibri" panose="020F0502020204030204" pitchFamily="34" charset="0"/>
                </a:rPr>
                <a:t>Carbonation chamber</a:t>
              </a:r>
            </a:p>
          </p:txBody>
        </p:sp>
        <p:pic>
          <p:nvPicPr>
            <p:cNvPr id="24" name="Image 13" descr="preencoded.png">
              <a:extLst>
                <a:ext uri="{FF2B5EF4-FFF2-40B4-BE49-F238E27FC236}">
                  <a16:creationId xmlns:a16="http://schemas.microsoft.com/office/drawing/2014/main" id="{C7A4BD17-92C2-176F-7E70-BD4408D4A37F}"/>
                </a:ext>
              </a:extLst>
            </p:cNvPr>
            <p:cNvPicPr>
              <a:picLocks noChangeAspect="1"/>
            </p:cNvPicPr>
            <p:nvPr/>
          </p:nvPicPr>
          <p:blipFill>
            <a:blip r:embed="rId9"/>
            <a:srcRect l="-2571" r="-2571"/>
            <a:stretch/>
          </p:blipFill>
          <p:spPr>
            <a:xfrm>
              <a:off x="3848879" y="4739329"/>
              <a:ext cx="105156" cy="100187"/>
            </a:xfrm>
            <a:prstGeom prst="rect">
              <a:avLst/>
            </a:prstGeom>
          </p:spPr>
        </p:pic>
        <p:pic>
          <p:nvPicPr>
            <p:cNvPr id="3076" name="Picture 4" descr="Analysis ">
              <a:extLst>
                <a:ext uri="{FF2B5EF4-FFF2-40B4-BE49-F238E27FC236}">
                  <a16:creationId xmlns:a16="http://schemas.microsoft.com/office/drawing/2014/main" id="{143A3D77-D22E-7348-3788-DBA2A74E3AF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2697" y="4386333"/>
              <a:ext cx="360000" cy="360000"/>
            </a:xfrm>
            <a:prstGeom prst="rect">
              <a:avLst/>
            </a:prstGeom>
            <a:noFill/>
            <a:extLst>
              <a:ext uri="{909E8E84-426E-40DD-AFC4-6F175D3DCCD1}">
                <a14:hiddenFill xmlns:a14="http://schemas.microsoft.com/office/drawing/2010/main">
                  <a:solidFill>
                    <a:srgbClr val="FFFFFF"/>
                  </a:solidFill>
                </a14:hiddenFill>
              </a:ext>
            </a:extLst>
          </p:spPr>
        </p:pic>
      </p:grpSp>
      <p:pic>
        <p:nvPicPr>
          <p:cNvPr id="85" name="Image 3">
            <a:extLst>
              <a:ext uri="{FF2B5EF4-FFF2-40B4-BE49-F238E27FC236}">
                <a16:creationId xmlns:a16="http://schemas.microsoft.com/office/drawing/2014/main" id="{468A9035-74F0-FA11-4572-83460882A97C}"/>
              </a:ext>
            </a:extLst>
          </p:cNvPr>
          <p:cNvPicPr>
            <a:picLocks/>
          </p:cNvPicPr>
          <p:nvPr/>
        </p:nvPicPr>
        <p:blipFill>
          <a:blip r:embed="rId13">
            <a:extLst>
              <a:ext uri="{28A0092B-C50C-407E-A947-70E740481C1C}">
                <a14:useLocalDpi xmlns:a14="http://schemas.microsoft.com/office/drawing/2010/main" val="0"/>
              </a:ext>
            </a:extLst>
          </a:blip>
          <a:srcRect t="28084" b="28084"/>
          <a:stretch/>
        </p:blipFill>
        <p:spPr>
          <a:xfrm>
            <a:off x="10052473" y="2834432"/>
            <a:ext cx="3005765" cy="2430000"/>
          </a:xfrm>
          <a:prstGeom prst="rect">
            <a:avLst/>
          </a:prstGeom>
        </p:spPr>
      </p:pic>
      <p:sp>
        <p:nvSpPr>
          <p:cNvPr id="127" name="Text 27">
            <a:extLst>
              <a:ext uri="{FF2B5EF4-FFF2-40B4-BE49-F238E27FC236}">
                <a16:creationId xmlns:a16="http://schemas.microsoft.com/office/drawing/2014/main" id="{4AFF943F-D582-ED16-F195-9DB365BB078E}"/>
              </a:ext>
            </a:extLst>
          </p:cNvPr>
          <p:cNvSpPr txBox="1"/>
          <p:nvPr/>
        </p:nvSpPr>
        <p:spPr>
          <a:xfrm>
            <a:off x="12758199" y="5344595"/>
            <a:ext cx="2896755" cy="141273"/>
          </a:xfrm>
          <a:prstGeom prst="rect">
            <a:avLst/>
          </a:prstGeom>
          <a:noFill/>
          <a:ln/>
        </p:spPr>
        <p:txBody>
          <a:bodyPr wrap="square" lIns="0" tIns="0" rIns="0" bIns="0" rtlCol="0" anchor="ctr"/>
          <a:lstStyle/>
          <a:p>
            <a:pPr algn="ctr" defTabSz="685800"/>
            <a:r>
              <a:rPr lang="en-US" sz="1500" b="1" dirty="0">
                <a:solidFill>
                  <a:srgbClr val="374151"/>
                </a:solidFill>
                <a:latin typeface="Calibri" panose="020F0502020204030204" pitchFamily="34" charset="0"/>
                <a:ea typeface="Calibri" panose="020F0502020204030204" pitchFamily="34" charset="0"/>
                <a:cs typeface="Calibri" panose="020F0502020204030204" pitchFamily="34" charset="0"/>
              </a:rPr>
              <a:t>Rheometer</a:t>
            </a:r>
            <a:endParaRPr lang="en-US" sz="1500" dirty="0">
              <a:solidFill>
                <a:srgbClr val="002F87"/>
              </a:solidFill>
              <a:latin typeface="Calibri" panose="020F0502020204030204" pitchFamily="34" charset="0"/>
              <a:ea typeface="Calibri" panose="020F0502020204030204" pitchFamily="34" charset="0"/>
              <a:cs typeface="Calibri" panose="020F0502020204030204" pitchFamily="34" charset="0"/>
            </a:endParaRPr>
          </a:p>
        </p:txBody>
      </p:sp>
      <p:pic>
        <p:nvPicPr>
          <p:cNvPr id="133" name="Picture 132">
            <a:extLst>
              <a:ext uri="{FF2B5EF4-FFF2-40B4-BE49-F238E27FC236}">
                <a16:creationId xmlns:a16="http://schemas.microsoft.com/office/drawing/2014/main" id="{9CC3F339-4BCD-C4AC-C661-2D9B2E79026E}"/>
              </a:ext>
            </a:extLst>
          </p:cNvPr>
          <p:cNvPicPr>
            <a:picLocks noChangeAspect="1"/>
          </p:cNvPicPr>
          <p:nvPr/>
        </p:nvPicPr>
        <p:blipFill>
          <a:blip r:embed="rId14"/>
          <a:stretch>
            <a:fillRect/>
          </a:stretch>
        </p:blipFill>
        <p:spPr>
          <a:xfrm>
            <a:off x="14542067" y="5968304"/>
            <a:ext cx="3283247" cy="3203814"/>
          </a:xfrm>
          <a:prstGeom prst="rect">
            <a:avLst/>
          </a:prstGeom>
        </p:spPr>
      </p:pic>
      <p:pic>
        <p:nvPicPr>
          <p:cNvPr id="153" name="Picture 152">
            <a:extLst>
              <a:ext uri="{FF2B5EF4-FFF2-40B4-BE49-F238E27FC236}">
                <a16:creationId xmlns:a16="http://schemas.microsoft.com/office/drawing/2014/main" id="{72689C64-DBCB-353E-76D3-EB5560576B1A}"/>
              </a:ext>
            </a:extLst>
          </p:cNvPr>
          <p:cNvPicPr>
            <a:picLocks noChangeAspect="1"/>
          </p:cNvPicPr>
          <p:nvPr/>
        </p:nvPicPr>
        <p:blipFill>
          <a:blip r:embed="rId15"/>
          <a:stretch>
            <a:fillRect/>
          </a:stretch>
        </p:blipFill>
        <p:spPr>
          <a:xfrm>
            <a:off x="10057749" y="5968304"/>
            <a:ext cx="4553388" cy="3203816"/>
          </a:xfrm>
          <a:prstGeom prst="rect">
            <a:avLst/>
          </a:prstGeom>
        </p:spPr>
      </p:pic>
      <p:pic>
        <p:nvPicPr>
          <p:cNvPr id="158" name="Picture 157">
            <a:extLst>
              <a:ext uri="{FF2B5EF4-FFF2-40B4-BE49-F238E27FC236}">
                <a16:creationId xmlns:a16="http://schemas.microsoft.com/office/drawing/2014/main" id="{9155BBA7-29CA-D052-0657-BB526BE08483}"/>
              </a:ext>
            </a:extLst>
          </p:cNvPr>
          <p:cNvPicPr>
            <a:picLocks noChangeAspect="1"/>
          </p:cNvPicPr>
          <p:nvPr/>
        </p:nvPicPr>
        <p:blipFill>
          <a:blip r:embed="rId16"/>
          <a:stretch>
            <a:fillRect/>
          </a:stretch>
        </p:blipFill>
        <p:spPr>
          <a:xfrm>
            <a:off x="12989308" y="2834432"/>
            <a:ext cx="2434541" cy="2423472"/>
          </a:xfrm>
          <a:prstGeom prst="rect">
            <a:avLst/>
          </a:prstGeom>
        </p:spPr>
      </p:pic>
      <p:pic>
        <p:nvPicPr>
          <p:cNvPr id="160" name="Picture 159">
            <a:extLst>
              <a:ext uri="{FF2B5EF4-FFF2-40B4-BE49-F238E27FC236}">
                <a16:creationId xmlns:a16="http://schemas.microsoft.com/office/drawing/2014/main" id="{791EC335-2AE6-7933-C0BA-3D35CB9DC056}"/>
              </a:ext>
            </a:extLst>
          </p:cNvPr>
          <p:cNvPicPr>
            <a:picLocks noChangeAspect="1"/>
          </p:cNvPicPr>
          <p:nvPr/>
        </p:nvPicPr>
        <p:blipFill>
          <a:blip r:embed="rId17"/>
          <a:stretch>
            <a:fillRect/>
          </a:stretch>
        </p:blipFill>
        <p:spPr>
          <a:xfrm>
            <a:off x="15279239" y="2834432"/>
            <a:ext cx="2199624" cy="2306921"/>
          </a:xfrm>
          <a:prstGeom prst="rect">
            <a:avLst/>
          </a:prstGeom>
        </p:spPr>
      </p:pic>
    </p:spTree>
    <p:extLst>
      <p:ext uri="{BB962C8B-B14F-4D97-AF65-F5344CB8AC3E}">
        <p14:creationId xmlns:p14="http://schemas.microsoft.com/office/powerpoint/2010/main" val="36525694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23146"/>
            <a:ext cx="18362815" cy="10910146"/>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4955931" y="-8416052"/>
            <a:ext cx="9563160" cy="11870318"/>
          </a:xfrm>
          <a:custGeom>
            <a:avLst/>
            <a:gdLst/>
            <a:ahLst/>
            <a:cxnLst/>
            <a:rect l="l" t="t" r="r" b="b"/>
            <a:pathLst>
              <a:path w="9957840" h="11985454">
                <a:moveTo>
                  <a:pt x="0" y="0"/>
                </a:moveTo>
                <a:lnTo>
                  <a:pt x="9957840" y="0"/>
                </a:lnTo>
                <a:lnTo>
                  <a:pt x="9957840" y="11985454"/>
                </a:lnTo>
                <a:lnTo>
                  <a:pt x="0" y="11985454"/>
                </a:lnTo>
                <a:lnTo>
                  <a:pt x="0" y="0"/>
                </a:lnTo>
                <a:close/>
              </a:path>
            </a:pathLst>
          </a:custGeom>
          <a:blipFill>
            <a:blip r:embed="rId3"/>
            <a:stretch>
              <a:fillRect/>
            </a:stretch>
          </a:blipFill>
        </p:spPr>
        <p:txBody>
          <a:bodyPr/>
          <a:lstStyle/>
          <a:p>
            <a:endParaRPr lang="en-US"/>
          </a:p>
        </p:txBody>
      </p:sp>
      <p:sp>
        <p:nvSpPr>
          <p:cNvPr id="4" name="Freeform 4"/>
          <p:cNvSpPr/>
          <p:nvPr/>
        </p:nvSpPr>
        <p:spPr>
          <a:xfrm>
            <a:off x="240619" y="455589"/>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4"/>
            <a:stretch>
              <a:fillRect/>
            </a:stretch>
          </a:blipFill>
        </p:spPr>
        <p:txBody>
          <a:bodyPr/>
          <a:lstStyle/>
          <a:p>
            <a:endParaRPr lang="en-US"/>
          </a:p>
        </p:txBody>
      </p:sp>
      <p:sp>
        <p:nvSpPr>
          <p:cNvPr id="5" name="Freeform 5"/>
          <p:cNvSpPr/>
          <p:nvPr/>
        </p:nvSpPr>
        <p:spPr>
          <a:xfrm>
            <a:off x="341078" y="2245883"/>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4568" y="9781288"/>
            <a:ext cx="1165324" cy="803672"/>
          </a:xfrm>
          <a:custGeom>
            <a:avLst/>
            <a:gdLst/>
            <a:ahLst/>
            <a:cxnLst/>
            <a:rect l="l" t="t" r="r" b="b"/>
            <a:pathLst>
              <a:path w="1165324" h="803672">
                <a:moveTo>
                  <a:pt x="0" y="0"/>
                </a:moveTo>
                <a:lnTo>
                  <a:pt x="1165324" y="0"/>
                </a:lnTo>
                <a:lnTo>
                  <a:pt x="1165324" y="803672"/>
                </a:lnTo>
                <a:lnTo>
                  <a:pt x="0" y="803672"/>
                </a:lnTo>
                <a:lnTo>
                  <a:pt x="0" y="0"/>
                </a:lnTo>
                <a:close/>
              </a:path>
            </a:pathLst>
          </a:custGeom>
          <a:blipFill>
            <a:blip r:embed="rId6"/>
            <a:stretch>
              <a:fillRect/>
            </a:stretch>
          </a:blipFill>
        </p:spPr>
        <p:txBody>
          <a:bodyPr/>
          <a:lstStyle/>
          <a:p>
            <a:endParaRPr lang="en-US"/>
          </a:p>
        </p:txBody>
      </p:sp>
      <p:sp>
        <p:nvSpPr>
          <p:cNvPr id="7" name="Freeform 7"/>
          <p:cNvSpPr/>
          <p:nvPr/>
        </p:nvSpPr>
        <p:spPr>
          <a:xfrm>
            <a:off x="17056011" y="8997708"/>
            <a:ext cx="1547068" cy="1587252"/>
          </a:xfrm>
          <a:custGeom>
            <a:avLst/>
            <a:gdLst/>
            <a:ahLst/>
            <a:cxnLst/>
            <a:rect l="l" t="t" r="r" b="b"/>
            <a:pathLst>
              <a:path w="1547068" h="1587252">
                <a:moveTo>
                  <a:pt x="0" y="0"/>
                </a:moveTo>
                <a:lnTo>
                  <a:pt x="1547069" y="0"/>
                </a:lnTo>
                <a:lnTo>
                  <a:pt x="1547069" y="1587252"/>
                </a:lnTo>
                <a:lnTo>
                  <a:pt x="0" y="1587252"/>
                </a:lnTo>
                <a:lnTo>
                  <a:pt x="0" y="0"/>
                </a:lnTo>
                <a:close/>
              </a:path>
            </a:pathLst>
          </a:custGeom>
          <a:blipFill>
            <a:blip r:embed="rId7"/>
            <a:stretch>
              <a:fillRect/>
            </a:stretch>
          </a:blipFill>
        </p:spPr>
        <p:txBody>
          <a:bodyPr/>
          <a:lstStyle/>
          <a:p>
            <a:endParaRPr lang="en-US"/>
          </a:p>
        </p:txBody>
      </p:sp>
      <p:sp>
        <p:nvSpPr>
          <p:cNvPr id="8" name="Freeform 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8"/>
            <a:stretch>
              <a:fillRect/>
            </a:stretch>
          </a:blipFill>
        </p:spPr>
        <p:txBody>
          <a:bodyPr/>
          <a:lstStyle/>
          <a:p>
            <a:endParaRPr lang="en-US"/>
          </a:p>
        </p:txBody>
      </p:sp>
      <p:sp>
        <p:nvSpPr>
          <p:cNvPr id="9" name="Freeform 9"/>
          <p:cNvSpPr/>
          <p:nvPr/>
        </p:nvSpPr>
        <p:spPr>
          <a:xfrm>
            <a:off x="727845" y="455589"/>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13979498" y="2426102"/>
            <a:ext cx="2235852" cy="2351845"/>
            <a:chOff x="0" y="0"/>
            <a:chExt cx="2981136" cy="3135794"/>
          </a:xfrm>
        </p:grpSpPr>
        <p:grpSp>
          <p:nvGrpSpPr>
            <p:cNvPr id="11" name="Group 11"/>
            <p:cNvGrpSpPr/>
            <p:nvPr/>
          </p:nvGrpSpPr>
          <p:grpSpPr>
            <a:xfrm>
              <a:off x="126322" y="0"/>
              <a:ext cx="2603771" cy="260377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5027" r="-25027"/>
                </a:stretch>
              </a:blipFill>
            </p:spPr>
            <p:txBody>
              <a:bodyPr/>
              <a:lstStyle/>
              <a:p>
                <a:endParaRPr lang="en-US"/>
              </a:p>
            </p:txBody>
          </p:sp>
        </p:grpSp>
        <p:sp>
          <p:nvSpPr>
            <p:cNvPr id="13" name="TextBox 13"/>
            <p:cNvSpPr txBox="1"/>
            <p:nvPr/>
          </p:nvSpPr>
          <p:spPr>
            <a:xfrm>
              <a:off x="0" y="2764633"/>
              <a:ext cx="2981136" cy="371161"/>
            </a:xfrm>
            <a:prstGeom prst="rect">
              <a:avLst/>
            </a:prstGeom>
          </p:spPr>
          <p:txBody>
            <a:bodyPr lIns="0" tIns="0" rIns="0" bIns="0" rtlCol="0" anchor="t">
              <a:spAutoFit/>
            </a:bodyPr>
            <a:lstStyle/>
            <a:p>
              <a:pPr algn="l">
                <a:lnSpc>
                  <a:spcPts val="2099"/>
                </a:lnSpc>
              </a:pPr>
              <a:r>
                <a:rPr lang="en-US" sz="1908" b="1">
                  <a:solidFill>
                    <a:srgbClr val="00153B"/>
                  </a:solidFill>
                  <a:latin typeface="Roboto Bold"/>
                  <a:ea typeface="Roboto Bold"/>
                  <a:cs typeface="Roboto Bold"/>
                  <a:sym typeface="Roboto Bold"/>
                </a:rPr>
                <a:t>Mr. Sashank Bastav</a:t>
              </a:r>
            </a:p>
          </p:txBody>
        </p:sp>
      </p:grpSp>
      <p:grpSp>
        <p:nvGrpSpPr>
          <p:cNvPr id="14" name="Group 14"/>
          <p:cNvGrpSpPr/>
          <p:nvPr/>
        </p:nvGrpSpPr>
        <p:grpSpPr>
          <a:xfrm>
            <a:off x="10604490" y="2506559"/>
            <a:ext cx="2684940" cy="2291152"/>
            <a:chOff x="0" y="0"/>
            <a:chExt cx="3579920" cy="3054870"/>
          </a:xfrm>
        </p:grpSpPr>
        <p:grpSp>
          <p:nvGrpSpPr>
            <p:cNvPr id="15" name="Group 15"/>
            <p:cNvGrpSpPr/>
            <p:nvPr/>
          </p:nvGrpSpPr>
          <p:grpSpPr>
            <a:xfrm>
              <a:off x="509458" y="0"/>
              <a:ext cx="2561003" cy="2561003"/>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a:stretch>
              </a:blipFill>
            </p:spPr>
            <p:txBody>
              <a:bodyPr/>
              <a:lstStyle/>
              <a:p>
                <a:endParaRPr lang="en-US"/>
              </a:p>
            </p:txBody>
          </p:sp>
        </p:grpSp>
        <p:sp>
          <p:nvSpPr>
            <p:cNvPr id="17" name="TextBox 17"/>
            <p:cNvSpPr txBox="1"/>
            <p:nvPr/>
          </p:nvSpPr>
          <p:spPr>
            <a:xfrm>
              <a:off x="0" y="2689962"/>
              <a:ext cx="3579920" cy="364908"/>
            </a:xfrm>
            <a:prstGeom prst="rect">
              <a:avLst/>
            </a:prstGeom>
          </p:spPr>
          <p:txBody>
            <a:bodyPr lIns="0" tIns="0" rIns="0" bIns="0" rtlCol="0" anchor="t">
              <a:spAutoFit/>
            </a:bodyPr>
            <a:lstStyle/>
            <a:p>
              <a:pPr algn="l">
                <a:lnSpc>
                  <a:spcPts val="2065"/>
                </a:lnSpc>
              </a:pPr>
              <a:r>
                <a:rPr lang="en-US" sz="1877" b="1">
                  <a:solidFill>
                    <a:srgbClr val="00153B"/>
                  </a:solidFill>
                  <a:latin typeface="Roboto Bold"/>
                  <a:ea typeface="Roboto Bold"/>
                  <a:cs typeface="Roboto Bold"/>
                  <a:sym typeface="Roboto Bold"/>
                </a:rPr>
                <a:t>Mr. Ayush Vikran Singh</a:t>
              </a:r>
            </a:p>
          </p:txBody>
        </p:sp>
      </p:grpSp>
      <p:grpSp>
        <p:nvGrpSpPr>
          <p:cNvPr id="18" name="Group 18"/>
          <p:cNvGrpSpPr/>
          <p:nvPr/>
        </p:nvGrpSpPr>
        <p:grpSpPr>
          <a:xfrm>
            <a:off x="4920716" y="2497501"/>
            <a:ext cx="1956427" cy="2331731"/>
            <a:chOff x="0" y="0"/>
            <a:chExt cx="2608569" cy="3108974"/>
          </a:xfrm>
        </p:grpSpPr>
        <p:grpSp>
          <p:nvGrpSpPr>
            <p:cNvPr id="19" name="Group 19"/>
            <p:cNvGrpSpPr/>
            <p:nvPr/>
          </p:nvGrpSpPr>
          <p:grpSpPr>
            <a:xfrm>
              <a:off x="0" y="0"/>
              <a:ext cx="2608569" cy="260856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5319" r="-5319"/>
                </a:stretch>
              </a:blipFill>
            </p:spPr>
            <p:txBody>
              <a:bodyPr/>
              <a:lstStyle/>
              <a:p>
                <a:endParaRPr lang="en-US"/>
              </a:p>
            </p:txBody>
          </p:sp>
        </p:grpSp>
        <p:sp>
          <p:nvSpPr>
            <p:cNvPr id="21" name="TextBox 21"/>
            <p:cNvSpPr txBox="1"/>
            <p:nvPr/>
          </p:nvSpPr>
          <p:spPr>
            <a:xfrm>
              <a:off x="164989" y="2727587"/>
              <a:ext cx="2278592" cy="381388"/>
            </a:xfrm>
            <a:prstGeom prst="rect">
              <a:avLst/>
            </a:prstGeom>
          </p:spPr>
          <p:txBody>
            <a:bodyPr lIns="0" tIns="0" rIns="0" bIns="0" rtlCol="0" anchor="t">
              <a:spAutoFit/>
            </a:bodyPr>
            <a:lstStyle/>
            <a:p>
              <a:pPr algn="l">
                <a:lnSpc>
                  <a:spcPts val="2103"/>
                </a:lnSpc>
              </a:pPr>
              <a:r>
                <a:rPr lang="en-US" sz="1912" b="1">
                  <a:solidFill>
                    <a:srgbClr val="00153B"/>
                  </a:solidFill>
                  <a:latin typeface="Roboto Bold"/>
                  <a:ea typeface="Roboto Bold"/>
                  <a:cs typeface="Roboto Bold"/>
                  <a:sym typeface="Roboto Bold"/>
                </a:rPr>
                <a:t>Mr. Paras Lodh</a:t>
              </a:r>
            </a:p>
          </p:txBody>
        </p:sp>
      </p:grpSp>
      <p:grpSp>
        <p:nvGrpSpPr>
          <p:cNvPr id="22" name="Group 22"/>
          <p:cNvGrpSpPr/>
          <p:nvPr/>
        </p:nvGrpSpPr>
        <p:grpSpPr>
          <a:xfrm>
            <a:off x="7546800" y="2497501"/>
            <a:ext cx="2562356" cy="2331731"/>
            <a:chOff x="0" y="0"/>
            <a:chExt cx="3416474" cy="3108974"/>
          </a:xfrm>
        </p:grpSpPr>
        <p:grpSp>
          <p:nvGrpSpPr>
            <p:cNvPr id="23" name="Group 23"/>
            <p:cNvGrpSpPr/>
            <p:nvPr/>
          </p:nvGrpSpPr>
          <p:grpSpPr>
            <a:xfrm>
              <a:off x="216697" y="0"/>
              <a:ext cx="2608569" cy="2608569"/>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25046" r="-25046"/>
                </a:stretch>
              </a:blipFill>
            </p:spPr>
            <p:txBody>
              <a:bodyPr/>
              <a:lstStyle/>
              <a:p>
                <a:endParaRPr lang="en-US"/>
              </a:p>
            </p:txBody>
          </p:sp>
        </p:grpSp>
        <p:sp>
          <p:nvSpPr>
            <p:cNvPr id="25" name="TextBox 25"/>
            <p:cNvSpPr txBox="1"/>
            <p:nvPr/>
          </p:nvSpPr>
          <p:spPr>
            <a:xfrm>
              <a:off x="0" y="2727587"/>
              <a:ext cx="3416474" cy="381388"/>
            </a:xfrm>
            <a:prstGeom prst="rect">
              <a:avLst/>
            </a:prstGeom>
          </p:spPr>
          <p:txBody>
            <a:bodyPr lIns="0" tIns="0" rIns="0" bIns="0" rtlCol="0" anchor="t">
              <a:spAutoFit/>
            </a:bodyPr>
            <a:lstStyle/>
            <a:p>
              <a:pPr algn="l">
                <a:lnSpc>
                  <a:spcPts val="2103"/>
                </a:lnSpc>
              </a:pPr>
              <a:r>
                <a:rPr lang="en-US" sz="1912" b="1">
                  <a:solidFill>
                    <a:srgbClr val="00153B"/>
                  </a:solidFill>
                  <a:latin typeface="Roboto Bold"/>
                  <a:ea typeface="Roboto Bold"/>
                  <a:cs typeface="Roboto Bold"/>
                  <a:sym typeface="Roboto Bold"/>
                </a:rPr>
                <a:t>Mr. Sanjay Shivsharan</a:t>
              </a:r>
            </a:p>
          </p:txBody>
        </p:sp>
      </p:grpSp>
      <p:grpSp>
        <p:nvGrpSpPr>
          <p:cNvPr id="26" name="Group 26"/>
          <p:cNvGrpSpPr/>
          <p:nvPr/>
        </p:nvGrpSpPr>
        <p:grpSpPr>
          <a:xfrm>
            <a:off x="10898517" y="5243191"/>
            <a:ext cx="2056100" cy="2351845"/>
            <a:chOff x="0" y="0"/>
            <a:chExt cx="2741466" cy="3135794"/>
          </a:xfrm>
        </p:grpSpPr>
        <p:grpSp>
          <p:nvGrpSpPr>
            <p:cNvPr id="27" name="Group 27"/>
            <p:cNvGrpSpPr/>
            <p:nvPr/>
          </p:nvGrpSpPr>
          <p:grpSpPr>
            <a:xfrm>
              <a:off x="106844" y="0"/>
              <a:ext cx="2634622" cy="2634622"/>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4"/>
                <a:stretch>
                  <a:fillRect t="-16608" b="-16608"/>
                </a:stretch>
              </a:blipFill>
            </p:spPr>
            <p:txBody>
              <a:bodyPr/>
              <a:lstStyle/>
              <a:p>
                <a:endParaRPr lang="en-US"/>
              </a:p>
            </p:txBody>
          </p:sp>
        </p:grpSp>
        <p:sp>
          <p:nvSpPr>
            <p:cNvPr id="29" name="TextBox 29"/>
            <p:cNvSpPr txBox="1"/>
            <p:nvPr/>
          </p:nvSpPr>
          <p:spPr>
            <a:xfrm>
              <a:off x="0" y="2750597"/>
              <a:ext cx="2548984" cy="385197"/>
            </a:xfrm>
            <a:prstGeom prst="rect">
              <a:avLst/>
            </a:prstGeom>
          </p:spPr>
          <p:txBody>
            <a:bodyPr lIns="0" tIns="0" rIns="0" bIns="0" rtlCol="0" anchor="t">
              <a:spAutoFit/>
            </a:bodyPr>
            <a:lstStyle/>
            <a:p>
              <a:pPr algn="l">
                <a:lnSpc>
                  <a:spcPts val="2124"/>
                </a:lnSpc>
              </a:pPr>
              <a:r>
                <a:rPr lang="en-US" sz="1931" b="1">
                  <a:solidFill>
                    <a:srgbClr val="00153B"/>
                  </a:solidFill>
                  <a:latin typeface="Roboto Bold"/>
                  <a:ea typeface="Roboto Bold"/>
                  <a:cs typeface="Roboto Bold"/>
                  <a:sym typeface="Roboto Bold"/>
                </a:rPr>
                <a:t>Mr. Vijay Dhanve</a:t>
              </a:r>
            </a:p>
          </p:txBody>
        </p:sp>
      </p:grpSp>
      <p:grpSp>
        <p:nvGrpSpPr>
          <p:cNvPr id="30" name="Group 30"/>
          <p:cNvGrpSpPr/>
          <p:nvPr/>
        </p:nvGrpSpPr>
        <p:grpSpPr>
          <a:xfrm>
            <a:off x="7655375" y="5243191"/>
            <a:ext cx="1925240" cy="2351845"/>
            <a:chOff x="0" y="0"/>
            <a:chExt cx="2566987" cy="3135794"/>
          </a:xfrm>
        </p:grpSpPr>
        <p:grpSp>
          <p:nvGrpSpPr>
            <p:cNvPr id="31" name="Group 31"/>
            <p:cNvGrpSpPr/>
            <p:nvPr/>
          </p:nvGrpSpPr>
          <p:grpSpPr>
            <a:xfrm>
              <a:off x="0" y="0"/>
              <a:ext cx="2566987" cy="2566987"/>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24999" r="-25000"/>
                </a:stretch>
              </a:blipFill>
            </p:spPr>
            <p:txBody>
              <a:bodyPr/>
              <a:lstStyle/>
              <a:p>
                <a:endParaRPr lang="en-US"/>
              </a:p>
            </p:txBody>
          </p:sp>
        </p:grpSp>
        <p:sp>
          <p:nvSpPr>
            <p:cNvPr id="33" name="TextBox 33"/>
            <p:cNvSpPr txBox="1"/>
            <p:nvPr/>
          </p:nvSpPr>
          <p:spPr>
            <a:xfrm>
              <a:off x="227344" y="2770011"/>
              <a:ext cx="2242270" cy="365783"/>
            </a:xfrm>
            <a:prstGeom prst="rect">
              <a:avLst/>
            </a:prstGeom>
          </p:spPr>
          <p:txBody>
            <a:bodyPr lIns="0" tIns="0" rIns="0" bIns="0" rtlCol="0" anchor="t">
              <a:spAutoFit/>
            </a:bodyPr>
            <a:lstStyle/>
            <a:p>
              <a:pPr algn="l">
                <a:lnSpc>
                  <a:spcPts val="2069"/>
                </a:lnSpc>
              </a:pPr>
              <a:r>
                <a:rPr lang="en-US" sz="1881" b="1">
                  <a:solidFill>
                    <a:srgbClr val="00153B"/>
                  </a:solidFill>
                  <a:latin typeface="Roboto Bold"/>
                  <a:ea typeface="Roboto Bold"/>
                  <a:cs typeface="Roboto Bold"/>
                  <a:sym typeface="Roboto Bold"/>
                </a:rPr>
                <a:t>Ms. Ekta Warik</a:t>
              </a:r>
            </a:p>
          </p:txBody>
        </p:sp>
      </p:grpSp>
      <p:grpSp>
        <p:nvGrpSpPr>
          <p:cNvPr id="34" name="Group 34"/>
          <p:cNvGrpSpPr/>
          <p:nvPr/>
        </p:nvGrpSpPr>
        <p:grpSpPr>
          <a:xfrm>
            <a:off x="4920716" y="5173978"/>
            <a:ext cx="2253558" cy="2451537"/>
            <a:chOff x="0" y="0"/>
            <a:chExt cx="3004745" cy="3268716"/>
          </a:xfrm>
        </p:grpSpPr>
        <p:grpSp>
          <p:nvGrpSpPr>
            <p:cNvPr id="35" name="Group 35"/>
            <p:cNvGrpSpPr/>
            <p:nvPr/>
          </p:nvGrpSpPr>
          <p:grpSpPr>
            <a:xfrm>
              <a:off x="150104" y="0"/>
              <a:ext cx="2704536" cy="2704536"/>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6"/>
                <a:stretch>
                  <a:fillRect t="-15384" b="-15384"/>
                </a:stretch>
              </a:blipFill>
            </p:spPr>
            <p:txBody>
              <a:bodyPr/>
              <a:lstStyle/>
              <a:p>
                <a:endParaRPr lang="en-US"/>
              </a:p>
            </p:txBody>
          </p:sp>
        </p:grpSp>
        <p:sp>
          <p:nvSpPr>
            <p:cNvPr id="37" name="TextBox 37"/>
            <p:cNvSpPr txBox="1"/>
            <p:nvPr/>
          </p:nvSpPr>
          <p:spPr>
            <a:xfrm>
              <a:off x="0" y="2882822"/>
              <a:ext cx="3004745" cy="385893"/>
            </a:xfrm>
            <a:prstGeom prst="rect">
              <a:avLst/>
            </a:prstGeom>
          </p:spPr>
          <p:txBody>
            <a:bodyPr lIns="0" tIns="0" rIns="0" bIns="0" rtlCol="0" anchor="t">
              <a:spAutoFit/>
            </a:bodyPr>
            <a:lstStyle/>
            <a:p>
              <a:pPr algn="l">
                <a:lnSpc>
                  <a:spcPts val="2180"/>
                </a:lnSpc>
              </a:pPr>
              <a:r>
                <a:rPr lang="en-US" sz="1982" b="1">
                  <a:solidFill>
                    <a:srgbClr val="00153B"/>
                  </a:solidFill>
                  <a:latin typeface="Roboto Bold"/>
                  <a:ea typeface="Roboto Bold"/>
                  <a:cs typeface="Roboto Bold"/>
                  <a:sym typeface="Roboto Bold"/>
                </a:rPr>
                <a:t>Mr. Aravind Jadhav</a:t>
              </a:r>
            </a:p>
          </p:txBody>
        </p:sp>
      </p:grpSp>
      <p:grpSp>
        <p:nvGrpSpPr>
          <p:cNvPr id="38" name="Group 38"/>
          <p:cNvGrpSpPr/>
          <p:nvPr/>
        </p:nvGrpSpPr>
        <p:grpSpPr>
          <a:xfrm>
            <a:off x="5111174" y="7695681"/>
            <a:ext cx="2076955" cy="2328198"/>
            <a:chOff x="0" y="0"/>
            <a:chExt cx="2769274" cy="3104265"/>
          </a:xfrm>
        </p:grpSpPr>
        <p:grpSp>
          <p:nvGrpSpPr>
            <p:cNvPr id="39" name="Group 39"/>
            <p:cNvGrpSpPr/>
            <p:nvPr/>
          </p:nvGrpSpPr>
          <p:grpSpPr>
            <a:xfrm>
              <a:off x="0" y="0"/>
              <a:ext cx="2519397" cy="2519397"/>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7"/>
                <a:stretch>
                  <a:fillRect/>
                </a:stretch>
              </a:blipFill>
            </p:spPr>
            <p:txBody>
              <a:bodyPr/>
              <a:lstStyle/>
              <a:p>
                <a:endParaRPr lang="en-US"/>
              </a:p>
            </p:txBody>
          </p:sp>
        </p:grpSp>
        <p:sp>
          <p:nvSpPr>
            <p:cNvPr id="41" name="TextBox 41"/>
            <p:cNvSpPr txBox="1"/>
            <p:nvPr/>
          </p:nvSpPr>
          <p:spPr>
            <a:xfrm>
              <a:off x="242730" y="2745440"/>
              <a:ext cx="2526543" cy="358825"/>
            </a:xfrm>
            <a:prstGeom prst="rect">
              <a:avLst/>
            </a:prstGeom>
          </p:spPr>
          <p:txBody>
            <a:bodyPr lIns="0" tIns="0" rIns="0" bIns="0" rtlCol="0" anchor="t">
              <a:spAutoFit/>
            </a:bodyPr>
            <a:lstStyle/>
            <a:p>
              <a:pPr algn="l">
                <a:lnSpc>
                  <a:spcPts val="2031"/>
                </a:lnSpc>
              </a:pPr>
              <a:r>
                <a:rPr lang="en-US" sz="1846" b="1">
                  <a:solidFill>
                    <a:srgbClr val="00153B"/>
                  </a:solidFill>
                  <a:latin typeface="Roboto Bold"/>
                  <a:ea typeface="Roboto Bold"/>
                  <a:cs typeface="Roboto Bold"/>
                  <a:sym typeface="Roboto Bold"/>
                </a:rPr>
                <a:t>Mr. Mandar Joshi</a:t>
              </a:r>
            </a:p>
          </p:txBody>
        </p:sp>
      </p:grpSp>
      <p:sp>
        <p:nvSpPr>
          <p:cNvPr id="42" name="Freeform 42"/>
          <p:cNvSpPr/>
          <p:nvPr/>
        </p:nvSpPr>
        <p:spPr>
          <a:xfrm>
            <a:off x="13000644" y="7695681"/>
            <a:ext cx="4985710" cy="2243570"/>
          </a:xfrm>
          <a:custGeom>
            <a:avLst/>
            <a:gdLst/>
            <a:ahLst/>
            <a:cxnLst/>
            <a:rect l="l" t="t" r="r" b="b"/>
            <a:pathLst>
              <a:path w="4985710" h="2243570">
                <a:moveTo>
                  <a:pt x="0" y="0"/>
                </a:moveTo>
                <a:lnTo>
                  <a:pt x="4985710" y="0"/>
                </a:lnTo>
                <a:lnTo>
                  <a:pt x="4985710" y="2243569"/>
                </a:lnTo>
                <a:lnTo>
                  <a:pt x="0" y="2243569"/>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43" name="TextBox 43"/>
          <p:cNvSpPr txBox="1"/>
          <p:nvPr/>
        </p:nvSpPr>
        <p:spPr>
          <a:xfrm>
            <a:off x="4570272" y="965509"/>
            <a:ext cx="10923227" cy="859210"/>
          </a:xfrm>
          <a:prstGeom prst="rect">
            <a:avLst/>
          </a:prstGeom>
        </p:spPr>
        <p:txBody>
          <a:bodyPr lIns="0" tIns="0" rIns="0" bIns="0" rtlCol="0" anchor="t">
            <a:spAutoFit/>
          </a:bodyPr>
          <a:lstStyle/>
          <a:p>
            <a:pPr algn="l">
              <a:lnSpc>
                <a:spcPts val="6689"/>
              </a:lnSpc>
            </a:pPr>
            <a:r>
              <a:rPr lang="en-US" sz="6689" b="1" dirty="0">
                <a:solidFill>
                  <a:srgbClr val="276DA9"/>
                </a:solidFill>
                <a:latin typeface="Roboto Condensed Bold"/>
                <a:ea typeface="Roboto Condensed Bold"/>
                <a:cs typeface="Roboto Condensed Bold"/>
                <a:sym typeface="Roboto Condensed Bold"/>
              </a:rPr>
              <a:t>Office and Support Staff</a:t>
            </a:r>
          </a:p>
        </p:txBody>
      </p:sp>
      <p:grpSp>
        <p:nvGrpSpPr>
          <p:cNvPr id="44" name="Group 44"/>
          <p:cNvGrpSpPr/>
          <p:nvPr/>
        </p:nvGrpSpPr>
        <p:grpSpPr>
          <a:xfrm>
            <a:off x="7885591" y="7747304"/>
            <a:ext cx="2048408" cy="2328198"/>
            <a:chOff x="0" y="0"/>
            <a:chExt cx="2731210" cy="3104265"/>
          </a:xfrm>
        </p:grpSpPr>
        <p:grpSp>
          <p:nvGrpSpPr>
            <p:cNvPr id="45" name="Group 45"/>
            <p:cNvGrpSpPr/>
            <p:nvPr/>
          </p:nvGrpSpPr>
          <p:grpSpPr>
            <a:xfrm>
              <a:off x="0" y="0"/>
              <a:ext cx="2731210" cy="2731210"/>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9"/>
                <a:stretch>
                  <a:fillRect/>
                </a:stretch>
              </a:blipFill>
            </p:spPr>
            <p:txBody>
              <a:bodyPr/>
              <a:lstStyle/>
              <a:p>
                <a:endParaRPr lang="en-US"/>
              </a:p>
            </p:txBody>
          </p:sp>
        </p:grpSp>
        <p:sp>
          <p:nvSpPr>
            <p:cNvPr id="47" name="TextBox 47"/>
            <p:cNvSpPr txBox="1"/>
            <p:nvPr/>
          </p:nvSpPr>
          <p:spPr>
            <a:xfrm>
              <a:off x="78488" y="2740735"/>
              <a:ext cx="2558812" cy="363530"/>
            </a:xfrm>
            <a:prstGeom prst="rect">
              <a:avLst/>
            </a:prstGeom>
          </p:spPr>
          <p:txBody>
            <a:bodyPr lIns="0" tIns="0" rIns="0" bIns="0" rtlCol="0" anchor="t">
              <a:spAutoFit/>
            </a:bodyPr>
            <a:lstStyle/>
            <a:p>
              <a:pPr algn="l">
                <a:lnSpc>
                  <a:spcPts val="2057"/>
                </a:lnSpc>
              </a:pPr>
              <a:r>
                <a:rPr lang="en-US" sz="1870" b="1">
                  <a:solidFill>
                    <a:srgbClr val="00153B"/>
                  </a:solidFill>
                  <a:latin typeface="Roboto Bold"/>
                  <a:ea typeface="Roboto Bold"/>
                  <a:cs typeface="Roboto Bold"/>
                  <a:sym typeface="Roboto Bold"/>
                </a:rPr>
                <a:t>Mr. Vinod Potjale</a:t>
              </a:r>
            </a:p>
          </p:txBody>
        </p:sp>
      </p:grpSp>
      <p:sp>
        <p:nvSpPr>
          <p:cNvPr id="48" name="TextBox 48"/>
          <p:cNvSpPr txBox="1"/>
          <p:nvPr/>
        </p:nvSpPr>
        <p:spPr>
          <a:xfrm>
            <a:off x="13181301" y="8288780"/>
            <a:ext cx="4624395" cy="1038746"/>
          </a:xfrm>
          <a:prstGeom prst="rect">
            <a:avLst/>
          </a:prstGeom>
        </p:spPr>
        <p:txBody>
          <a:bodyPr lIns="0" tIns="0" rIns="0" bIns="0" rtlCol="0" anchor="t">
            <a:spAutoFit/>
          </a:bodyPr>
          <a:lstStyle/>
          <a:p>
            <a:pPr algn="ctr">
              <a:lnSpc>
                <a:spcPts val="2679"/>
              </a:lnSpc>
            </a:pPr>
            <a:r>
              <a:rPr lang="en-US" sz="2435" b="1" dirty="0">
                <a:solidFill>
                  <a:srgbClr val="00153B"/>
                </a:solidFill>
                <a:latin typeface="Roboto Bold"/>
                <a:ea typeface="Roboto Bold"/>
                <a:cs typeface="Roboto Bold"/>
                <a:sym typeface="Roboto Bold"/>
              </a:rPr>
              <a:t>Details</a:t>
            </a:r>
          </a:p>
          <a:p>
            <a:pPr algn="ctr">
              <a:lnSpc>
                <a:spcPts val="2679"/>
              </a:lnSpc>
            </a:pPr>
            <a:endParaRPr lang="en-US" sz="2435" b="1" dirty="0">
              <a:solidFill>
                <a:srgbClr val="00153B"/>
              </a:solidFill>
              <a:latin typeface="Roboto Bold"/>
              <a:ea typeface="Roboto Bold"/>
              <a:cs typeface="Roboto Bold"/>
              <a:sym typeface="Roboto Bold"/>
            </a:endParaRPr>
          </a:p>
          <a:p>
            <a:pPr algn="ctr">
              <a:lnSpc>
                <a:spcPts val="2679"/>
              </a:lnSpc>
            </a:pPr>
            <a:r>
              <a:rPr lang="en-US" sz="2435" b="1" dirty="0">
                <a:solidFill>
                  <a:srgbClr val="00153B"/>
                </a:solidFill>
                <a:latin typeface="Roboto Bold"/>
                <a:ea typeface="Roboto Bold"/>
                <a:cs typeface="Roboto Bold"/>
                <a:sym typeface="Roboto Bold"/>
              </a:rPr>
              <a:t>www.civil.iitb.ac.in/staff</a:t>
            </a:r>
          </a:p>
        </p:txBody>
      </p:sp>
      <p:sp>
        <p:nvSpPr>
          <p:cNvPr id="49" name="TextBox 49"/>
          <p:cNvSpPr txBox="1"/>
          <p:nvPr/>
        </p:nvSpPr>
        <p:spPr>
          <a:xfrm>
            <a:off x="650377" y="3461826"/>
            <a:ext cx="3233594" cy="512961"/>
          </a:xfrm>
          <a:prstGeom prst="rect">
            <a:avLst/>
          </a:prstGeom>
        </p:spPr>
        <p:txBody>
          <a:bodyPr wrap="square" lIns="0" tIns="0" rIns="0" bIns="0" rtlCol="0" anchor="t">
            <a:spAutoFit/>
          </a:bodyPr>
          <a:lstStyle/>
          <a:p>
            <a:pPr algn="l">
              <a:lnSpc>
                <a:spcPts val="3962"/>
              </a:lnSpc>
            </a:pPr>
            <a:r>
              <a:rPr lang="en-US" sz="3962" b="1" dirty="0">
                <a:solidFill>
                  <a:srgbClr val="276DA9"/>
                </a:solidFill>
                <a:latin typeface="Roboto Condensed Bold"/>
                <a:ea typeface="Roboto Condensed Bold"/>
                <a:cs typeface="Roboto Condensed Bold"/>
                <a:sym typeface="Roboto Condensed Bold"/>
              </a:rPr>
              <a:t>Administration </a:t>
            </a:r>
          </a:p>
        </p:txBody>
      </p:sp>
      <p:grpSp>
        <p:nvGrpSpPr>
          <p:cNvPr id="50" name="Group 50"/>
          <p:cNvGrpSpPr/>
          <p:nvPr/>
        </p:nvGrpSpPr>
        <p:grpSpPr>
          <a:xfrm>
            <a:off x="540209" y="4219396"/>
            <a:ext cx="3830737" cy="528020"/>
            <a:chOff x="0" y="0"/>
            <a:chExt cx="5107648" cy="704027"/>
          </a:xfrm>
        </p:grpSpPr>
        <p:sp>
          <p:nvSpPr>
            <p:cNvPr id="51" name="TextBox 51"/>
            <p:cNvSpPr txBox="1"/>
            <p:nvPr/>
          </p:nvSpPr>
          <p:spPr>
            <a:xfrm>
              <a:off x="651321" y="131476"/>
              <a:ext cx="4456327" cy="427468"/>
            </a:xfrm>
            <a:prstGeom prst="rect">
              <a:avLst/>
            </a:prstGeom>
          </p:spPr>
          <p:txBody>
            <a:bodyPr lIns="0" tIns="0" rIns="0" bIns="0" rtlCol="0" anchor="t">
              <a:spAutoFit/>
            </a:bodyPr>
            <a:lstStyle/>
            <a:p>
              <a:pPr algn="ctr">
                <a:lnSpc>
                  <a:spcPts val="2522"/>
                </a:lnSpc>
                <a:spcBef>
                  <a:spcPct val="0"/>
                </a:spcBef>
              </a:pPr>
              <a:r>
                <a:rPr lang="en-US" sz="2293" b="1" dirty="0">
                  <a:solidFill>
                    <a:srgbClr val="00153B"/>
                  </a:solidFill>
                  <a:latin typeface="Roboto Bold"/>
                  <a:ea typeface="Roboto Bold"/>
                  <a:cs typeface="Roboto Bold"/>
                  <a:sym typeface="Roboto Bold"/>
                </a:rPr>
                <a:t> office@civil.iitb.ac.in</a:t>
              </a:r>
            </a:p>
          </p:txBody>
        </p:sp>
        <p:sp>
          <p:nvSpPr>
            <p:cNvPr id="52" name="Freeform 52"/>
            <p:cNvSpPr/>
            <p:nvPr/>
          </p:nvSpPr>
          <p:spPr>
            <a:xfrm>
              <a:off x="0" y="0"/>
              <a:ext cx="1033761" cy="704027"/>
            </a:xfrm>
            <a:custGeom>
              <a:avLst/>
              <a:gdLst/>
              <a:ahLst/>
              <a:cxnLst/>
              <a:rect l="l" t="t" r="r" b="b"/>
              <a:pathLst>
                <a:path w="1033761" h="704027">
                  <a:moveTo>
                    <a:pt x="0" y="0"/>
                  </a:moveTo>
                  <a:lnTo>
                    <a:pt x="1033761" y="0"/>
                  </a:lnTo>
                  <a:lnTo>
                    <a:pt x="1033761" y="704027"/>
                  </a:lnTo>
                  <a:lnTo>
                    <a:pt x="0" y="704027"/>
                  </a:lnTo>
                  <a:lnTo>
                    <a:pt x="0" y="0"/>
                  </a:lnTo>
                  <a:close/>
                </a:path>
              </a:pathLst>
            </a:custGeom>
            <a:blipFill>
              <a:blip r:embed="rId20"/>
              <a:stretch>
                <a:fillRect/>
              </a:stretch>
            </a:blipFill>
          </p:spPr>
          <p:txBody>
            <a:bodyPr/>
            <a:lstStyle/>
            <a:p>
              <a:endParaRPr lang="en-US"/>
            </a:p>
          </p:txBody>
        </p:sp>
        <p:sp>
          <p:nvSpPr>
            <p:cNvPr id="53" name="Freeform 53"/>
            <p:cNvSpPr/>
            <p:nvPr/>
          </p:nvSpPr>
          <p:spPr>
            <a:xfrm>
              <a:off x="169323" y="169323"/>
              <a:ext cx="695115" cy="365381"/>
            </a:xfrm>
            <a:custGeom>
              <a:avLst/>
              <a:gdLst/>
              <a:ahLst/>
              <a:cxnLst/>
              <a:rect l="l" t="t" r="r" b="b"/>
              <a:pathLst>
                <a:path w="695115" h="365381">
                  <a:moveTo>
                    <a:pt x="0" y="0"/>
                  </a:moveTo>
                  <a:lnTo>
                    <a:pt x="695115" y="0"/>
                  </a:lnTo>
                  <a:lnTo>
                    <a:pt x="695115" y="365381"/>
                  </a:lnTo>
                  <a:lnTo>
                    <a:pt x="0" y="365381"/>
                  </a:lnTo>
                  <a:lnTo>
                    <a:pt x="0" y="0"/>
                  </a:lnTo>
                  <a:close/>
                </a:path>
              </a:pathLst>
            </a:custGeom>
            <a:blipFill>
              <a:blip r:embed="rId21"/>
              <a:stretch>
                <a:fillRect/>
              </a:stretch>
            </a:blipFill>
          </p:spPr>
          <p:txBody>
            <a:bodyPr/>
            <a:lstStyle/>
            <a:p>
              <a:endParaRPr lang="en-US"/>
            </a:p>
          </p:txBody>
        </p:sp>
      </p:grpSp>
      <p:sp>
        <p:nvSpPr>
          <p:cNvPr id="54" name="TextBox 54"/>
          <p:cNvSpPr txBox="1"/>
          <p:nvPr/>
        </p:nvSpPr>
        <p:spPr>
          <a:xfrm>
            <a:off x="651567" y="5635641"/>
            <a:ext cx="2712574" cy="529282"/>
          </a:xfrm>
          <a:prstGeom prst="rect">
            <a:avLst/>
          </a:prstGeom>
        </p:spPr>
        <p:txBody>
          <a:bodyPr lIns="0" tIns="0" rIns="0" bIns="0" rtlCol="0" anchor="t">
            <a:spAutoFit/>
          </a:bodyPr>
          <a:lstStyle/>
          <a:p>
            <a:pPr algn="l">
              <a:lnSpc>
                <a:spcPts val="3962"/>
              </a:lnSpc>
            </a:pPr>
            <a:r>
              <a:rPr lang="en-US" sz="3962" b="1" dirty="0">
                <a:solidFill>
                  <a:srgbClr val="276DA9"/>
                </a:solidFill>
                <a:latin typeface="Roboto Condensed Bold"/>
                <a:ea typeface="Roboto Condensed Bold"/>
                <a:cs typeface="Roboto Condensed Bold"/>
                <a:sym typeface="Roboto Condensed Bold"/>
              </a:rPr>
              <a:t>Finance</a:t>
            </a:r>
          </a:p>
        </p:txBody>
      </p:sp>
      <p:grpSp>
        <p:nvGrpSpPr>
          <p:cNvPr id="55" name="Group 55"/>
          <p:cNvGrpSpPr/>
          <p:nvPr/>
        </p:nvGrpSpPr>
        <p:grpSpPr>
          <a:xfrm>
            <a:off x="521406" y="6368557"/>
            <a:ext cx="3830737" cy="528020"/>
            <a:chOff x="0" y="0"/>
            <a:chExt cx="5107648" cy="704027"/>
          </a:xfrm>
        </p:grpSpPr>
        <p:sp>
          <p:nvSpPr>
            <p:cNvPr id="56" name="TextBox 56"/>
            <p:cNvSpPr txBox="1"/>
            <p:nvPr/>
          </p:nvSpPr>
          <p:spPr>
            <a:xfrm>
              <a:off x="651321" y="131476"/>
              <a:ext cx="4456327" cy="427468"/>
            </a:xfrm>
            <a:prstGeom prst="rect">
              <a:avLst/>
            </a:prstGeom>
          </p:spPr>
          <p:txBody>
            <a:bodyPr lIns="0" tIns="0" rIns="0" bIns="0" rtlCol="0" anchor="t">
              <a:spAutoFit/>
            </a:bodyPr>
            <a:lstStyle/>
            <a:p>
              <a:pPr algn="ctr">
                <a:lnSpc>
                  <a:spcPts val="2522"/>
                </a:lnSpc>
                <a:spcBef>
                  <a:spcPct val="0"/>
                </a:spcBef>
              </a:pPr>
              <a:r>
                <a:rPr lang="en-US" sz="2293" b="1" dirty="0">
                  <a:solidFill>
                    <a:srgbClr val="00153B"/>
                  </a:solidFill>
                  <a:latin typeface="Roboto Bold"/>
                  <a:ea typeface="Roboto Bold"/>
                  <a:cs typeface="Roboto Bold"/>
                  <a:sym typeface="Roboto Bold"/>
                </a:rPr>
                <a:t> stores@civil.iitb.ac.in</a:t>
              </a:r>
            </a:p>
          </p:txBody>
        </p:sp>
        <p:sp>
          <p:nvSpPr>
            <p:cNvPr id="57" name="Freeform 57"/>
            <p:cNvSpPr/>
            <p:nvPr/>
          </p:nvSpPr>
          <p:spPr>
            <a:xfrm>
              <a:off x="0" y="0"/>
              <a:ext cx="1033761" cy="704027"/>
            </a:xfrm>
            <a:custGeom>
              <a:avLst/>
              <a:gdLst/>
              <a:ahLst/>
              <a:cxnLst/>
              <a:rect l="l" t="t" r="r" b="b"/>
              <a:pathLst>
                <a:path w="1033761" h="704027">
                  <a:moveTo>
                    <a:pt x="0" y="0"/>
                  </a:moveTo>
                  <a:lnTo>
                    <a:pt x="1033761" y="0"/>
                  </a:lnTo>
                  <a:lnTo>
                    <a:pt x="1033761" y="704027"/>
                  </a:lnTo>
                  <a:lnTo>
                    <a:pt x="0" y="704027"/>
                  </a:lnTo>
                  <a:lnTo>
                    <a:pt x="0" y="0"/>
                  </a:lnTo>
                  <a:close/>
                </a:path>
              </a:pathLst>
            </a:custGeom>
            <a:blipFill>
              <a:blip r:embed="rId20"/>
              <a:stretch>
                <a:fillRect/>
              </a:stretch>
            </a:blipFill>
          </p:spPr>
          <p:txBody>
            <a:bodyPr/>
            <a:lstStyle/>
            <a:p>
              <a:endParaRPr lang="en-US"/>
            </a:p>
          </p:txBody>
        </p:sp>
        <p:sp>
          <p:nvSpPr>
            <p:cNvPr id="58" name="Freeform 58"/>
            <p:cNvSpPr/>
            <p:nvPr/>
          </p:nvSpPr>
          <p:spPr>
            <a:xfrm>
              <a:off x="169323" y="169323"/>
              <a:ext cx="695115" cy="365381"/>
            </a:xfrm>
            <a:custGeom>
              <a:avLst/>
              <a:gdLst/>
              <a:ahLst/>
              <a:cxnLst/>
              <a:rect l="l" t="t" r="r" b="b"/>
              <a:pathLst>
                <a:path w="695115" h="365381">
                  <a:moveTo>
                    <a:pt x="0" y="0"/>
                  </a:moveTo>
                  <a:lnTo>
                    <a:pt x="695115" y="0"/>
                  </a:lnTo>
                  <a:lnTo>
                    <a:pt x="695115" y="365381"/>
                  </a:lnTo>
                  <a:lnTo>
                    <a:pt x="0" y="365381"/>
                  </a:lnTo>
                  <a:lnTo>
                    <a:pt x="0" y="0"/>
                  </a:lnTo>
                  <a:close/>
                </a:path>
              </a:pathLst>
            </a:custGeom>
            <a:blipFill>
              <a:blip r:embed="rId21"/>
              <a:stretch>
                <a:fillRect/>
              </a:stretch>
            </a:blipFill>
          </p:spPr>
          <p:txBody>
            <a:bodyPr/>
            <a:lstStyle/>
            <a:p>
              <a:endParaRPr lang="en-US"/>
            </a:p>
          </p:txBody>
        </p:sp>
      </p:grpSp>
      <p:sp>
        <p:nvSpPr>
          <p:cNvPr id="59" name="TextBox 59"/>
          <p:cNvSpPr txBox="1"/>
          <p:nvPr/>
        </p:nvSpPr>
        <p:spPr>
          <a:xfrm>
            <a:off x="540209" y="8078548"/>
            <a:ext cx="3974326" cy="474489"/>
          </a:xfrm>
          <a:prstGeom prst="rect">
            <a:avLst/>
          </a:prstGeom>
        </p:spPr>
        <p:txBody>
          <a:bodyPr lIns="0" tIns="0" rIns="0" bIns="0" rtlCol="0" anchor="t">
            <a:spAutoFit/>
          </a:bodyPr>
          <a:lstStyle/>
          <a:p>
            <a:pPr>
              <a:lnSpc>
                <a:spcPts val="3662"/>
              </a:lnSpc>
            </a:pPr>
            <a:r>
              <a:rPr lang="en-US" sz="3662" b="1" dirty="0">
                <a:solidFill>
                  <a:srgbClr val="276DA9"/>
                </a:solidFill>
                <a:latin typeface="Roboto Condensed Bold"/>
                <a:ea typeface="Roboto Condensed Bold"/>
                <a:cs typeface="Roboto Condensed Bold"/>
                <a:sym typeface="Roboto Condensed Bold"/>
              </a:rPr>
              <a:t>Computing</a:t>
            </a:r>
          </a:p>
        </p:txBody>
      </p:sp>
      <p:grpSp>
        <p:nvGrpSpPr>
          <p:cNvPr id="60" name="Group 60"/>
          <p:cNvGrpSpPr/>
          <p:nvPr/>
        </p:nvGrpSpPr>
        <p:grpSpPr>
          <a:xfrm>
            <a:off x="540209" y="8771507"/>
            <a:ext cx="3830737" cy="528020"/>
            <a:chOff x="0" y="0"/>
            <a:chExt cx="5107648" cy="704027"/>
          </a:xfrm>
        </p:grpSpPr>
        <p:sp>
          <p:nvSpPr>
            <p:cNvPr id="61" name="TextBox 61"/>
            <p:cNvSpPr txBox="1"/>
            <p:nvPr/>
          </p:nvSpPr>
          <p:spPr>
            <a:xfrm>
              <a:off x="651321" y="131476"/>
              <a:ext cx="4456327" cy="427468"/>
            </a:xfrm>
            <a:prstGeom prst="rect">
              <a:avLst/>
            </a:prstGeom>
          </p:spPr>
          <p:txBody>
            <a:bodyPr lIns="0" tIns="0" rIns="0" bIns="0" rtlCol="0" anchor="t">
              <a:spAutoFit/>
            </a:bodyPr>
            <a:lstStyle/>
            <a:p>
              <a:pPr algn="ctr">
                <a:lnSpc>
                  <a:spcPts val="2522"/>
                </a:lnSpc>
                <a:spcBef>
                  <a:spcPct val="0"/>
                </a:spcBef>
              </a:pPr>
              <a:r>
                <a:rPr lang="en-US" sz="2293" b="1" dirty="0">
                  <a:solidFill>
                    <a:srgbClr val="00153B"/>
                  </a:solidFill>
                  <a:latin typeface="Roboto Bold"/>
                  <a:ea typeface="Roboto Bold"/>
                  <a:cs typeface="Roboto Bold"/>
                  <a:sym typeface="Roboto Bold"/>
                </a:rPr>
                <a:t> sysad@civil.iitb.ac.in</a:t>
              </a:r>
            </a:p>
          </p:txBody>
        </p:sp>
        <p:sp>
          <p:nvSpPr>
            <p:cNvPr id="62" name="Freeform 62"/>
            <p:cNvSpPr/>
            <p:nvPr/>
          </p:nvSpPr>
          <p:spPr>
            <a:xfrm>
              <a:off x="0" y="0"/>
              <a:ext cx="1033761" cy="704027"/>
            </a:xfrm>
            <a:custGeom>
              <a:avLst/>
              <a:gdLst/>
              <a:ahLst/>
              <a:cxnLst/>
              <a:rect l="l" t="t" r="r" b="b"/>
              <a:pathLst>
                <a:path w="1033761" h="704027">
                  <a:moveTo>
                    <a:pt x="0" y="0"/>
                  </a:moveTo>
                  <a:lnTo>
                    <a:pt x="1033761" y="0"/>
                  </a:lnTo>
                  <a:lnTo>
                    <a:pt x="1033761" y="704027"/>
                  </a:lnTo>
                  <a:lnTo>
                    <a:pt x="0" y="704027"/>
                  </a:lnTo>
                  <a:lnTo>
                    <a:pt x="0" y="0"/>
                  </a:lnTo>
                  <a:close/>
                </a:path>
              </a:pathLst>
            </a:custGeom>
            <a:blipFill>
              <a:blip r:embed="rId20"/>
              <a:stretch>
                <a:fillRect/>
              </a:stretch>
            </a:blipFill>
          </p:spPr>
          <p:txBody>
            <a:bodyPr/>
            <a:lstStyle/>
            <a:p>
              <a:endParaRPr lang="en-US"/>
            </a:p>
          </p:txBody>
        </p:sp>
        <p:sp>
          <p:nvSpPr>
            <p:cNvPr id="63" name="Freeform 63"/>
            <p:cNvSpPr/>
            <p:nvPr/>
          </p:nvSpPr>
          <p:spPr>
            <a:xfrm>
              <a:off x="169323" y="169323"/>
              <a:ext cx="695115" cy="365381"/>
            </a:xfrm>
            <a:custGeom>
              <a:avLst/>
              <a:gdLst/>
              <a:ahLst/>
              <a:cxnLst/>
              <a:rect l="l" t="t" r="r" b="b"/>
              <a:pathLst>
                <a:path w="695115" h="365381">
                  <a:moveTo>
                    <a:pt x="0" y="0"/>
                  </a:moveTo>
                  <a:lnTo>
                    <a:pt x="695115" y="0"/>
                  </a:lnTo>
                  <a:lnTo>
                    <a:pt x="695115" y="365381"/>
                  </a:lnTo>
                  <a:lnTo>
                    <a:pt x="0" y="365381"/>
                  </a:lnTo>
                  <a:lnTo>
                    <a:pt x="0" y="0"/>
                  </a:lnTo>
                  <a:close/>
                </a:path>
              </a:pathLst>
            </a:custGeom>
            <a:blipFill>
              <a:blip r:embed="rId21"/>
              <a:stretch>
                <a:fillRect/>
              </a:stretch>
            </a:blipFill>
          </p:spPr>
          <p:txBody>
            <a:bodyPr/>
            <a:lstStyle/>
            <a:p>
              <a:endParaRPr lang="en-US"/>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4838760" y="-7607800"/>
            <a:ext cx="9486960" cy="11760700"/>
          </a:xfrm>
          <a:custGeom>
            <a:avLst/>
            <a:gdLst/>
            <a:ahLst/>
            <a:cxnLst/>
            <a:rect l="l" t="t" r="r" b="b"/>
            <a:pathLst>
              <a:path w="9957840" h="11985454">
                <a:moveTo>
                  <a:pt x="0" y="0"/>
                </a:moveTo>
                <a:lnTo>
                  <a:pt x="9957840" y="0"/>
                </a:lnTo>
                <a:lnTo>
                  <a:pt x="9957840" y="11985454"/>
                </a:lnTo>
                <a:lnTo>
                  <a:pt x="0" y="11985454"/>
                </a:lnTo>
                <a:lnTo>
                  <a:pt x="0" y="0"/>
                </a:lnTo>
                <a:close/>
              </a:path>
            </a:pathLst>
          </a:custGeom>
          <a:blipFill>
            <a:blip r:embed="rId3"/>
            <a:stretch>
              <a:fillRect/>
            </a:stretch>
          </a:blipFill>
        </p:spPr>
        <p:txBody>
          <a:bodyPr/>
          <a:lstStyle/>
          <a:p>
            <a:endParaRPr lang="en-US"/>
          </a:p>
        </p:txBody>
      </p:sp>
      <p:sp>
        <p:nvSpPr>
          <p:cNvPr id="4" name="Freeform 4"/>
          <p:cNvSpPr/>
          <p:nvPr/>
        </p:nvSpPr>
        <p:spPr>
          <a:xfrm>
            <a:off x="240619" y="455589"/>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4"/>
            <a:stretch>
              <a:fillRect/>
            </a:stretch>
          </a:blipFill>
        </p:spPr>
        <p:txBody>
          <a:bodyPr/>
          <a:lstStyle/>
          <a:p>
            <a:endParaRPr lang="en-US"/>
          </a:p>
        </p:txBody>
      </p:sp>
      <p:sp>
        <p:nvSpPr>
          <p:cNvPr id="5" name="Freeform 5"/>
          <p:cNvSpPr/>
          <p:nvPr/>
        </p:nvSpPr>
        <p:spPr>
          <a:xfrm>
            <a:off x="341078" y="2245883"/>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4568" y="8866510"/>
            <a:ext cx="1165324" cy="803672"/>
          </a:xfrm>
          <a:custGeom>
            <a:avLst/>
            <a:gdLst/>
            <a:ahLst/>
            <a:cxnLst/>
            <a:rect l="l" t="t" r="r" b="b"/>
            <a:pathLst>
              <a:path w="1165324" h="803672">
                <a:moveTo>
                  <a:pt x="0" y="0"/>
                </a:moveTo>
                <a:lnTo>
                  <a:pt x="1165324" y="0"/>
                </a:lnTo>
                <a:lnTo>
                  <a:pt x="1165324" y="803672"/>
                </a:lnTo>
                <a:lnTo>
                  <a:pt x="0" y="803672"/>
                </a:lnTo>
                <a:lnTo>
                  <a:pt x="0" y="0"/>
                </a:lnTo>
                <a:close/>
              </a:path>
            </a:pathLst>
          </a:custGeom>
          <a:blipFill>
            <a:blip r:embed="rId6"/>
            <a:stretch>
              <a:fillRect/>
            </a:stretch>
          </a:blipFill>
        </p:spPr>
        <p:txBody>
          <a:bodyPr/>
          <a:lstStyle/>
          <a:p>
            <a:endParaRPr lang="en-US"/>
          </a:p>
        </p:txBody>
      </p:sp>
      <p:sp>
        <p:nvSpPr>
          <p:cNvPr id="7" name="Freeform 7"/>
          <p:cNvSpPr/>
          <p:nvPr/>
        </p:nvSpPr>
        <p:spPr>
          <a:xfrm>
            <a:off x="17028817" y="8866510"/>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7"/>
            <a:stretch>
              <a:fillRect/>
            </a:stretch>
          </a:blipFill>
        </p:spPr>
        <p:txBody>
          <a:bodyPr/>
          <a:lstStyle/>
          <a:p>
            <a:endParaRPr lang="en-US"/>
          </a:p>
        </p:txBody>
      </p:sp>
      <p:sp>
        <p:nvSpPr>
          <p:cNvPr id="8" name="Freeform 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8"/>
            <a:stretch>
              <a:fillRect/>
            </a:stretch>
          </a:blipFill>
        </p:spPr>
        <p:txBody>
          <a:bodyPr/>
          <a:lstStyle/>
          <a:p>
            <a:endParaRPr lang="en-US"/>
          </a:p>
        </p:txBody>
      </p:sp>
      <p:sp>
        <p:nvSpPr>
          <p:cNvPr id="9" name="Freeform 9"/>
          <p:cNvSpPr/>
          <p:nvPr/>
        </p:nvSpPr>
        <p:spPr>
          <a:xfrm>
            <a:off x="727845" y="455589"/>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9"/>
            <a:stretch>
              <a:fillRect/>
            </a:stretch>
          </a:blipFill>
        </p:spPr>
        <p:txBody>
          <a:bodyPr/>
          <a:lstStyle/>
          <a:p>
            <a:endParaRPr lang="en-US"/>
          </a:p>
        </p:txBody>
      </p:sp>
      <p:sp>
        <p:nvSpPr>
          <p:cNvPr id="11" name="TextBox 10">
            <a:extLst>
              <a:ext uri="{FF2B5EF4-FFF2-40B4-BE49-F238E27FC236}">
                <a16:creationId xmlns:a16="http://schemas.microsoft.com/office/drawing/2014/main" id="{F179917A-54B0-473B-1B07-18287C5BDA9D}"/>
              </a:ext>
            </a:extLst>
          </p:cNvPr>
          <p:cNvSpPr txBox="1"/>
          <p:nvPr/>
        </p:nvSpPr>
        <p:spPr>
          <a:xfrm>
            <a:off x="4267200" y="1101759"/>
            <a:ext cx="11201400" cy="1121717"/>
          </a:xfrm>
          <a:prstGeom prst="rect">
            <a:avLst/>
          </a:prstGeom>
          <a:noFill/>
        </p:spPr>
        <p:txBody>
          <a:bodyPr wrap="square" rtlCol="0">
            <a:spAutoFit/>
          </a:bodyPr>
          <a:lstStyle/>
          <a:p>
            <a:pPr algn="ctr"/>
            <a:r>
              <a:rPr lang="en-US" sz="6689" b="1" dirty="0">
                <a:solidFill>
                  <a:srgbClr val="276DA9"/>
                </a:solidFill>
                <a:latin typeface="Roboto Condensed Bold"/>
                <a:ea typeface="Roboto Condensed Bold"/>
              </a:rPr>
              <a:t>Major Instructions</a:t>
            </a:r>
          </a:p>
        </p:txBody>
      </p:sp>
      <p:sp>
        <p:nvSpPr>
          <p:cNvPr id="12" name="TextBox 11">
            <a:extLst>
              <a:ext uri="{FF2B5EF4-FFF2-40B4-BE49-F238E27FC236}">
                <a16:creationId xmlns:a16="http://schemas.microsoft.com/office/drawing/2014/main" id="{73E6BBD8-D787-C594-0134-F20ABE907960}"/>
              </a:ext>
            </a:extLst>
          </p:cNvPr>
          <p:cNvSpPr txBox="1"/>
          <p:nvPr/>
        </p:nvSpPr>
        <p:spPr>
          <a:xfrm>
            <a:off x="1759300" y="2694050"/>
            <a:ext cx="7308499" cy="6986528"/>
          </a:xfrm>
          <a:prstGeom prst="rect">
            <a:avLst/>
          </a:prstGeom>
          <a:noFill/>
        </p:spPr>
        <p:txBody>
          <a:bodyPr wrap="square" rtlCol="0">
            <a:spAutoFit/>
          </a:bodyPr>
          <a:lstStyle/>
          <a:p>
            <a:r>
              <a:rPr lang="en-US" sz="2800" b="1" dirty="0">
                <a:latin typeface="Roboto Bold"/>
                <a:ea typeface="Roboto Bold"/>
              </a:rPr>
              <a:t>Support</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FAQ Page</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Email:  </a:t>
            </a:r>
            <a:r>
              <a:rPr lang="en-US" sz="2800" b="1" dirty="0">
                <a:solidFill>
                  <a:srgbClr val="7030A0"/>
                </a:solidFill>
                <a:latin typeface="Courier New" panose="02070309020205020404" pitchFamily="49" charset="0"/>
                <a:ea typeface="Roboto" panose="02000000000000000000" pitchFamily="2" charset="0"/>
                <a:cs typeface="Courier New" panose="02070309020205020404" pitchFamily="49" charset="0"/>
              </a:rPr>
              <a:t>office@civil.iitb.ac.in</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Visiting Time - </a:t>
            </a:r>
            <a:r>
              <a:rPr lang="en-US" sz="2800" dirty="0">
                <a:solidFill>
                  <a:srgbClr val="FF0000"/>
                </a:solidFill>
                <a:latin typeface="Roboto" panose="02000000000000000000" pitchFamily="2" charset="0"/>
                <a:ea typeface="Roboto" panose="02000000000000000000" pitchFamily="2" charset="0"/>
                <a:cs typeface="Roboto" panose="02000000000000000000" pitchFamily="2" charset="0"/>
              </a:rPr>
              <a:t>12:30 – 1:00</a:t>
            </a:r>
          </a:p>
          <a:p>
            <a:pPr lvl="6"/>
            <a:r>
              <a:rPr lang="en-US" sz="280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n-US" sz="2800" dirty="0">
                <a:latin typeface="Roboto" panose="02000000000000000000" pitchFamily="2" charset="0"/>
                <a:ea typeface="Roboto" panose="02000000000000000000" pitchFamily="2" charset="0"/>
                <a:cs typeface="Roboto" panose="02000000000000000000" pitchFamily="2" charset="0"/>
              </a:rPr>
              <a:t>- </a:t>
            </a:r>
            <a:r>
              <a:rPr lang="en-US" sz="2800" dirty="0">
                <a:solidFill>
                  <a:srgbClr val="FF0000"/>
                </a:solidFill>
                <a:latin typeface="Roboto" panose="02000000000000000000" pitchFamily="2" charset="0"/>
                <a:ea typeface="Roboto" panose="02000000000000000000" pitchFamily="2" charset="0"/>
                <a:cs typeface="Roboto" panose="02000000000000000000" pitchFamily="2" charset="0"/>
              </a:rPr>
              <a:t>   5:00 – 6:00</a:t>
            </a:r>
            <a:endParaRPr lang="en-US" sz="2800" dirty="0">
              <a:latin typeface="Roboto" panose="02000000000000000000" pitchFamily="2" charset="0"/>
              <a:ea typeface="Roboto" panose="02000000000000000000" pitchFamily="2" charset="0"/>
              <a:cs typeface="Roboto" panose="02000000000000000000" pitchFamily="2" charset="0"/>
            </a:endParaRPr>
          </a:p>
          <a:p>
            <a:r>
              <a:rPr lang="en-US" sz="2800" b="1" dirty="0">
                <a:latin typeface="Roboto Bold"/>
                <a:ea typeface="Roboto Bold"/>
              </a:rPr>
              <a:t>Compliance</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Institute rules</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Department regulations</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Communications vide official emails</a:t>
            </a:r>
          </a:p>
          <a:p>
            <a:endParaRPr lang="en-US" sz="2800" b="1" dirty="0">
              <a:latin typeface="Roboto Bold"/>
              <a:ea typeface="Roboto Bold"/>
            </a:endParaRPr>
          </a:p>
          <a:p>
            <a:r>
              <a:rPr lang="en-US" sz="2800" b="1" dirty="0">
                <a:latin typeface="Roboto Bold"/>
                <a:ea typeface="Roboto Bold"/>
              </a:rPr>
              <a:t>Applications</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AMS/Hard Copy</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Through Proper Channel</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Faculty Advisor /   Supervisor</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Submit to </a:t>
            </a:r>
            <a:r>
              <a:rPr lang="en-US" sz="2800" dirty="0" err="1">
                <a:latin typeface="Roboto" panose="02000000000000000000" pitchFamily="2" charset="0"/>
                <a:ea typeface="Roboto" panose="02000000000000000000" pitchFamily="2" charset="0"/>
                <a:cs typeface="Roboto" panose="02000000000000000000" pitchFamily="2" charset="0"/>
              </a:rPr>
              <a:t>HoD’s</a:t>
            </a:r>
            <a:r>
              <a:rPr lang="en-US" sz="2800" dirty="0">
                <a:latin typeface="Roboto" panose="02000000000000000000" pitchFamily="2" charset="0"/>
                <a:ea typeface="Roboto" panose="02000000000000000000" pitchFamily="2" charset="0"/>
                <a:cs typeface="Roboto" panose="02000000000000000000" pitchFamily="2" charset="0"/>
              </a:rPr>
              <a:t> office</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Office to IIT Administration</a:t>
            </a:r>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13" name="TextBox 12">
            <a:extLst>
              <a:ext uri="{FF2B5EF4-FFF2-40B4-BE49-F238E27FC236}">
                <a16:creationId xmlns:a16="http://schemas.microsoft.com/office/drawing/2014/main" id="{36D43714-B473-E674-0CF4-CFEDB7B13596}"/>
              </a:ext>
            </a:extLst>
          </p:cNvPr>
          <p:cNvSpPr txBox="1"/>
          <p:nvPr/>
        </p:nvSpPr>
        <p:spPr>
          <a:xfrm>
            <a:off x="8705562" y="2569252"/>
            <a:ext cx="8644434" cy="4678204"/>
          </a:xfrm>
          <a:prstGeom prst="rect">
            <a:avLst/>
          </a:prstGeom>
          <a:noFill/>
        </p:spPr>
        <p:txBody>
          <a:bodyPr wrap="square" rtlCol="0">
            <a:spAutoFit/>
          </a:bodyPr>
          <a:lstStyle/>
          <a:p>
            <a:pPr marL="457200" indent="-457200">
              <a:buFont typeface="Arial" panose="020B0604020202020204" pitchFamily="34" charset="0"/>
              <a:buChar char="•"/>
            </a:pPr>
            <a:endParaRPr lang="en-US" sz="2800" b="1" dirty="0">
              <a:latin typeface="Roboto Bold"/>
              <a:ea typeface="Roboto Bold"/>
            </a:endParaRPr>
          </a:p>
          <a:p>
            <a:pPr marL="457200" indent="-457200">
              <a:buFont typeface="Arial" panose="020B0604020202020204" pitchFamily="34" charset="0"/>
              <a:buChar char="•"/>
            </a:pPr>
            <a:r>
              <a:rPr lang="en-US" sz="2800" b="1" dirty="0">
                <a:latin typeface="Roboto Bold"/>
                <a:ea typeface="Roboto Bold"/>
              </a:rPr>
              <a:t>Adhere to the academic calendar</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Course registration</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Fee payment</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Course work, examinations, and submissions.</a:t>
            </a:r>
          </a:p>
          <a:p>
            <a:pPr marL="457200" indent="-457200">
              <a:buFont typeface="Arial" panose="020B0604020202020204" pitchFamily="34" charset="0"/>
              <a:buChar char="•"/>
            </a:pPr>
            <a:endParaRPr lang="en-US" sz="2800" dirty="0">
              <a:latin typeface="Roboto" panose="02000000000000000000" pitchFamily="2" charset="0"/>
              <a:ea typeface="Roboto" panose="02000000000000000000" pitchFamily="2" charset="0"/>
              <a:cs typeface="Roboto" panose="02000000000000000000" pitchFamily="2" charset="0"/>
            </a:endParaRPr>
          </a:p>
          <a:p>
            <a:pPr marL="457200" indent="-457200">
              <a:buFont typeface="Arial" panose="020B0604020202020204" pitchFamily="34" charset="0"/>
              <a:buChar char="•"/>
            </a:pPr>
            <a:r>
              <a:rPr lang="en-US" sz="2800" b="1" dirty="0">
                <a:latin typeface="Roboto Bold"/>
                <a:ea typeface="Roboto Bold"/>
              </a:rPr>
              <a:t>Leave</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Leave Management Portal</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Prior Approval Mandatory</a:t>
            </a:r>
          </a:p>
          <a:p>
            <a:pPr marL="914400" lvl="1" indent="-457200">
              <a:buFont typeface="Arial" panose="020B0604020202020204" pitchFamily="34" charset="0"/>
              <a:buChar char="•"/>
            </a:pPr>
            <a:r>
              <a:rPr lang="en-US" sz="2800" dirty="0">
                <a:latin typeface="Roboto" panose="02000000000000000000" pitchFamily="2" charset="0"/>
                <a:ea typeface="Roboto" panose="02000000000000000000" pitchFamily="2" charset="0"/>
                <a:cs typeface="Roboto" panose="02000000000000000000" pitchFamily="2" charset="0"/>
              </a:rPr>
              <a:t>Credentials for login will be shared soon</a:t>
            </a: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4838760" y="-7902077"/>
            <a:ext cx="9957840" cy="11985454"/>
          </a:xfrm>
          <a:custGeom>
            <a:avLst/>
            <a:gdLst/>
            <a:ahLst/>
            <a:cxnLst/>
            <a:rect l="l" t="t" r="r" b="b"/>
            <a:pathLst>
              <a:path w="9957840" h="11985454">
                <a:moveTo>
                  <a:pt x="0" y="0"/>
                </a:moveTo>
                <a:lnTo>
                  <a:pt x="9957840" y="0"/>
                </a:lnTo>
                <a:lnTo>
                  <a:pt x="9957840" y="11985454"/>
                </a:lnTo>
                <a:lnTo>
                  <a:pt x="0" y="11985454"/>
                </a:lnTo>
                <a:lnTo>
                  <a:pt x="0" y="0"/>
                </a:lnTo>
                <a:close/>
              </a:path>
            </a:pathLst>
          </a:custGeom>
          <a:blipFill>
            <a:blip r:embed="rId3"/>
            <a:stretch>
              <a:fillRect/>
            </a:stretch>
          </a:blipFill>
        </p:spPr>
        <p:txBody>
          <a:bodyPr/>
          <a:lstStyle/>
          <a:p>
            <a:endParaRPr lang="en-US"/>
          </a:p>
        </p:txBody>
      </p:sp>
      <p:sp>
        <p:nvSpPr>
          <p:cNvPr id="4" name="Freeform 4"/>
          <p:cNvSpPr/>
          <p:nvPr/>
        </p:nvSpPr>
        <p:spPr>
          <a:xfrm>
            <a:off x="240619" y="455589"/>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4"/>
            <a:stretch>
              <a:fillRect/>
            </a:stretch>
          </a:blipFill>
        </p:spPr>
        <p:txBody>
          <a:bodyPr/>
          <a:lstStyle/>
          <a:p>
            <a:endParaRPr lang="en-US"/>
          </a:p>
        </p:txBody>
      </p:sp>
      <p:sp>
        <p:nvSpPr>
          <p:cNvPr id="5" name="Freeform 5"/>
          <p:cNvSpPr/>
          <p:nvPr/>
        </p:nvSpPr>
        <p:spPr>
          <a:xfrm>
            <a:off x="341078" y="2245883"/>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4568" y="8866510"/>
            <a:ext cx="1165324" cy="803672"/>
          </a:xfrm>
          <a:custGeom>
            <a:avLst/>
            <a:gdLst/>
            <a:ahLst/>
            <a:cxnLst/>
            <a:rect l="l" t="t" r="r" b="b"/>
            <a:pathLst>
              <a:path w="1165324" h="803672">
                <a:moveTo>
                  <a:pt x="0" y="0"/>
                </a:moveTo>
                <a:lnTo>
                  <a:pt x="1165324" y="0"/>
                </a:lnTo>
                <a:lnTo>
                  <a:pt x="1165324" y="803672"/>
                </a:lnTo>
                <a:lnTo>
                  <a:pt x="0" y="803672"/>
                </a:lnTo>
                <a:lnTo>
                  <a:pt x="0" y="0"/>
                </a:lnTo>
                <a:close/>
              </a:path>
            </a:pathLst>
          </a:custGeom>
          <a:blipFill>
            <a:blip r:embed="rId6"/>
            <a:stretch>
              <a:fillRect/>
            </a:stretch>
          </a:blipFill>
        </p:spPr>
        <p:txBody>
          <a:bodyPr/>
          <a:lstStyle/>
          <a:p>
            <a:endParaRPr lang="en-US"/>
          </a:p>
        </p:txBody>
      </p:sp>
      <p:sp>
        <p:nvSpPr>
          <p:cNvPr id="7" name="Freeform 7"/>
          <p:cNvSpPr/>
          <p:nvPr/>
        </p:nvSpPr>
        <p:spPr>
          <a:xfrm>
            <a:off x="17028817" y="8866510"/>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7"/>
            <a:stretch>
              <a:fillRect/>
            </a:stretch>
          </a:blipFill>
        </p:spPr>
        <p:txBody>
          <a:bodyPr/>
          <a:lstStyle/>
          <a:p>
            <a:endParaRPr lang="en-US"/>
          </a:p>
        </p:txBody>
      </p:sp>
      <p:sp>
        <p:nvSpPr>
          <p:cNvPr id="8" name="Freeform 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8"/>
            <a:stretch>
              <a:fillRect/>
            </a:stretch>
          </a:blipFill>
        </p:spPr>
        <p:txBody>
          <a:bodyPr/>
          <a:lstStyle/>
          <a:p>
            <a:endParaRPr lang="en-US"/>
          </a:p>
        </p:txBody>
      </p:sp>
      <p:sp>
        <p:nvSpPr>
          <p:cNvPr id="9" name="Freeform 9"/>
          <p:cNvSpPr/>
          <p:nvPr/>
        </p:nvSpPr>
        <p:spPr>
          <a:xfrm>
            <a:off x="727845" y="455589"/>
            <a:ext cx="2121312" cy="1790294"/>
          </a:xfrm>
          <a:custGeom>
            <a:avLst/>
            <a:gdLst/>
            <a:ahLst/>
            <a:cxnLst/>
            <a:rect l="l" t="t" r="r" b="b"/>
            <a:pathLst>
              <a:path w="2121312" h="1790294">
                <a:moveTo>
                  <a:pt x="0" y="0"/>
                </a:moveTo>
                <a:lnTo>
                  <a:pt x="2121312" y="0"/>
                </a:lnTo>
                <a:lnTo>
                  <a:pt x="2121312" y="1790294"/>
                </a:lnTo>
                <a:lnTo>
                  <a:pt x="0" y="1790294"/>
                </a:lnTo>
                <a:lnTo>
                  <a:pt x="0" y="0"/>
                </a:lnTo>
                <a:close/>
              </a:path>
            </a:pathLst>
          </a:custGeom>
          <a:blipFill>
            <a:blip r:embed="rId9"/>
            <a:stretch>
              <a:fillRect/>
            </a:stretch>
          </a:blipFill>
        </p:spPr>
        <p:txBody>
          <a:bodyPr/>
          <a:lstStyle/>
          <a:p>
            <a:endParaRPr lang="en-US"/>
          </a:p>
        </p:txBody>
      </p:sp>
      <p:sp>
        <p:nvSpPr>
          <p:cNvPr id="10" name="TextBox 9">
            <a:extLst>
              <a:ext uri="{FF2B5EF4-FFF2-40B4-BE49-F238E27FC236}">
                <a16:creationId xmlns:a16="http://schemas.microsoft.com/office/drawing/2014/main" id="{C7E21656-8850-9446-74B5-03E99BA0A4D1}"/>
              </a:ext>
            </a:extLst>
          </p:cNvPr>
          <p:cNvSpPr txBox="1"/>
          <p:nvPr/>
        </p:nvSpPr>
        <p:spPr>
          <a:xfrm>
            <a:off x="4038600" y="1450133"/>
            <a:ext cx="10820400" cy="1569660"/>
          </a:xfrm>
          <a:prstGeom prst="rect">
            <a:avLst/>
          </a:prstGeom>
          <a:noFill/>
        </p:spPr>
        <p:txBody>
          <a:bodyPr wrap="square" rtlCol="0">
            <a:spAutoFit/>
          </a:bodyPr>
          <a:lstStyle/>
          <a:p>
            <a:pPr algn="ctr"/>
            <a:r>
              <a:rPr lang="en-US" sz="4800" b="1" dirty="0">
                <a:solidFill>
                  <a:srgbClr val="276DA9"/>
                </a:solidFill>
                <a:latin typeface="Roboto Condensed Bold"/>
                <a:ea typeface="Roboto Condensed Bold"/>
              </a:rPr>
              <a:t>Document verification for PG and PhD students</a:t>
            </a:r>
          </a:p>
        </p:txBody>
      </p:sp>
      <p:sp>
        <p:nvSpPr>
          <p:cNvPr id="11" name="TextBox 10">
            <a:extLst>
              <a:ext uri="{FF2B5EF4-FFF2-40B4-BE49-F238E27FC236}">
                <a16:creationId xmlns:a16="http://schemas.microsoft.com/office/drawing/2014/main" id="{211E8DB0-9F56-0C7B-2DAA-28D82E670215}"/>
              </a:ext>
            </a:extLst>
          </p:cNvPr>
          <p:cNvSpPr txBox="1"/>
          <p:nvPr/>
        </p:nvSpPr>
        <p:spPr>
          <a:xfrm>
            <a:off x="1676400" y="3619500"/>
            <a:ext cx="14020800" cy="5539978"/>
          </a:xfrm>
          <a:prstGeom prst="rect">
            <a:avLst/>
          </a:prstGeom>
          <a:noFill/>
        </p:spPr>
        <p:txBody>
          <a:bodyPr wrap="square" rtlCol="0">
            <a:spAutoFit/>
          </a:bodyPr>
          <a:lstStyle/>
          <a:p>
            <a:pPr marL="457200" indent="-457200">
              <a:buFont typeface="Arial" panose="020B0604020202020204" pitchFamily="34" charset="0"/>
              <a:buChar char="•"/>
            </a:pPr>
            <a:r>
              <a:rPr lang="en-US" sz="2800" b="1" dirty="0">
                <a:latin typeface="Roboto Bold"/>
                <a:ea typeface="Roboto Bold"/>
              </a:rPr>
              <a:t>Date : </a:t>
            </a:r>
            <a:r>
              <a:rPr lang="en-US" sz="2800" b="1" dirty="0">
                <a:solidFill>
                  <a:srgbClr val="FF0000"/>
                </a:solidFill>
                <a:latin typeface="Roboto Bold"/>
                <a:ea typeface="Roboto Bold"/>
              </a:rPr>
              <a:t>25th July 2026 (Saturday)</a:t>
            </a:r>
          </a:p>
          <a:p>
            <a:pPr marL="457200" indent="-457200">
              <a:buFont typeface="Arial" panose="020B0604020202020204" pitchFamily="34" charset="0"/>
              <a:buChar char="•"/>
            </a:pPr>
            <a:endParaRPr lang="en-US" sz="2800" b="1" dirty="0">
              <a:latin typeface="Roboto Bold"/>
              <a:ea typeface="Roboto Bold"/>
            </a:endParaRPr>
          </a:p>
          <a:p>
            <a:pPr marL="457200" indent="-457200">
              <a:buFont typeface="Arial" panose="020B0604020202020204" pitchFamily="34" charset="0"/>
              <a:buChar char="•"/>
            </a:pPr>
            <a:r>
              <a:rPr lang="en-US" sz="2800" b="1" dirty="0">
                <a:latin typeface="Roboto Bold"/>
                <a:ea typeface="Roboto Bold"/>
              </a:rPr>
              <a:t>Venue: </a:t>
            </a:r>
            <a:r>
              <a:rPr lang="en-US" sz="2800" b="1" dirty="0">
                <a:solidFill>
                  <a:srgbClr val="FF0000"/>
                </a:solidFill>
                <a:latin typeface="Roboto Bold"/>
                <a:ea typeface="Roboto Bold"/>
              </a:rPr>
              <a:t>LA 001, Lecture Hall Complex.</a:t>
            </a:r>
          </a:p>
          <a:p>
            <a:pPr marL="457200" indent="-457200">
              <a:buFont typeface="Arial" panose="020B0604020202020204" pitchFamily="34" charset="0"/>
              <a:buChar char="•"/>
            </a:pPr>
            <a:endParaRPr lang="en-US" sz="2800" b="1" dirty="0">
              <a:latin typeface="Roboto Bold"/>
              <a:ea typeface="Roboto Bold"/>
            </a:endParaRPr>
          </a:p>
          <a:p>
            <a:pPr marL="457200" indent="-457200">
              <a:buFont typeface="Arial" panose="020B0604020202020204" pitchFamily="34" charset="0"/>
              <a:buChar char="•"/>
            </a:pPr>
            <a:r>
              <a:rPr lang="en-US" sz="2800" b="1" dirty="0">
                <a:latin typeface="Roboto Bold"/>
                <a:ea typeface="Roboto Bold"/>
              </a:rPr>
              <a:t>Schedule is already shared on your IIT B email ID.</a:t>
            </a:r>
          </a:p>
          <a:p>
            <a:pPr marL="457200" indent="-457200">
              <a:buFont typeface="Arial" panose="020B0604020202020204" pitchFamily="34" charset="0"/>
              <a:buChar char="•"/>
            </a:pPr>
            <a:endParaRPr lang="en-US" sz="2800" b="1" dirty="0">
              <a:latin typeface="Roboto Bold"/>
              <a:ea typeface="Roboto Bold"/>
            </a:endParaRPr>
          </a:p>
          <a:p>
            <a:pPr marL="457200" indent="-457200">
              <a:buFont typeface="Arial" panose="020B0604020202020204" pitchFamily="34" charset="0"/>
              <a:buChar char="•"/>
            </a:pPr>
            <a:r>
              <a:rPr lang="en-US" sz="2800" b="1" dirty="0">
                <a:latin typeface="Roboto Bold"/>
                <a:ea typeface="Roboto Bold"/>
              </a:rPr>
              <a:t>Until your document verification is completed, you are requested to mark your attendance manually at the Department Office starting from today. </a:t>
            </a:r>
          </a:p>
          <a:p>
            <a:pPr marL="457200" indent="-457200">
              <a:buFont typeface="Arial" panose="020B0604020202020204" pitchFamily="34" charset="0"/>
              <a:buChar char="•"/>
            </a:pPr>
            <a:endParaRPr lang="en-US" sz="2800" b="1" dirty="0">
              <a:latin typeface="Roboto Bold"/>
              <a:ea typeface="Roboto Bold"/>
            </a:endParaRPr>
          </a:p>
          <a:p>
            <a:pPr marL="457200" indent="-457200">
              <a:buFont typeface="Arial" panose="020B0604020202020204" pitchFamily="34" charset="0"/>
              <a:buChar char="•"/>
            </a:pPr>
            <a:r>
              <a:rPr lang="en-US" sz="2800" b="1" dirty="0">
                <a:latin typeface="Roboto Bold"/>
                <a:ea typeface="Roboto Bold"/>
              </a:rPr>
              <a:t>Once the document verification process is completed, further instructions regarding the regular Biometric attendance process will be communicated to you.</a:t>
            </a:r>
          </a:p>
          <a:p>
            <a:endParaRPr lang="en-US" sz="2800" b="1" dirty="0">
              <a:latin typeface="Roboto Bold"/>
              <a:ea typeface="Roboto Bold"/>
            </a:endParaRP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28750" y="0"/>
            <a:ext cx="4440287" cy="5344418"/>
          </a:xfrm>
          <a:custGeom>
            <a:avLst/>
            <a:gdLst/>
            <a:ahLst/>
            <a:cxnLst/>
            <a:rect l="l" t="t" r="r" b="b"/>
            <a:pathLst>
              <a:path w="4440287" h="5344418">
                <a:moveTo>
                  <a:pt x="0" y="0"/>
                </a:moveTo>
                <a:lnTo>
                  <a:pt x="4440287" y="0"/>
                </a:lnTo>
                <a:lnTo>
                  <a:pt x="4440287" y="5344418"/>
                </a:lnTo>
                <a:lnTo>
                  <a:pt x="0" y="5344418"/>
                </a:lnTo>
                <a:lnTo>
                  <a:pt x="0" y="0"/>
                </a:lnTo>
                <a:close/>
              </a:path>
            </a:pathLst>
          </a:custGeom>
          <a:blipFill>
            <a:blip r:embed="rId3"/>
            <a:stretch>
              <a:fillRect/>
            </a:stretch>
          </a:blipFill>
        </p:spPr>
        <p:txBody>
          <a:bodyPr/>
          <a:lstStyle/>
          <a:p>
            <a:endParaRPr lang="en-US"/>
          </a:p>
        </p:txBody>
      </p:sp>
      <p:sp>
        <p:nvSpPr>
          <p:cNvPr id="4" name="Freeform 4"/>
          <p:cNvSpPr/>
          <p:nvPr/>
        </p:nvSpPr>
        <p:spPr>
          <a:xfrm>
            <a:off x="1428750" y="2762622"/>
            <a:ext cx="5022949" cy="7524378"/>
          </a:xfrm>
          <a:custGeom>
            <a:avLst/>
            <a:gdLst/>
            <a:ahLst/>
            <a:cxnLst/>
            <a:rect l="l" t="t" r="r" b="b"/>
            <a:pathLst>
              <a:path w="5022949" h="7524378">
                <a:moveTo>
                  <a:pt x="0" y="0"/>
                </a:moveTo>
                <a:lnTo>
                  <a:pt x="5022949" y="0"/>
                </a:lnTo>
                <a:lnTo>
                  <a:pt x="5022949" y="7524378"/>
                </a:lnTo>
                <a:lnTo>
                  <a:pt x="0" y="7524378"/>
                </a:lnTo>
                <a:lnTo>
                  <a:pt x="0" y="0"/>
                </a:lnTo>
                <a:close/>
              </a:path>
            </a:pathLst>
          </a:custGeom>
          <a:blipFill>
            <a:blip r:embed="rId4"/>
            <a:stretch>
              <a:fillRect/>
            </a:stretch>
          </a:blipFill>
        </p:spPr>
        <p:txBody>
          <a:bodyPr/>
          <a:lstStyle/>
          <a:p>
            <a:endParaRPr lang="en-US"/>
          </a:p>
        </p:txBody>
      </p:sp>
      <p:sp>
        <p:nvSpPr>
          <p:cNvPr id="5" name="Freeform 5"/>
          <p:cNvSpPr/>
          <p:nvPr/>
        </p:nvSpPr>
        <p:spPr>
          <a:xfrm>
            <a:off x="1428750" y="3757166"/>
            <a:ext cx="1547068" cy="2380878"/>
          </a:xfrm>
          <a:custGeom>
            <a:avLst/>
            <a:gdLst/>
            <a:ahLst/>
            <a:cxnLst/>
            <a:rect l="l" t="t" r="r" b="b"/>
            <a:pathLst>
              <a:path w="1547068" h="2380878">
                <a:moveTo>
                  <a:pt x="0" y="0"/>
                </a:moveTo>
                <a:lnTo>
                  <a:pt x="1547068" y="0"/>
                </a:lnTo>
                <a:lnTo>
                  <a:pt x="1547068" y="2380878"/>
                </a:lnTo>
                <a:lnTo>
                  <a:pt x="0" y="2380878"/>
                </a:lnTo>
                <a:lnTo>
                  <a:pt x="0" y="0"/>
                </a:lnTo>
                <a:close/>
              </a:path>
            </a:pathLst>
          </a:custGeom>
          <a:blipFill>
            <a:blip r:embed="rId5"/>
            <a:stretch>
              <a:fillRect/>
            </a:stretch>
          </a:blipFill>
        </p:spPr>
        <p:txBody>
          <a:bodyPr/>
          <a:lstStyle/>
          <a:p>
            <a:endParaRPr lang="en-US"/>
          </a:p>
        </p:txBody>
      </p:sp>
      <p:sp>
        <p:nvSpPr>
          <p:cNvPr id="6" name="Freeform 6"/>
          <p:cNvSpPr/>
          <p:nvPr/>
        </p:nvSpPr>
        <p:spPr>
          <a:xfrm>
            <a:off x="1619622" y="391790"/>
            <a:ext cx="200918" cy="994544"/>
          </a:xfrm>
          <a:custGeom>
            <a:avLst/>
            <a:gdLst/>
            <a:ahLst/>
            <a:cxnLst/>
            <a:rect l="l" t="t" r="r" b="b"/>
            <a:pathLst>
              <a:path w="200918" h="994544">
                <a:moveTo>
                  <a:pt x="0" y="0"/>
                </a:moveTo>
                <a:lnTo>
                  <a:pt x="200918" y="0"/>
                </a:lnTo>
                <a:lnTo>
                  <a:pt x="200918" y="994544"/>
                </a:lnTo>
                <a:lnTo>
                  <a:pt x="0" y="994544"/>
                </a:lnTo>
                <a:lnTo>
                  <a:pt x="0" y="0"/>
                </a:lnTo>
                <a:close/>
              </a:path>
            </a:pathLst>
          </a:custGeom>
          <a:blipFill>
            <a:blip r:embed="rId6"/>
            <a:stretch>
              <a:fillRect/>
            </a:stretch>
          </a:blipFill>
        </p:spPr>
        <p:txBody>
          <a:bodyPr/>
          <a:lstStyle/>
          <a:p>
            <a:endParaRPr lang="en-US"/>
          </a:p>
        </p:txBody>
      </p:sp>
      <p:sp>
        <p:nvSpPr>
          <p:cNvPr id="7" name="Freeform 7"/>
          <p:cNvSpPr/>
          <p:nvPr/>
        </p:nvSpPr>
        <p:spPr>
          <a:xfrm>
            <a:off x="1619622" y="1778124"/>
            <a:ext cx="974452" cy="994544"/>
          </a:xfrm>
          <a:custGeom>
            <a:avLst/>
            <a:gdLst/>
            <a:ahLst/>
            <a:cxnLst/>
            <a:rect l="l" t="t" r="r" b="b"/>
            <a:pathLst>
              <a:path w="974452" h="994544">
                <a:moveTo>
                  <a:pt x="0" y="0"/>
                </a:moveTo>
                <a:lnTo>
                  <a:pt x="974452" y="0"/>
                </a:lnTo>
                <a:lnTo>
                  <a:pt x="974452" y="994544"/>
                </a:lnTo>
                <a:lnTo>
                  <a:pt x="0" y="994544"/>
                </a:lnTo>
                <a:lnTo>
                  <a:pt x="0" y="0"/>
                </a:lnTo>
                <a:close/>
              </a:path>
            </a:pathLst>
          </a:custGeom>
          <a:blipFill>
            <a:blip r:embed="rId7"/>
            <a:stretch>
              <a:fillRect/>
            </a:stretch>
          </a:blipFill>
        </p:spPr>
        <p:txBody>
          <a:bodyPr/>
          <a:lstStyle/>
          <a:p>
            <a:endParaRPr lang="en-US"/>
          </a:p>
        </p:txBody>
      </p:sp>
      <p:sp>
        <p:nvSpPr>
          <p:cNvPr id="8" name="Freeform 8"/>
          <p:cNvSpPr/>
          <p:nvPr/>
        </p:nvSpPr>
        <p:spPr>
          <a:xfrm>
            <a:off x="8370466" y="4942582"/>
            <a:ext cx="200918" cy="4159002"/>
          </a:xfrm>
          <a:custGeom>
            <a:avLst/>
            <a:gdLst/>
            <a:ahLst/>
            <a:cxnLst/>
            <a:rect l="l" t="t" r="r" b="b"/>
            <a:pathLst>
              <a:path w="200918" h="4159002">
                <a:moveTo>
                  <a:pt x="0" y="0"/>
                </a:moveTo>
                <a:lnTo>
                  <a:pt x="200918" y="0"/>
                </a:lnTo>
                <a:lnTo>
                  <a:pt x="200918" y="4159002"/>
                </a:lnTo>
                <a:lnTo>
                  <a:pt x="0" y="4159002"/>
                </a:lnTo>
                <a:lnTo>
                  <a:pt x="0" y="0"/>
                </a:lnTo>
                <a:close/>
              </a:path>
            </a:pathLst>
          </a:custGeom>
          <a:blipFill>
            <a:blip r:embed="rId8"/>
            <a:stretch>
              <a:fillRect/>
            </a:stretch>
          </a:blipFill>
        </p:spPr>
        <p:txBody>
          <a:bodyPr/>
          <a:lstStyle/>
          <a:p>
            <a:endParaRPr lang="en-US"/>
          </a:p>
        </p:txBody>
      </p:sp>
      <p:sp>
        <p:nvSpPr>
          <p:cNvPr id="9" name="Freeform 9"/>
          <p:cNvSpPr/>
          <p:nvPr/>
        </p:nvSpPr>
        <p:spPr>
          <a:xfrm>
            <a:off x="8561338" y="7906122"/>
            <a:ext cx="7142634" cy="210964"/>
          </a:xfrm>
          <a:custGeom>
            <a:avLst/>
            <a:gdLst/>
            <a:ahLst/>
            <a:cxnLst/>
            <a:rect l="l" t="t" r="r" b="b"/>
            <a:pathLst>
              <a:path w="7142634" h="210964">
                <a:moveTo>
                  <a:pt x="0" y="0"/>
                </a:moveTo>
                <a:lnTo>
                  <a:pt x="7142634" y="0"/>
                </a:lnTo>
                <a:lnTo>
                  <a:pt x="7142634" y="210964"/>
                </a:lnTo>
                <a:lnTo>
                  <a:pt x="0" y="210964"/>
                </a:lnTo>
                <a:lnTo>
                  <a:pt x="0" y="0"/>
                </a:lnTo>
                <a:close/>
              </a:path>
            </a:pathLst>
          </a:custGeom>
          <a:blipFill>
            <a:blip r:embed="rId9"/>
            <a:stretch>
              <a:fillRect/>
            </a:stretch>
          </a:blipFill>
        </p:spPr>
        <p:txBody>
          <a:bodyPr/>
          <a:lstStyle/>
          <a:p>
            <a:endParaRPr lang="en-US"/>
          </a:p>
        </p:txBody>
      </p:sp>
      <p:grpSp>
        <p:nvGrpSpPr>
          <p:cNvPr id="10" name="Group 10"/>
          <p:cNvGrpSpPr/>
          <p:nvPr/>
        </p:nvGrpSpPr>
        <p:grpSpPr>
          <a:xfrm>
            <a:off x="8279236" y="8233347"/>
            <a:ext cx="1596225" cy="1087084"/>
            <a:chOff x="0" y="0"/>
            <a:chExt cx="2128300" cy="1449445"/>
          </a:xfrm>
        </p:grpSpPr>
        <p:sp>
          <p:nvSpPr>
            <p:cNvPr id="11" name="Freeform 11"/>
            <p:cNvSpPr/>
            <p:nvPr/>
          </p:nvSpPr>
          <p:spPr>
            <a:xfrm>
              <a:off x="0" y="0"/>
              <a:ext cx="2128300" cy="1449445"/>
            </a:xfrm>
            <a:custGeom>
              <a:avLst/>
              <a:gdLst/>
              <a:ahLst/>
              <a:cxnLst/>
              <a:rect l="l" t="t" r="r" b="b"/>
              <a:pathLst>
                <a:path w="2128300" h="1449445">
                  <a:moveTo>
                    <a:pt x="0" y="0"/>
                  </a:moveTo>
                  <a:lnTo>
                    <a:pt x="2128300" y="0"/>
                  </a:lnTo>
                  <a:lnTo>
                    <a:pt x="2128300" y="1449445"/>
                  </a:lnTo>
                  <a:lnTo>
                    <a:pt x="0" y="1449445"/>
                  </a:lnTo>
                  <a:lnTo>
                    <a:pt x="0" y="0"/>
                  </a:lnTo>
                  <a:close/>
                </a:path>
              </a:pathLst>
            </a:custGeom>
            <a:blipFill>
              <a:blip r:embed="rId10"/>
              <a:stretch>
                <a:fillRect/>
              </a:stretch>
            </a:blipFill>
          </p:spPr>
          <p:txBody>
            <a:bodyPr/>
            <a:lstStyle/>
            <a:p>
              <a:endParaRPr lang="en-US"/>
            </a:p>
          </p:txBody>
        </p:sp>
        <p:sp>
          <p:nvSpPr>
            <p:cNvPr id="12" name="Freeform 12"/>
            <p:cNvSpPr/>
            <p:nvPr/>
          </p:nvSpPr>
          <p:spPr>
            <a:xfrm>
              <a:off x="348601" y="348601"/>
              <a:ext cx="1431098" cy="752244"/>
            </a:xfrm>
            <a:custGeom>
              <a:avLst/>
              <a:gdLst/>
              <a:ahLst/>
              <a:cxnLst/>
              <a:rect l="l" t="t" r="r" b="b"/>
              <a:pathLst>
                <a:path w="1431098" h="752244">
                  <a:moveTo>
                    <a:pt x="0" y="0"/>
                  </a:moveTo>
                  <a:lnTo>
                    <a:pt x="1431098" y="0"/>
                  </a:lnTo>
                  <a:lnTo>
                    <a:pt x="1431098" y="752244"/>
                  </a:lnTo>
                  <a:lnTo>
                    <a:pt x="0" y="752244"/>
                  </a:lnTo>
                  <a:lnTo>
                    <a:pt x="0" y="0"/>
                  </a:lnTo>
                  <a:close/>
                </a:path>
              </a:pathLst>
            </a:custGeom>
            <a:blipFill>
              <a:blip r:embed="rId11"/>
              <a:stretch>
                <a:fillRect/>
              </a:stretch>
            </a:blipFill>
          </p:spPr>
          <p:txBody>
            <a:bodyPr/>
            <a:lstStyle/>
            <a:p>
              <a:endParaRPr lang="en-US"/>
            </a:p>
          </p:txBody>
        </p:sp>
      </p:grpSp>
      <p:sp>
        <p:nvSpPr>
          <p:cNvPr id="13" name="Freeform 13"/>
          <p:cNvSpPr/>
          <p:nvPr/>
        </p:nvSpPr>
        <p:spPr>
          <a:xfrm>
            <a:off x="14538647" y="8699748"/>
            <a:ext cx="1165324" cy="803672"/>
          </a:xfrm>
          <a:custGeom>
            <a:avLst/>
            <a:gdLst/>
            <a:ahLst/>
            <a:cxnLst/>
            <a:rect l="l" t="t" r="r" b="b"/>
            <a:pathLst>
              <a:path w="1165324" h="803672">
                <a:moveTo>
                  <a:pt x="0" y="0"/>
                </a:moveTo>
                <a:lnTo>
                  <a:pt x="1165325" y="0"/>
                </a:lnTo>
                <a:lnTo>
                  <a:pt x="1165325" y="803672"/>
                </a:lnTo>
                <a:lnTo>
                  <a:pt x="0" y="803672"/>
                </a:lnTo>
                <a:lnTo>
                  <a:pt x="0" y="0"/>
                </a:lnTo>
                <a:close/>
              </a:path>
            </a:pathLst>
          </a:custGeom>
          <a:blipFill>
            <a:blip r:embed="rId12"/>
            <a:stretch>
              <a:fillRect/>
            </a:stretch>
          </a:blipFill>
        </p:spPr>
        <p:txBody>
          <a:bodyPr/>
          <a:lstStyle/>
          <a:p>
            <a:endParaRPr lang="en-US"/>
          </a:p>
        </p:txBody>
      </p:sp>
      <p:sp>
        <p:nvSpPr>
          <p:cNvPr id="14" name="Freeform 14"/>
          <p:cNvSpPr/>
          <p:nvPr/>
        </p:nvSpPr>
        <p:spPr>
          <a:xfrm>
            <a:off x="15312182" y="8699748"/>
            <a:ext cx="1547068" cy="1587252"/>
          </a:xfrm>
          <a:custGeom>
            <a:avLst/>
            <a:gdLst/>
            <a:ahLst/>
            <a:cxnLst/>
            <a:rect l="l" t="t" r="r" b="b"/>
            <a:pathLst>
              <a:path w="1547068" h="1587252">
                <a:moveTo>
                  <a:pt x="0" y="0"/>
                </a:moveTo>
                <a:lnTo>
                  <a:pt x="1547068" y="0"/>
                </a:lnTo>
                <a:lnTo>
                  <a:pt x="1547068" y="1587252"/>
                </a:lnTo>
                <a:lnTo>
                  <a:pt x="0" y="1587252"/>
                </a:lnTo>
                <a:lnTo>
                  <a:pt x="0" y="0"/>
                </a:lnTo>
                <a:close/>
              </a:path>
            </a:pathLst>
          </a:custGeom>
          <a:blipFill>
            <a:blip r:embed="rId13"/>
            <a:stretch>
              <a:fillRect/>
            </a:stretch>
          </a:blipFill>
        </p:spPr>
        <p:txBody>
          <a:bodyPr/>
          <a:lstStyle/>
          <a:p>
            <a:endParaRPr lang="en-US"/>
          </a:p>
        </p:txBody>
      </p:sp>
      <p:sp>
        <p:nvSpPr>
          <p:cNvPr id="15" name="Freeform 15"/>
          <p:cNvSpPr/>
          <p:nvPr/>
        </p:nvSpPr>
        <p:spPr>
          <a:xfrm>
            <a:off x="1428750" y="9684246"/>
            <a:ext cx="8107040" cy="602754"/>
          </a:xfrm>
          <a:custGeom>
            <a:avLst/>
            <a:gdLst/>
            <a:ahLst/>
            <a:cxnLst/>
            <a:rect l="l" t="t" r="r" b="b"/>
            <a:pathLst>
              <a:path w="8107040" h="602754">
                <a:moveTo>
                  <a:pt x="0" y="0"/>
                </a:moveTo>
                <a:lnTo>
                  <a:pt x="8107040" y="0"/>
                </a:lnTo>
                <a:lnTo>
                  <a:pt x="8107040" y="602754"/>
                </a:lnTo>
                <a:lnTo>
                  <a:pt x="0" y="602754"/>
                </a:lnTo>
                <a:lnTo>
                  <a:pt x="0" y="0"/>
                </a:lnTo>
                <a:close/>
              </a:path>
            </a:pathLst>
          </a:custGeom>
          <a:blipFill>
            <a:blip r:embed="rId14"/>
            <a:stretch>
              <a:fillRect/>
            </a:stretch>
          </a:blipFill>
        </p:spPr>
        <p:txBody>
          <a:bodyPr/>
          <a:lstStyle/>
          <a:p>
            <a:endParaRPr lang="en-US"/>
          </a:p>
        </p:txBody>
      </p:sp>
      <p:grpSp>
        <p:nvGrpSpPr>
          <p:cNvPr id="16" name="Group 16"/>
          <p:cNvGrpSpPr/>
          <p:nvPr/>
        </p:nvGrpSpPr>
        <p:grpSpPr>
          <a:xfrm>
            <a:off x="1428750" y="3547271"/>
            <a:ext cx="5968469" cy="596846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l="-6277" t="-11114" r="-7975" b="-3137"/>
              </a:stretch>
            </a:blipFill>
          </p:spPr>
          <p:txBody>
            <a:bodyPr/>
            <a:lstStyle/>
            <a:p>
              <a:endParaRPr lang="en-US"/>
            </a:p>
          </p:txBody>
        </p:sp>
      </p:grpSp>
      <p:sp>
        <p:nvSpPr>
          <p:cNvPr id="18" name="Freeform 18"/>
          <p:cNvSpPr/>
          <p:nvPr/>
        </p:nvSpPr>
        <p:spPr>
          <a:xfrm>
            <a:off x="15266670" y="235267"/>
            <a:ext cx="3021120" cy="2302812"/>
          </a:xfrm>
          <a:custGeom>
            <a:avLst/>
            <a:gdLst/>
            <a:ahLst/>
            <a:cxnLst/>
            <a:rect l="l" t="t" r="r" b="b"/>
            <a:pathLst>
              <a:path w="3021120" h="2302812">
                <a:moveTo>
                  <a:pt x="0" y="0"/>
                </a:moveTo>
                <a:lnTo>
                  <a:pt x="3021120" y="0"/>
                </a:lnTo>
                <a:lnTo>
                  <a:pt x="3021120" y="2302812"/>
                </a:lnTo>
                <a:lnTo>
                  <a:pt x="0" y="2302812"/>
                </a:lnTo>
                <a:lnTo>
                  <a:pt x="0" y="0"/>
                </a:lnTo>
                <a:close/>
              </a:path>
            </a:pathLst>
          </a:custGeom>
          <a:blipFill>
            <a:blip r:embed="rId16"/>
            <a:stretch>
              <a:fillRect/>
            </a:stretch>
          </a:blipFill>
        </p:spPr>
        <p:txBody>
          <a:bodyPr/>
          <a:lstStyle/>
          <a:p>
            <a:endParaRPr lang="en-US"/>
          </a:p>
        </p:txBody>
      </p:sp>
      <p:sp>
        <p:nvSpPr>
          <p:cNvPr id="19" name="Freeform 19"/>
          <p:cNvSpPr/>
          <p:nvPr/>
        </p:nvSpPr>
        <p:spPr>
          <a:xfrm>
            <a:off x="2418398" y="553402"/>
            <a:ext cx="2121312" cy="1790294"/>
          </a:xfrm>
          <a:custGeom>
            <a:avLst/>
            <a:gdLst/>
            <a:ahLst/>
            <a:cxnLst/>
            <a:rect l="l" t="t" r="r" b="b"/>
            <a:pathLst>
              <a:path w="2121312" h="1790294">
                <a:moveTo>
                  <a:pt x="0" y="0"/>
                </a:moveTo>
                <a:lnTo>
                  <a:pt x="2121312" y="0"/>
                </a:lnTo>
                <a:lnTo>
                  <a:pt x="2121312" y="1790295"/>
                </a:lnTo>
                <a:lnTo>
                  <a:pt x="0" y="1790295"/>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8752210" y="5439668"/>
            <a:ext cx="8795816" cy="1276674"/>
          </a:xfrm>
          <a:prstGeom prst="rect">
            <a:avLst/>
          </a:prstGeom>
        </p:spPr>
        <p:txBody>
          <a:bodyPr lIns="0" tIns="0" rIns="0" bIns="0" rtlCol="0" anchor="t">
            <a:spAutoFit/>
          </a:bodyPr>
          <a:lstStyle/>
          <a:p>
            <a:pPr algn="l">
              <a:lnSpc>
                <a:spcPts val="4969"/>
              </a:lnSpc>
            </a:pPr>
            <a:r>
              <a:rPr lang="en-US" sz="4969" b="1">
                <a:solidFill>
                  <a:srgbClr val="276DA9"/>
                </a:solidFill>
                <a:latin typeface="Roboto Bold"/>
                <a:ea typeface="Roboto Bold"/>
                <a:cs typeface="Roboto Bold"/>
                <a:sym typeface="Roboto Bold"/>
              </a:rPr>
              <a:t>Venkatesh Vijay Dahale </a:t>
            </a:r>
          </a:p>
          <a:p>
            <a:pPr algn="l">
              <a:lnSpc>
                <a:spcPts val="4969"/>
              </a:lnSpc>
            </a:pPr>
            <a:endParaRPr lang="en-US" sz="4969" b="1">
              <a:solidFill>
                <a:srgbClr val="276DA9"/>
              </a:solidFill>
              <a:latin typeface="Roboto Bold"/>
              <a:ea typeface="Roboto Bold"/>
              <a:cs typeface="Roboto Bold"/>
              <a:sym typeface="Roboto Bold"/>
            </a:endParaRPr>
          </a:p>
        </p:txBody>
      </p:sp>
      <p:sp>
        <p:nvSpPr>
          <p:cNvPr id="21" name="TextBox 21"/>
          <p:cNvSpPr txBox="1"/>
          <p:nvPr/>
        </p:nvSpPr>
        <p:spPr>
          <a:xfrm>
            <a:off x="8909260" y="6557408"/>
            <a:ext cx="7176456" cy="903852"/>
          </a:xfrm>
          <a:prstGeom prst="rect">
            <a:avLst/>
          </a:prstGeom>
        </p:spPr>
        <p:txBody>
          <a:bodyPr lIns="0" tIns="0" rIns="0" bIns="0" rtlCol="0" anchor="t">
            <a:spAutoFit/>
          </a:bodyPr>
          <a:lstStyle/>
          <a:p>
            <a:pPr algn="l">
              <a:lnSpc>
                <a:spcPts val="3558"/>
              </a:lnSpc>
            </a:pPr>
            <a:r>
              <a:rPr lang="en-US" sz="3235" b="1" spc="161">
                <a:solidFill>
                  <a:srgbClr val="276DA9"/>
                </a:solidFill>
                <a:latin typeface="Roboto Bold"/>
                <a:ea typeface="Roboto Bold"/>
                <a:cs typeface="Roboto Bold"/>
                <a:sym typeface="Roboto Bold"/>
              </a:rPr>
              <a:t>PG Representative</a:t>
            </a:r>
          </a:p>
          <a:p>
            <a:pPr algn="l">
              <a:lnSpc>
                <a:spcPts val="3558"/>
              </a:lnSpc>
            </a:pPr>
            <a:endParaRPr lang="en-US" sz="3235" b="1" spc="161">
              <a:solidFill>
                <a:srgbClr val="276DA9"/>
              </a:solidFill>
              <a:latin typeface="Roboto Bold"/>
              <a:ea typeface="Roboto Bold"/>
              <a:cs typeface="Roboto Bold"/>
              <a:sym typeface="Roboto Bold"/>
            </a:endParaRPr>
          </a:p>
        </p:txBody>
      </p:sp>
      <p:sp>
        <p:nvSpPr>
          <p:cNvPr id="22" name="TextBox 22"/>
          <p:cNvSpPr txBox="1"/>
          <p:nvPr/>
        </p:nvSpPr>
        <p:spPr>
          <a:xfrm>
            <a:off x="9875461" y="8242872"/>
            <a:ext cx="1247017" cy="397693"/>
          </a:xfrm>
          <a:prstGeom prst="rect">
            <a:avLst/>
          </a:prstGeom>
        </p:spPr>
        <p:txBody>
          <a:bodyPr lIns="0" tIns="0" rIns="0" bIns="0" rtlCol="0" anchor="t">
            <a:spAutoFit/>
          </a:bodyPr>
          <a:lstStyle/>
          <a:p>
            <a:pPr algn="l">
              <a:lnSpc>
                <a:spcPts val="3041"/>
              </a:lnSpc>
            </a:pPr>
            <a:r>
              <a:rPr lang="en-US" sz="2765" spc="276">
                <a:solidFill>
                  <a:srgbClr val="D4A658"/>
                </a:solidFill>
                <a:latin typeface="Roboto"/>
                <a:ea typeface="Roboto"/>
                <a:cs typeface="Roboto"/>
                <a:sym typeface="Roboto"/>
              </a:rPr>
              <a:t>EMAIL</a:t>
            </a:r>
          </a:p>
        </p:txBody>
      </p:sp>
      <p:sp>
        <p:nvSpPr>
          <p:cNvPr id="23" name="TextBox 23"/>
          <p:cNvSpPr txBox="1"/>
          <p:nvPr/>
        </p:nvSpPr>
        <p:spPr>
          <a:xfrm>
            <a:off x="9875461" y="8678635"/>
            <a:ext cx="4480872" cy="855422"/>
          </a:xfrm>
          <a:prstGeom prst="rect">
            <a:avLst/>
          </a:prstGeom>
        </p:spPr>
        <p:txBody>
          <a:bodyPr lIns="0" tIns="0" rIns="0" bIns="0" rtlCol="0" anchor="t">
            <a:spAutoFit/>
          </a:bodyPr>
          <a:lstStyle/>
          <a:p>
            <a:pPr algn="l">
              <a:lnSpc>
                <a:spcPts val="3309"/>
              </a:lnSpc>
            </a:pPr>
            <a:r>
              <a:rPr lang="en-US" sz="3008" b="1">
                <a:solidFill>
                  <a:srgbClr val="276DA9"/>
                </a:solidFill>
                <a:latin typeface="Roboto Bold"/>
                <a:ea typeface="Roboto Bold"/>
                <a:cs typeface="Roboto Bold"/>
                <a:sym typeface="Roboto Bold"/>
              </a:rPr>
              <a:t>cea.phd@civil.iitb.ac.in</a:t>
            </a:r>
          </a:p>
          <a:p>
            <a:pPr algn="l">
              <a:lnSpc>
                <a:spcPts val="3309"/>
              </a:lnSpc>
            </a:pPr>
            <a:r>
              <a:rPr lang="en-US" sz="3008" b="1">
                <a:solidFill>
                  <a:srgbClr val="276DA9"/>
                </a:solidFill>
                <a:latin typeface="Roboto Bold"/>
                <a:ea typeface="Roboto Bold"/>
                <a:cs typeface="Roboto Bold"/>
                <a:sym typeface="Roboto Bold"/>
              </a:rPr>
              <a:t>cea.mtech@civil.iitb.ac.in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0EBEB"/>
        </a:solidFill>
        <a:effectLst/>
      </p:bgPr>
    </p:bg>
    <p:spTree>
      <p:nvGrpSpPr>
        <p:cNvPr id="1" name=""/>
        <p:cNvGrpSpPr/>
        <p:nvPr/>
      </p:nvGrpSpPr>
      <p:grpSpPr>
        <a:xfrm>
          <a:off x="0" y="0"/>
          <a:ext cx="0" cy="0"/>
          <a:chOff x="0" y="0"/>
          <a:chExt cx="0" cy="0"/>
        </a:xfrm>
      </p:grpSpPr>
      <p:grpSp>
        <p:nvGrpSpPr>
          <p:cNvPr id="2" name="Group 2"/>
          <p:cNvGrpSpPr/>
          <p:nvPr/>
        </p:nvGrpSpPr>
        <p:grpSpPr>
          <a:xfrm>
            <a:off x="0" y="134937"/>
            <a:ext cx="18288000" cy="10152063"/>
            <a:chOff x="0" y="0"/>
            <a:chExt cx="931333" cy="517003"/>
          </a:xfrm>
        </p:grpSpPr>
        <p:sp>
          <p:nvSpPr>
            <p:cNvPr id="3" name="Freeform 3"/>
            <p:cNvSpPr/>
            <p:nvPr/>
          </p:nvSpPr>
          <p:spPr>
            <a:xfrm>
              <a:off x="0" y="0"/>
              <a:ext cx="931333" cy="517003"/>
            </a:xfrm>
            <a:custGeom>
              <a:avLst/>
              <a:gdLst/>
              <a:ahLst/>
              <a:cxnLst/>
              <a:rect l="l" t="t" r="r" b="b"/>
              <a:pathLst>
                <a:path w="931333" h="517003">
                  <a:moveTo>
                    <a:pt x="8268" y="0"/>
                  </a:moveTo>
                  <a:lnTo>
                    <a:pt x="923065" y="0"/>
                  </a:lnTo>
                  <a:cubicBezTo>
                    <a:pt x="925258" y="0"/>
                    <a:pt x="927361" y="871"/>
                    <a:pt x="928912" y="2422"/>
                  </a:cubicBezTo>
                  <a:cubicBezTo>
                    <a:pt x="930462" y="3972"/>
                    <a:pt x="931333" y="6075"/>
                    <a:pt x="931333" y="8268"/>
                  </a:cubicBezTo>
                  <a:lnTo>
                    <a:pt x="931333" y="508735"/>
                  </a:lnTo>
                  <a:cubicBezTo>
                    <a:pt x="931333" y="513301"/>
                    <a:pt x="927632" y="517003"/>
                    <a:pt x="923065" y="517003"/>
                  </a:cubicBezTo>
                  <a:lnTo>
                    <a:pt x="8268" y="517003"/>
                  </a:lnTo>
                  <a:cubicBezTo>
                    <a:pt x="3702" y="517003"/>
                    <a:pt x="0" y="513301"/>
                    <a:pt x="0" y="508735"/>
                  </a:cubicBezTo>
                  <a:lnTo>
                    <a:pt x="0" y="8268"/>
                  </a:lnTo>
                  <a:cubicBezTo>
                    <a:pt x="0" y="3702"/>
                    <a:pt x="3702" y="0"/>
                    <a:pt x="8268" y="0"/>
                  </a:cubicBezTo>
                  <a:close/>
                </a:path>
              </a:pathLst>
            </a:custGeom>
            <a:solidFill>
              <a:srgbClr val="FFFFFF"/>
            </a:solidFill>
            <a:ln w="952500" cap="rnd">
              <a:solidFill>
                <a:srgbClr val="24527A"/>
              </a:solidFill>
              <a:prstDash val="solid"/>
              <a:round/>
            </a:ln>
          </p:spPr>
          <p:txBody>
            <a:bodyPr/>
            <a:lstStyle/>
            <a:p>
              <a:endParaRPr lang="en-US"/>
            </a:p>
          </p:txBody>
        </p:sp>
        <p:sp>
          <p:nvSpPr>
            <p:cNvPr id="4" name="TextBox 4"/>
            <p:cNvSpPr txBox="1"/>
            <p:nvPr/>
          </p:nvSpPr>
          <p:spPr>
            <a:xfrm>
              <a:off x="0" y="-38100"/>
              <a:ext cx="931333" cy="55510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617220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flipH="1">
            <a:off x="15204722" y="615917"/>
            <a:ext cx="2054578" cy="825567"/>
          </a:xfrm>
          <a:custGeom>
            <a:avLst/>
            <a:gdLst/>
            <a:ahLst/>
            <a:cxnLst/>
            <a:rect l="l" t="t" r="r" b="b"/>
            <a:pathLst>
              <a:path w="2054578" h="825567">
                <a:moveTo>
                  <a:pt x="2054578" y="0"/>
                </a:moveTo>
                <a:lnTo>
                  <a:pt x="0" y="0"/>
                </a:lnTo>
                <a:lnTo>
                  <a:pt x="0" y="825566"/>
                </a:lnTo>
                <a:lnTo>
                  <a:pt x="2054578" y="825566"/>
                </a:lnTo>
                <a:lnTo>
                  <a:pt x="2054578"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988852" y="1837771"/>
            <a:ext cx="14510785" cy="722198"/>
          </a:xfrm>
          <a:prstGeom prst="rect">
            <a:avLst/>
          </a:prstGeom>
        </p:spPr>
        <p:txBody>
          <a:bodyPr lIns="0" tIns="0" rIns="0" bIns="0" rtlCol="0" anchor="t">
            <a:spAutoFit/>
          </a:bodyPr>
          <a:lstStyle/>
          <a:p>
            <a:pPr algn="l">
              <a:lnSpc>
                <a:spcPts val="5110"/>
              </a:lnSpc>
            </a:pPr>
            <a:r>
              <a:rPr lang="en-US" sz="5942" b="1">
                <a:solidFill>
                  <a:srgbClr val="000000"/>
                </a:solidFill>
                <a:latin typeface="Glacial Indifference Bold"/>
                <a:ea typeface="Glacial Indifference Bold"/>
                <a:cs typeface="Glacial Indifference Bold"/>
                <a:sym typeface="Glacial Indifference Bold"/>
              </a:rPr>
              <a:t>Institute Student Companion Program</a:t>
            </a:r>
          </a:p>
        </p:txBody>
      </p:sp>
      <p:sp>
        <p:nvSpPr>
          <p:cNvPr id="8" name="TextBox 8"/>
          <p:cNvSpPr txBox="1"/>
          <p:nvPr/>
        </p:nvSpPr>
        <p:spPr>
          <a:xfrm>
            <a:off x="1788364" y="2793645"/>
            <a:ext cx="14510785" cy="6021916"/>
          </a:xfrm>
          <a:prstGeom prst="rect">
            <a:avLst/>
          </a:prstGeom>
        </p:spPr>
        <p:txBody>
          <a:bodyPr lIns="0" tIns="0" rIns="0" bIns="0" rtlCol="0" anchor="t">
            <a:spAutoFit/>
          </a:bodyPr>
          <a:lstStyle/>
          <a:p>
            <a:pPr marL="582481" lvl="1" indent="-291241" algn="l">
              <a:lnSpc>
                <a:spcPts val="5395"/>
              </a:lnSpc>
              <a:buFont typeface="Arial"/>
              <a:buChar char="•"/>
            </a:pPr>
            <a:r>
              <a:rPr lang="en-US" sz="2697">
                <a:solidFill>
                  <a:srgbClr val="000000"/>
                </a:solidFill>
                <a:latin typeface="Roboto"/>
                <a:ea typeface="Roboto"/>
                <a:cs typeface="Roboto"/>
                <a:sym typeface="Roboto"/>
              </a:rPr>
              <a:t>ISCP is a </a:t>
            </a:r>
            <a:r>
              <a:rPr lang="en-US" sz="2697" b="1">
                <a:solidFill>
                  <a:srgbClr val="000000"/>
                </a:solidFill>
                <a:latin typeface="Roboto Bold"/>
                <a:ea typeface="Roboto Bold"/>
                <a:cs typeface="Roboto Bold"/>
                <a:sym typeface="Roboto Bold"/>
              </a:rPr>
              <a:t>student-led mentorship program</a:t>
            </a:r>
            <a:r>
              <a:rPr lang="en-US" sz="2697">
                <a:solidFill>
                  <a:srgbClr val="000000"/>
                </a:solidFill>
                <a:latin typeface="Roboto"/>
                <a:ea typeface="Roboto"/>
                <a:cs typeface="Roboto"/>
                <a:sym typeface="Roboto"/>
              </a:rPr>
              <a:t> under the Dean AP Office, designed to help newly admitted postgraduate students transition smoothly into academic and campus life at IIT Bombay through guidance, support, and peer interaction.</a:t>
            </a:r>
          </a:p>
          <a:p>
            <a:pPr marL="582481" lvl="1" indent="-291241" algn="l">
              <a:lnSpc>
                <a:spcPts val="5395"/>
              </a:lnSpc>
              <a:buFont typeface="Arial"/>
              <a:buChar char="•"/>
            </a:pPr>
            <a:r>
              <a:rPr lang="en-US" sz="2697">
                <a:solidFill>
                  <a:srgbClr val="000000"/>
                </a:solidFill>
                <a:latin typeface="Roboto"/>
                <a:ea typeface="Roboto"/>
                <a:cs typeface="Roboto"/>
                <a:sym typeface="Roboto"/>
              </a:rPr>
              <a:t>ISCP fosters a supportive and inclusive environment by promoting peer interaction, encouraging open communication, and providing emotional support to help students maintain their mental well-being while adapting to the academic and social life at IIT Bombay.</a:t>
            </a:r>
          </a:p>
          <a:p>
            <a:pPr marL="582481" lvl="1" indent="-291241" algn="l">
              <a:lnSpc>
                <a:spcPts val="5395"/>
              </a:lnSpc>
              <a:buFont typeface="Arial"/>
              <a:buChar char="•"/>
            </a:pPr>
            <a:r>
              <a:rPr lang="en-US" sz="2697">
                <a:solidFill>
                  <a:srgbClr val="000000"/>
                </a:solidFill>
                <a:latin typeface="Roboto"/>
                <a:ea typeface="Roboto"/>
                <a:cs typeface="Roboto"/>
                <a:sym typeface="Roboto"/>
              </a:rPr>
              <a:t>ISCP is led by the Overall Coordinator (OC), supported by Associate Coordinators (ACs), who oversee and guide Department Coordinators (DCs) across various departments.</a:t>
            </a:r>
          </a:p>
        </p:txBody>
      </p:sp>
      <p:sp>
        <p:nvSpPr>
          <p:cNvPr id="9" name="Freeform 9"/>
          <p:cNvSpPr/>
          <p:nvPr/>
        </p:nvSpPr>
        <p:spPr>
          <a:xfrm>
            <a:off x="15431545" y="1692249"/>
            <a:ext cx="1068092" cy="1060180"/>
          </a:xfrm>
          <a:custGeom>
            <a:avLst/>
            <a:gdLst/>
            <a:ahLst/>
            <a:cxnLst/>
            <a:rect l="l" t="t" r="r" b="b"/>
            <a:pathLst>
              <a:path w="1068092" h="1060180">
                <a:moveTo>
                  <a:pt x="0" y="0"/>
                </a:moveTo>
                <a:lnTo>
                  <a:pt x="1068091" y="0"/>
                </a:lnTo>
                <a:lnTo>
                  <a:pt x="1068091" y="1060180"/>
                </a:lnTo>
                <a:lnTo>
                  <a:pt x="0" y="1060180"/>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0EBEB"/>
        </a:solidFill>
        <a:effectLst/>
      </p:bgPr>
    </p:bg>
    <p:spTree>
      <p:nvGrpSpPr>
        <p:cNvPr id="1" name=""/>
        <p:cNvGrpSpPr/>
        <p:nvPr/>
      </p:nvGrpSpPr>
      <p:grpSpPr>
        <a:xfrm>
          <a:off x="0" y="0"/>
          <a:ext cx="0" cy="0"/>
          <a:chOff x="0" y="0"/>
          <a:chExt cx="0" cy="0"/>
        </a:xfrm>
      </p:grpSpPr>
      <p:grpSp>
        <p:nvGrpSpPr>
          <p:cNvPr id="2" name="Group 2"/>
          <p:cNvGrpSpPr/>
          <p:nvPr/>
        </p:nvGrpSpPr>
        <p:grpSpPr>
          <a:xfrm>
            <a:off x="0" y="134937"/>
            <a:ext cx="18288000" cy="10152063"/>
            <a:chOff x="0" y="0"/>
            <a:chExt cx="931333" cy="517003"/>
          </a:xfrm>
        </p:grpSpPr>
        <p:sp>
          <p:nvSpPr>
            <p:cNvPr id="3" name="Freeform 3"/>
            <p:cNvSpPr/>
            <p:nvPr/>
          </p:nvSpPr>
          <p:spPr>
            <a:xfrm>
              <a:off x="0" y="0"/>
              <a:ext cx="931333" cy="517003"/>
            </a:xfrm>
            <a:custGeom>
              <a:avLst/>
              <a:gdLst/>
              <a:ahLst/>
              <a:cxnLst/>
              <a:rect l="l" t="t" r="r" b="b"/>
              <a:pathLst>
                <a:path w="931333" h="517003">
                  <a:moveTo>
                    <a:pt x="8268" y="0"/>
                  </a:moveTo>
                  <a:lnTo>
                    <a:pt x="923065" y="0"/>
                  </a:lnTo>
                  <a:cubicBezTo>
                    <a:pt x="925258" y="0"/>
                    <a:pt x="927361" y="871"/>
                    <a:pt x="928912" y="2422"/>
                  </a:cubicBezTo>
                  <a:cubicBezTo>
                    <a:pt x="930462" y="3972"/>
                    <a:pt x="931333" y="6075"/>
                    <a:pt x="931333" y="8268"/>
                  </a:cubicBezTo>
                  <a:lnTo>
                    <a:pt x="931333" y="508735"/>
                  </a:lnTo>
                  <a:cubicBezTo>
                    <a:pt x="931333" y="513301"/>
                    <a:pt x="927632" y="517003"/>
                    <a:pt x="923065" y="517003"/>
                  </a:cubicBezTo>
                  <a:lnTo>
                    <a:pt x="8268" y="517003"/>
                  </a:lnTo>
                  <a:cubicBezTo>
                    <a:pt x="3702" y="517003"/>
                    <a:pt x="0" y="513301"/>
                    <a:pt x="0" y="508735"/>
                  </a:cubicBezTo>
                  <a:lnTo>
                    <a:pt x="0" y="8268"/>
                  </a:lnTo>
                  <a:cubicBezTo>
                    <a:pt x="0" y="3702"/>
                    <a:pt x="3702" y="0"/>
                    <a:pt x="8268" y="0"/>
                  </a:cubicBezTo>
                  <a:close/>
                </a:path>
              </a:pathLst>
            </a:custGeom>
            <a:solidFill>
              <a:srgbClr val="FFFFFF"/>
            </a:solidFill>
            <a:ln w="952500" cap="rnd">
              <a:solidFill>
                <a:srgbClr val="24527A"/>
              </a:solidFill>
              <a:prstDash val="solid"/>
              <a:round/>
            </a:ln>
          </p:spPr>
          <p:txBody>
            <a:bodyPr/>
            <a:lstStyle/>
            <a:p>
              <a:endParaRPr lang="en-US"/>
            </a:p>
          </p:txBody>
        </p:sp>
        <p:sp>
          <p:nvSpPr>
            <p:cNvPr id="4" name="TextBox 4"/>
            <p:cNvSpPr txBox="1"/>
            <p:nvPr/>
          </p:nvSpPr>
          <p:spPr>
            <a:xfrm>
              <a:off x="0" y="-38100"/>
              <a:ext cx="931333" cy="55510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617220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flipH="1">
            <a:off x="15204722" y="615917"/>
            <a:ext cx="2054578" cy="825567"/>
          </a:xfrm>
          <a:custGeom>
            <a:avLst/>
            <a:gdLst/>
            <a:ahLst/>
            <a:cxnLst/>
            <a:rect l="l" t="t" r="r" b="b"/>
            <a:pathLst>
              <a:path w="2054578" h="825567">
                <a:moveTo>
                  <a:pt x="2054578" y="0"/>
                </a:moveTo>
                <a:lnTo>
                  <a:pt x="0" y="0"/>
                </a:lnTo>
                <a:lnTo>
                  <a:pt x="0" y="825566"/>
                </a:lnTo>
                <a:lnTo>
                  <a:pt x="2054578" y="825566"/>
                </a:lnTo>
                <a:lnTo>
                  <a:pt x="2054578"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2320738" y="1739761"/>
            <a:ext cx="14539550" cy="723989"/>
          </a:xfrm>
          <a:prstGeom prst="rect">
            <a:avLst/>
          </a:prstGeom>
        </p:spPr>
        <p:txBody>
          <a:bodyPr lIns="0" tIns="0" rIns="0" bIns="0" rtlCol="0" anchor="t">
            <a:spAutoFit/>
          </a:bodyPr>
          <a:lstStyle/>
          <a:p>
            <a:pPr algn="l">
              <a:lnSpc>
                <a:spcPts val="5120"/>
              </a:lnSpc>
            </a:pPr>
            <a:r>
              <a:rPr lang="en-US" sz="5954" b="1">
                <a:solidFill>
                  <a:srgbClr val="000000"/>
                </a:solidFill>
                <a:latin typeface="Glacial Indifference Bold"/>
                <a:ea typeface="Glacial Indifference Bold"/>
                <a:cs typeface="Glacial Indifference Bold"/>
                <a:sym typeface="Glacial Indifference Bold"/>
              </a:rPr>
              <a:t>Institute Student Companion Program</a:t>
            </a:r>
          </a:p>
        </p:txBody>
      </p:sp>
      <p:grpSp>
        <p:nvGrpSpPr>
          <p:cNvPr id="8" name="Group 8"/>
          <p:cNvGrpSpPr>
            <a:grpSpLocks noChangeAspect="1"/>
          </p:cNvGrpSpPr>
          <p:nvPr/>
        </p:nvGrpSpPr>
        <p:grpSpPr>
          <a:xfrm>
            <a:off x="6106673" y="3629181"/>
            <a:ext cx="2057718" cy="2049680"/>
            <a:chOff x="0" y="0"/>
            <a:chExt cx="6502400" cy="6477000"/>
          </a:xfrm>
        </p:grpSpPr>
        <p:sp>
          <p:nvSpPr>
            <p:cNvPr id="9" name="Freeform 9"/>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4"/>
              <a:stretch>
                <a:fillRect l="223" t="-60040" r="223" b="-60040"/>
              </a:stretch>
            </a:blipFill>
          </p:spPr>
          <p:txBody>
            <a:bodyPr/>
            <a:lstStyle/>
            <a:p>
              <a:endParaRPr lang="en-US"/>
            </a:p>
          </p:txBody>
        </p:sp>
        <p:sp>
          <p:nvSpPr>
            <p:cNvPr id="10" name="Freeform 10"/>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grpSp>
        <p:nvGrpSpPr>
          <p:cNvPr id="11" name="Group 11"/>
          <p:cNvGrpSpPr>
            <a:grpSpLocks noChangeAspect="1"/>
          </p:cNvGrpSpPr>
          <p:nvPr/>
        </p:nvGrpSpPr>
        <p:grpSpPr>
          <a:xfrm>
            <a:off x="10597900" y="3629181"/>
            <a:ext cx="2057718" cy="2049680"/>
            <a:chOff x="0" y="0"/>
            <a:chExt cx="6502400" cy="6477000"/>
          </a:xfrm>
        </p:grpSpPr>
        <p:sp>
          <p:nvSpPr>
            <p:cNvPr id="12" name="Freeform 12"/>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5"/>
              <a:stretch>
                <a:fillRect l="-19218" r="-13680"/>
              </a:stretch>
            </a:blipFill>
          </p:spPr>
          <p:txBody>
            <a:bodyPr/>
            <a:lstStyle/>
            <a:p>
              <a:endParaRPr lang="en-US"/>
            </a:p>
          </p:txBody>
        </p:sp>
        <p:sp>
          <p:nvSpPr>
            <p:cNvPr id="13" name="Freeform 13"/>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14" name="TextBox 14"/>
          <p:cNvSpPr txBox="1"/>
          <p:nvPr/>
        </p:nvSpPr>
        <p:spPr>
          <a:xfrm>
            <a:off x="5046827" y="5977591"/>
            <a:ext cx="4449182" cy="272251"/>
          </a:xfrm>
          <a:prstGeom prst="rect">
            <a:avLst/>
          </a:prstGeom>
        </p:spPr>
        <p:txBody>
          <a:bodyPr lIns="0" tIns="0" rIns="0" bIns="0" rtlCol="0" anchor="t">
            <a:spAutoFit/>
          </a:bodyPr>
          <a:lstStyle/>
          <a:p>
            <a:pPr algn="ctr">
              <a:lnSpc>
                <a:spcPts val="2139"/>
              </a:lnSpc>
            </a:pPr>
            <a:r>
              <a:rPr lang="en-US" sz="1945" b="1">
                <a:solidFill>
                  <a:srgbClr val="000000"/>
                </a:solidFill>
                <a:latin typeface="Roboto Bold"/>
                <a:ea typeface="Roboto Bold"/>
                <a:cs typeface="Roboto Bold"/>
                <a:sym typeface="Roboto Bold"/>
              </a:rPr>
              <a:t>OMKAR VATHARE</a:t>
            </a:r>
          </a:p>
        </p:txBody>
      </p:sp>
      <p:sp>
        <p:nvSpPr>
          <p:cNvPr id="15" name="TextBox 15"/>
          <p:cNvSpPr txBox="1"/>
          <p:nvPr/>
        </p:nvSpPr>
        <p:spPr>
          <a:xfrm>
            <a:off x="9402168" y="5977591"/>
            <a:ext cx="4449182" cy="272251"/>
          </a:xfrm>
          <a:prstGeom prst="rect">
            <a:avLst/>
          </a:prstGeom>
        </p:spPr>
        <p:txBody>
          <a:bodyPr lIns="0" tIns="0" rIns="0" bIns="0" rtlCol="0" anchor="t">
            <a:spAutoFit/>
          </a:bodyPr>
          <a:lstStyle/>
          <a:p>
            <a:pPr algn="ctr">
              <a:lnSpc>
                <a:spcPts val="2139"/>
              </a:lnSpc>
            </a:pPr>
            <a:r>
              <a:rPr lang="en-US" sz="1945" b="1">
                <a:solidFill>
                  <a:srgbClr val="000000"/>
                </a:solidFill>
                <a:latin typeface="Roboto Bold"/>
                <a:ea typeface="Roboto Bold"/>
                <a:cs typeface="Roboto Bold"/>
                <a:sym typeface="Roboto Bold"/>
              </a:rPr>
              <a:t>RISHI GANESH L</a:t>
            </a:r>
          </a:p>
        </p:txBody>
      </p:sp>
      <p:sp>
        <p:nvSpPr>
          <p:cNvPr id="16" name="TextBox 16"/>
          <p:cNvSpPr txBox="1"/>
          <p:nvPr/>
        </p:nvSpPr>
        <p:spPr>
          <a:xfrm>
            <a:off x="5193462" y="6349806"/>
            <a:ext cx="2266186" cy="253707"/>
          </a:xfrm>
          <a:prstGeom prst="rect">
            <a:avLst/>
          </a:prstGeom>
        </p:spPr>
        <p:txBody>
          <a:bodyPr lIns="0" tIns="0" rIns="0" bIns="0" rtlCol="0" anchor="t">
            <a:spAutoFit/>
          </a:bodyPr>
          <a:lstStyle/>
          <a:p>
            <a:pPr marL="0" lvl="0" indent="0" algn="l">
              <a:lnSpc>
                <a:spcPts val="1925"/>
              </a:lnSpc>
              <a:spcBef>
                <a:spcPct val="0"/>
              </a:spcBef>
            </a:pPr>
            <a:r>
              <a:rPr lang="en-US" sz="1750">
                <a:solidFill>
                  <a:srgbClr val="000000"/>
                </a:solidFill>
                <a:latin typeface="Roboto"/>
                <a:ea typeface="Roboto"/>
                <a:cs typeface="Roboto"/>
                <a:sym typeface="Roboto"/>
              </a:rPr>
              <a:t>25m0549@iitb.ac.in | </a:t>
            </a:r>
          </a:p>
        </p:txBody>
      </p:sp>
      <p:sp>
        <p:nvSpPr>
          <p:cNvPr id="17" name="TextBox 17"/>
          <p:cNvSpPr txBox="1"/>
          <p:nvPr/>
        </p:nvSpPr>
        <p:spPr>
          <a:xfrm>
            <a:off x="9722392" y="6349806"/>
            <a:ext cx="2214850" cy="253707"/>
          </a:xfrm>
          <a:prstGeom prst="rect">
            <a:avLst/>
          </a:prstGeom>
        </p:spPr>
        <p:txBody>
          <a:bodyPr lIns="0" tIns="0" rIns="0" bIns="0" rtlCol="0" anchor="t">
            <a:spAutoFit/>
          </a:bodyPr>
          <a:lstStyle/>
          <a:p>
            <a:pPr marL="0" lvl="0" indent="0" algn="l">
              <a:lnSpc>
                <a:spcPts val="1925"/>
              </a:lnSpc>
              <a:spcBef>
                <a:spcPct val="0"/>
              </a:spcBef>
            </a:pPr>
            <a:r>
              <a:rPr lang="en-US" sz="1750">
                <a:solidFill>
                  <a:srgbClr val="000000"/>
                </a:solidFill>
                <a:latin typeface="Roboto"/>
                <a:ea typeface="Roboto"/>
                <a:cs typeface="Roboto"/>
                <a:sym typeface="Roboto"/>
              </a:rPr>
              <a:t>25m0611@iitb.ac.in |</a:t>
            </a:r>
          </a:p>
        </p:txBody>
      </p:sp>
      <p:sp>
        <p:nvSpPr>
          <p:cNvPr id="18" name="TextBox 18"/>
          <p:cNvSpPr txBox="1"/>
          <p:nvPr/>
        </p:nvSpPr>
        <p:spPr>
          <a:xfrm>
            <a:off x="7384938" y="6353456"/>
            <a:ext cx="2077956" cy="253707"/>
          </a:xfrm>
          <a:prstGeom prst="rect">
            <a:avLst/>
          </a:prstGeom>
        </p:spPr>
        <p:txBody>
          <a:bodyPr lIns="0" tIns="0" rIns="0" bIns="0" rtlCol="0" anchor="t">
            <a:spAutoFit/>
          </a:bodyPr>
          <a:lstStyle/>
          <a:p>
            <a:pPr marL="0" lvl="0" indent="0" algn="l">
              <a:lnSpc>
                <a:spcPts val="1925"/>
              </a:lnSpc>
              <a:spcBef>
                <a:spcPct val="0"/>
              </a:spcBef>
            </a:pPr>
            <a:r>
              <a:rPr lang="en-US" sz="1750">
                <a:solidFill>
                  <a:srgbClr val="000000"/>
                </a:solidFill>
                <a:latin typeface="Roboto"/>
                <a:ea typeface="Roboto"/>
                <a:cs typeface="Roboto"/>
                <a:sym typeface="Roboto"/>
              </a:rPr>
              <a:t>+91 94235 16451</a:t>
            </a:r>
          </a:p>
        </p:txBody>
      </p:sp>
      <p:sp>
        <p:nvSpPr>
          <p:cNvPr id="19" name="TextBox 19"/>
          <p:cNvSpPr txBox="1"/>
          <p:nvPr/>
        </p:nvSpPr>
        <p:spPr>
          <a:xfrm>
            <a:off x="11937242" y="6353456"/>
            <a:ext cx="2077956" cy="253707"/>
          </a:xfrm>
          <a:prstGeom prst="rect">
            <a:avLst/>
          </a:prstGeom>
        </p:spPr>
        <p:txBody>
          <a:bodyPr lIns="0" tIns="0" rIns="0" bIns="0" rtlCol="0" anchor="t">
            <a:spAutoFit/>
          </a:bodyPr>
          <a:lstStyle/>
          <a:p>
            <a:pPr marL="0" lvl="0" indent="0" algn="l">
              <a:lnSpc>
                <a:spcPts val="1925"/>
              </a:lnSpc>
              <a:spcBef>
                <a:spcPct val="0"/>
              </a:spcBef>
            </a:pPr>
            <a:r>
              <a:rPr lang="en-US" sz="1750">
                <a:solidFill>
                  <a:srgbClr val="000000"/>
                </a:solidFill>
                <a:latin typeface="Roboto"/>
                <a:ea typeface="Roboto"/>
                <a:cs typeface="Roboto"/>
                <a:sym typeface="Roboto"/>
              </a:rPr>
              <a:t>+91 63694 07600</a:t>
            </a:r>
          </a:p>
        </p:txBody>
      </p:sp>
      <p:sp>
        <p:nvSpPr>
          <p:cNvPr id="20" name="TextBox 20"/>
          <p:cNvSpPr txBox="1"/>
          <p:nvPr/>
        </p:nvSpPr>
        <p:spPr>
          <a:xfrm>
            <a:off x="2284687" y="6903779"/>
            <a:ext cx="14492651" cy="1824435"/>
          </a:xfrm>
          <a:prstGeom prst="rect">
            <a:avLst/>
          </a:prstGeom>
        </p:spPr>
        <p:txBody>
          <a:bodyPr lIns="0" tIns="0" rIns="0" bIns="0" rtlCol="0" anchor="t">
            <a:spAutoFit/>
          </a:bodyPr>
          <a:lstStyle/>
          <a:p>
            <a:pPr algn="just">
              <a:lnSpc>
                <a:spcPts val="4919"/>
              </a:lnSpc>
            </a:pPr>
            <a:r>
              <a:rPr lang="en-US" sz="2603">
                <a:solidFill>
                  <a:srgbClr val="000000"/>
                </a:solidFill>
                <a:latin typeface="Roboto"/>
                <a:ea typeface="Roboto"/>
                <a:cs typeface="Roboto"/>
                <a:sym typeface="Roboto"/>
              </a:rPr>
              <a:t>Department Coordinators manage a team of </a:t>
            </a:r>
            <a:r>
              <a:rPr lang="en-US" sz="2603" b="1">
                <a:solidFill>
                  <a:srgbClr val="000000"/>
                </a:solidFill>
                <a:latin typeface="Roboto Bold"/>
                <a:ea typeface="Roboto Bold"/>
                <a:cs typeface="Roboto Bold"/>
                <a:sym typeface="Roboto Bold"/>
              </a:rPr>
              <a:t>Student Companions (SCs)</a:t>
            </a:r>
            <a:r>
              <a:rPr lang="en-US" sz="2603">
                <a:solidFill>
                  <a:srgbClr val="000000"/>
                </a:solidFill>
                <a:latin typeface="Roboto"/>
                <a:ea typeface="Roboto"/>
                <a:cs typeface="Roboto"/>
                <a:sym typeface="Roboto"/>
              </a:rPr>
              <a:t>, who serve as peer mentors and the primary point of contact for newly admitted students, helping them transition smoothly into academics and campus life.</a:t>
            </a:r>
          </a:p>
        </p:txBody>
      </p:sp>
      <p:sp>
        <p:nvSpPr>
          <p:cNvPr id="21" name="TextBox 21"/>
          <p:cNvSpPr txBox="1"/>
          <p:nvPr/>
        </p:nvSpPr>
        <p:spPr>
          <a:xfrm>
            <a:off x="2320738" y="2579200"/>
            <a:ext cx="5138909" cy="386134"/>
          </a:xfrm>
          <a:prstGeom prst="rect">
            <a:avLst/>
          </a:prstGeom>
        </p:spPr>
        <p:txBody>
          <a:bodyPr lIns="0" tIns="0" rIns="0" bIns="0" rtlCol="0" anchor="t">
            <a:spAutoFit/>
          </a:bodyPr>
          <a:lstStyle/>
          <a:p>
            <a:pPr algn="l">
              <a:lnSpc>
                <a:spcPts val="2737"/>
              </a:lnSpc>
            </a:pPr>
            <a:r>
              <a:rPr lang="en-US" sz="3183" b="1">
                <a:solidFill>
                  <a:srgbClr val="000000"/>
                </a:solidFill>
                <a:latin typeface="Glacial Indifference Bold"/>
                <a:ea typeface="Glacial Indifference Bold"/>
                <a:cs typeface="Glacial Indifference Bold"/>
                <a:sym typeface="Glacial Indifference Bold"/>
              </a:rPr>
              <a:t>Department Coordinators</a:t>
            </a:r>
          </a:p>
        </p:txBody>
      </p:sp>
      <p:sp>
        <p:nvSpPr>
          <p:cNvPr id="22" name="Freeform 22"/>
          <p:cNvSpPr/>
          <p:nvPr/>
        </p:nvSpPr>
        <p:spPr>
          <a:xfrm>
            <a:off x="15858871" y="1692249"/>
            <a:ext cx="1068092" cy="1060180"/>
          </a:xfrm>
          <a:custGeom>
            <a:avLst/>
            <a:gdLst/>
            <a:ahLst/>
            <a:cxnLst/>
            <a:rect l="l" t="t" r="r" b="b"/>
            <a:pathLst>
              <a:path w="1068092" h="1060180">
                <a:moveTo>
                  <a:pt x="0" y="0"/>
                </a:moveTo>
                <a:lnTo>
                  <a:pt x="1068092" y="0"/>
                </a:lnTo>
                <a:lnTo>
                  <a:pt x="1068092" y="1060180"/>
                </a:lnTo>
                <a:lnTo>
                  <a:pt x="0" y="1060180"/>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0EBEB"/>
        </a:solidFill>
        <a:effectLst/>
      </p:bgPr>
    </p:bg>
    <p:spTree>
      <p:nvGrpSpPr>
        <p:cNvPr id="1" name=""/>
        <p:cNvGrpSpPr/>
        <p:nvPr/>
      </p:nvGrpSpPr>
      <p:grpSpPr>
        <a:xfrm>
          <a:off x="0" y="0"/>
          <a:ext cx="0" cy="0"/>
          <a:chOff x="0" y="0"/>
          <a:chExt cx="0" cy="0"/>
        </a:xfrm>
      </p:grpSpPr>
      <p:grpSp>
        <p:nvGrpSpPr>
          <p:cNvPr id="2" name="Group 2"/>
          <p:cNvGrpSpPr/>
          <p:nvPr/>
        </p:nvGrpSpPr>
        <p:grpSpPr>
          <a:xfrm>
            <a:off x="0" y="134937"/>
            <a:ext cx="18288000" cy="10152063"/>
            <a:chOff x="0" y="0"/>
            <a:chExt cx="931333" cy="517003"/>
          </a:xfrm>
        </p:grpSpPr>
        <p:sp>
          <p:nvSpPr>
            <p:cNvPr id="3" name="Freeform 3"/>
            <p:cNvSpPr/>
            <p:nvPr/>
          </p:nvSpPr>
          <p:spPr>
            <a:xfrm>
              <a:off x="0" y="0"/>
              <a:ext cx="931333" cy="517003"/>
            </a:xfrm>
            <a:custGeom>
              <a:avLst/>
              <a:gdLst/>
              <a:ahLst/>
              <a:cxnLst/>
              <a:rect l="l" t="t" r="r" b="b"/>
              <a:pathLst>
                <a:path w="931333" h="517003">
                  <a:moveTo>
                    <a:pt x="8268" y="0"/>
                  </a:moveTo>
                  <a:lnTo>
                    <a:pt x="923065" y="0"/>
                  </a:lnTo>
                  <a:cubicBezTo>
                    <a:pt x="925258" y="0"/>
                    <a:pt x="927361" y="871"/>
                    <a:pt x="928912" y="2422"/>
                  </a:cubicBezTo>
                  <a:cubicBezTo>
                    <a:pt x="930462" y="3972"/>
                    <a:pt x="931333" y="6075"/>
                    <a:pt x="931333" y="8268"/>
                  </a:cubicBezTo>
                  <a:lnTo>
                    <a:pt x="931333" y="508735"/>
                  </a:lnTo>
                  <a:cubicBezTo>
                    <a:pt x="931333" y="513301"/>
                    <a:pt x="927632" y="517003"/>
                    <a:pt x="923065" y="517003"/>
                  </a:cubicBezTo>
                  <a:lnTo>
                    <a:pt x="8268" y="517003"/>
                  </a:lnTo>
                  <a:cubicBezTo>
                    <a:pt x="3702" y="517003"/>
                    <a:pt x="0" y="513301"/>
                    <a:pt x="0" y="508735"/>
                  </a:cubicBezTo>
                  <a:lnTo>
                    <a:pt x="0" y="8268"/>
                  </a:lnTo>
                  <a:cubicBezTo>
                    <a:pt x="0" y="3702"/>
                    <a:pt x="3702" y="0"/>
                    <a:pt x="8268" y="0"/>
                  </a:cubicBezTo>
                  <a:close/>
                </a:path>
              </a:pathLst>
            </a:custGeom>
            <a:solidFill>
              <a:srgbClr val="FFFFFF"/>
            </a:solidFill>
            <a:ln w="952500" cap="rnd">
              <a:solidFill>
                <a:srgbClr val="24527A"/>
              </a:solidFill>
              <a:prstDash val="solid"/>
              <a:round/>
            </a:ln>
          </p:spPr>
          <p:txBody>
            <a:bodyPr/>
            <a:lstStyle/>
            <a:p>
              <a:endParaRPr lang="en-US"/>
            </a:p>
          </p:txBody>
        </p:sp>
        <p:sp>
          <p:nvSpPr>
            <p:cNvPr id="4" name="TextBox 4"/>
            <p:cNvSpPr txBox="1"/>
            <p:nvPr/>
          </p:nvSpPr>
          <p:spPr>
            <a:xfrm>
              <a:off x="0" y="-38100"/>
              <a:ext cx="931333" cy="55510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617220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flipH="1">
            <a:off x="15204722" y="615917"/>
            <a:ext cx="2054578" cy="825567"/>
          </a:xfrm>
          <a:custGeom>
            <a:avLst/>
            <a:gdLst/>
            <a:ahLst/>
            <a:cxnLst/>
            <a:rect l="l" t="t" r="r" b="b"/>
            <a:pathLst>
              <a:path w="2054578" h="825567">
                <a:moveTo>
                  <a:pt x="2054578" y="0"/>
                </a:moveTo>
                <a:lnTo>
                  <a:pt x="0" y="0"/>
                </a:lnTo>
                <a:lnTo>
                  <a:pt x="0" y="825566"/>
                </a:lnTo>
                <a:lnTo>
                  <a:pt x="2054578" y="825566"/>
                </a:lnTo>
                <a:lnTo>
                  <a:pt x="2054578"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873074" y="1825537"/>
            <a:ext cx="15216481" cy="747072"/>
          </a:xfrm>
          <a:prstGeom prst="rect">
            <a:avLst/>
          </a:prstGeom>
        </p:spPr>
        <p:txBody>
          <a:bodyPr lIns="0" tIns="0" rIns="0" bIns="0" rtlCol="0" anchor="t">
            <a:spAutoFit/>
          </a:bodyPr>
          <a:lstStyle/>
          <a:p>
            <a:pPr algn="l">
              <a:lnSpc>
                <a:spcPts val="5359"/>
              </a:lnSpc>
            </a:pPr>
            <a:r>
              <a:rPr lang="en-US" sz="6231" b="1">
                <a:solidFill>
                  <a:srgbClr val="000000"/>
                </a:solidFill>
                <a:latin typeface="Glacial Indifference Bold"/>
                <a:ea typeface="Glacial Indifference Bold"/>
                <a:cs typeface="Glacial Indifference Bold"/>
                <a:sym typeface="Glacial Indifference Bold"/>
              </a:rPr>
              <a:t>Institute Student Companion Program</a:t>
            </a:r>
          </a:p>
        </p:txBody>
      </p:sp>
      <p:sp>
        <p:nvSpPr>
          <p:cNvPr id="8" name="TextBox 8"/>
          <p:cNvSpPr txBox="1"/>
          <p:nvPr/>
        </p:nvSpPr>
        <p:spPr>
          <a:xfrm>
            <a:off x="1873074" y="3621443"/>
            <a:ext cx="14599754" cy="5174983"/>
          </a:xfrm>
          <a:prstGeom prst="rect">
            <a:avLst/>
          </a:prstGeom>
        </p:spPr>
        <p:txBody>
          <a:bodyPr lIns="0" tIns="0" rIns="0" bIns="0" rtlCol="0" anchor="t">
            <a:spAutoFit/>
          </a:bodyPr>
          <a:lstStyle/>
          <a:p>
            <a:pPr marL="588169" lvl="1" indent="-294084" algn="just">
              <a:lnSpc>
                <a:spcPts val="5148"/>
              </a:lnSpc>
              <a:buFont typeface="Arial"/>
              <a:buChar char="•"/>
            </a:pPr>
            <a:r>
              <a:rPr lang="en-US" sz="2724">
                <a:solidFill>
                  <a:srgbClr val="000000"/>
                </a:solidFill>
                <a:latin typeface="Roboto"/>
                <a:ea typeface="Roboto"/>
                <a:cs typeface="Roboto"/>
                <a:sym typeface="Roboto"/>
              </a:rPr>
              <a:t>Student Companions are senior student mentors who form the backbone of the </a:t>
            </a:r>
            <a:r>
              <a:rPr lang="en-US" sz="2724" b="1">
                <a:solidFill>
                  <a:srgbClr val="000000"/>
                </a:solidFill>
                <a:latin typeface="Roboto Bold"/>
                <a:ea typeface="Roboto Bold"/>
                <a:cs typeface="Roboto Bold"/>
                <a:sym typeface="Roboto Bold"/>
              </a:rPr>
              <a:t>Institute Student Companion Programme</a:t>
            </a:r>
            <a:r>
              <a:rPr lang="en-US" sz="2724">
                <a:solidFill>
                  <a:srgbClr val="000000"/>
                </a:solidFill>
                <a:latin typeface="Roboto"/>
                <a:ea typeface="Roboto"/>
                <a:cs typeface="Roboto"/>
                <a:sym typeface="Roboto"/>
              </a:rPr>
              <a:t>, ensuring that every new entrant has a reliable peer to guide them.</a:t>
            </a:r>
          </a:p>
          <a:p>
            <a:pPr marL="588169" lvl="1" indent="-294084" algn="just">
              <a:lnSpc>
                <a:spcPts val="5148"/>
              </a:lnSpc>
              <a:buFont typeface="Arial"/>
              <a:buChar char="•"/>
            </a:pPr>
            <a:r>
              <a:rPr lang="en-US" sz="2724">
                <a:solidFill>
                  <a:srgbClr val="000000"/>
                </a:solidFill>
                <a:latin typeface="Roboto"/>
                <a:ea typeface="Roboto"/>
                <a:cs typeface="Roboto"/>
                <a:sym typeface="Roboto"/>
              </a:rPr>
              <a:t>They assist freshers with admissions, registration, course selection, hostel life, institute facilities, and navigating academics and campus life.</a:t>
            </a:r>
          </a:p>
          <a:p>
            <a:pPr marL="588169" lvl="1" indent="-294084" algn="just">
              <a:lnSpc>
                <a:spcPts val="5148"/>
              </a:lnSpc>
              <a:buFont typeface="Arial"/>
              <a:buChar char="•"/>
            </a:pPr>
            <a:r>
              <a:rPr lang="en-US" sz="2724">
                <a:solidFill>
                  <a:srgbClr val="000000"/>
                </a:solidFill>
                <a:latin typeface="Roboto"/>
                <a:ea typeface="Roboto"/>
                <a:cs typeface="Roboto"/>
                <a:sym typeface="Roboto"/>
              </a:rPr>
              <a:t>Beyond academics, Student Companions foster an approachable, inclusive, and supportive environment, regularly checking in on mentees and promoting their mental health and overall well-being throughout the academic year.</a:t>
            </a:r>
          </a:p>
        </p:txBody>
      </p:sp>
      <p:sp>
        <p:nvSpPr>
          <p:cNvPr id="9" name="TextBox 9"/>
          <p:cNvSpPr txBox="1"/>
          <p:nvPr/>
        </p:nvSpPr>
        <p:spPr>
          <a:xfrm>
            <a:off x="1873074" y="2878924"/>
            <a:ext cx="6387311" cy="547974"/>
          </a:xfrm>
          <a:prstGeom prst="rect">
            <a:avLst/>
          </a:prstGeom>
        </p:spPr>
        <p:txBody>
          <a:bodyPr lIns="0" tIns="0" rIns="0" bIns="0" rtlCol="0" anchor="t">
            <a:spAutoFit/>
          </a:bodyPr>
          <a:lstStyle/>
          <a:p>
            <a:pPr algn="l">
              <a:lnSpc>
                <a:spcPts val="3923"/>
              </a:lnSpc>
            </a:pPr>
            <a:r>
              <a:rPr lang="en-US" sz="4562" b="1">
                <a:solidFill>
                  <a:srgbClr val="000000"/>
                </a:solidFill>
                <a:latin typeface="Glacial Indifference Bold"/>
                <a:ea typeface="Glacial Indifference Bold"/>
                <a:cs typeface="Glacial Indifference Bold"/>
                <a:sym typeface="Glacial Indifference Bold"/>
              </a:rPr>
              <a:t>Student Companions</a:t>
            </a:r>
          </a:p>
        </p:txBody>
      </p:sp>
      <p:sp>
        <p:nvSpPr>
          <p:cNvPr id="10" name="Freeform 10"/>
          <p:cNvSpPr/>
          <p:nvPr/>
        </p:nvSpPr>
        <p:spPr>
          <a:xfrm>
            <a:off x="16040513" y="1692249"/>
            <a:ext cx="1068092" cy="1060180"/>
          </a:xfrm>
          <a:custGeom>
            <a:avLst/>
            <a:gdLst/>
            <a:ahLst/>
            <a:cxnLst/>
            <a:rect l="l" t="t" r="r" b="b"/>
            <a:pathLst>
              <a:path w="1068092" h="1060180">
                <a:moveTo>
                  <a:pt x="0" y="0"/>
                </a:moveTo>
                <a:lnTo>
                  <a:pt x="1068092" y="0"/>
                </a:lnTo>
                <a:lnTo>
                  <a:pt x="1068092" y="1060180"/>
                </a:lnTo>
                <a:lnTo>
                  <a:pt x="0" y="1060180"/>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E0EBEB"/>
        </a:solidFill>
        <a:effectLst/>
      </p:bgPr>
    </p:bg>
    <p:spTree>
      <p:nvGrpSpPr>
        <p:cNvPr id="1" name=""/>
        <p:cNvGrpSpPr/>
        <p:nvPr/>
      </p:nvGrpSpPr>
      <p:grpSpPr>
        <a:xfrm>
          <a:off x="0" y="0"/>
          <a:ext cx="0" cy="0"/>
          <a:chOff x="0" y="0"/>
          <a:chExt cx="0" cy="0"/>
        </a:xfrm>
      </p:grpSpPr>
      <p:grpSp>
        <p:nvGrpSpPr>
          <p:cNvPr id="2" name="Group 2"/>
          <p:cNvGrpSpPr/>
          <p:nvPr/>
        </p:nvGrpSpPr>
        <p:grpSpPr>
          <a:xfrm>
            <a:off x="0" y="134937"/>
            <a:ext cx="18288000" cy="10152063"/>
            <a:chOff x="0" y="0"/>
            <a:chExt cx="931333" cy="517003"/>
          </a:xfrm>
        </p:grpSpPr>
        <p:sp>
          <p:nvSpPr>
            <p:cNvPr id="3" name="Freeform 3"/>
            <p:cNvSpPr/>
            <p:nvPr/>
          </p:nvSpPr>
          <p:spPr>
            <a:xfrm>
              <a:off x="0" y="0"/>
              <a:ext cx="931333" cy="517003"/>
            </a:xfrm>
            <a:custGeom>
              <a:avLst/>
              <a:gdLst/>
              <a:ahLst/>
              <a:cxnLst/>
              <a:rect l="l" t="t" r="r" b="b"/>
              <a:pathLst>
                <a:path w="931333" h="517003">
                  <a:moveTo>
                    <a:pt x="8268" y="0"/>
                  </a:moveTo>
                  <a:lnTo>
                    <a:pt x="923065" y="0"/>
                  </a:lnTo>
                  <a:cubicBezTo>
                    <a:pt x="925258" y="0"/>
                    <a:pt x="927361" y="871"/>
                    <a:pt x="928912" y="2422"/>
                  </a:cubicBezTo>
                  <a:cubicBezTo>
                    <a:pt x="930462" y="3972"/>
                    <a:pt x="931333" y="6075"/>
                    <a:pt x="931333" y="8268"/>
                  </a:cubicBezTo>
                  <a:lnTo>
                    <a:pt x="931333" y="508735"/>
                  </a:lnTo>
                  <a:cubicBezTo>
                    <a:pt x="931333" y="513301"/>
                    <a:pt x="927632" y="517003"/>
                    <a:pt x="923065" y="517003"/>
                  </a:cubicBezTo>
                  <a:lnTo>
                    <a:pt x="8268" y="517003"/>
                  </a:lnTo>
                  <a:cubicBezTo>
                    <a:pt x="3702" y="517003"/>
                    <a:pt x="0" y="513301"/>
                    <a:pt x="0" y="508735"/>
                  </a:cubicBezTo>
                  <a:lnTo>
                    <a:pt x="0" y="8268"/>
                  </a:lnTo>
                  <a:cubicBezTo>
                    <a:pt x="0" y="3702"/>
                    <a:pt x="3702" y="0"/>
                    <a:pt x="8268" y="0"/>
                  </a:cubicBezTo>
                  <a:close/>
                </a:path>
              </a:pathLst>
            </a:custGeom>
            <a:solidFill>
              <a:srgbClr val="FFFFFF"/>
            </a:solidFill>
            <a:ln w="952500" cap="rnd">
              <a:solidFill>
                <a:srgbClr val="24527A"/>
              </a:solidFill>
              <a:prstDash val="solid"/>
              <a:round/>
            </a:ln>
          </p:spPr>
          <p:txBody>
            <a:bodyPr/>
            <a:lstStyle/>
            <a:p>
              <a:endParaRPr lang="en-US"/>
            </a:p>
          </p:txBody>
        </p:sp>
        <p:sp>
          <p:nvSpPr>
            <p:cNvPr id="4" name="TextBox 4"/>
            <p:cNvSpPr txBox="1"/>
            <p:nvPr/>
          </p:nvSpPr>
          <p:spPr>
            <a:xfrm>
              <a:off x="0" y="-38100"/>
              <a:ext cx="931333" cy="55510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617220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flipH="1">
            <a:off x="15204722" y="615917"/>
            <a:ext cx="2054578" cy="825567"/>
          </a:xfrm>
          <a:custGeom>
            <a:avLst/>
            <a:gdLst/>
            <a:ahLst/>
            <a:cxnLst/>
            <a:rect l="l" t="t" r="r" b="b"/>
            <a:pathLst>
              <a:path w="2054578" h="825567">
                <a:moveTo>
                  <a:pt x="2054578" y="0"/>
                </a:moveTo>
                <a:lnTo>
                  <a:pt x="0" y="0"/>
                </a:lnTo>
                <a:lnTo>
                  <a:pt x="0" y="825566"/>
                </a:lnTo>
                <a:lnTo>
                  <a:pt x="2054578" y="825566"/>
                </a:lnTo>
                <a:lnTo>
                  <a:pt x="2054578"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873074" y="1825537"/>
            <a:ext cx="15216481" cy="747072"/>
          </a:xfrm>
          <a:prstGeom prst="rect">
            <a:avLst/>
          </a:prstGeom>
        </p:spPr>
        <p:txBody>
          <a:bodyPr lIns="0" tIns="0" rIns="0" bIns="0" rtlCol="0" anchor="t">
            <a:spAutoFit/>
          </a:bodyPr>
          <a:lstStyle/>
          <a:p>
            <a:pPr algn="l">
              <a:lnSpc>
                <a:spcPts val="5359"/>
              </a:lnSpc>
            </a:pPr>
            <a:r>
              <a:rPr lang="en-US" sz="6231" b="1">
                <a:solidFill>
                  <a:srgbClr val="000000"/>
                </a:solidFill>
                <a:latin typeface="Glacial Indifference Bold"/>
                <a:ea typeface="Glacial Indifference Bold"/>
                <a:cs typeface="Glacial Indifference Bold"/>
                <a:sym typeface="Glacial Indifference Bold"/>
              </a:rPr>
              <a:t>Institute Student Companion Program</a:t>
            </a:r>
          </a:p>
        </p:txBody>
      </p:sp>
      <p:sp>
        <p:nvSpPr>
          <p:cNvPr id="8" name="TextBox 8"/>
          <p:cNvSpPr txBox="1"/>
          <p:nvPr/>
        </p:nvSpPr>
        <p:spPr>
          <a:xfrm>
            <a:off x="1873074" y="2878924"/>
            <a:ext cx="6387311" cy="547974"/>
          </a:xfrm>
          <a:prstGeom prst="rect">
            <a:avLst/>
          </a:prstGeom>
        </p:spPr>
        <p:txBody>
          <a:bodyPr lIns="0" tIns="0" rIns="0" bIns="0" rtlCol="0" anchor="t">
            <a:spAutoFit/>
          </a:bodyPr>
          <a:lstStyle/>
          <a:p>
            <a:pPr algn="l">
              <a:lnSpc>
                <a:spcPts val="3923"/>
              </a:lnSpc>
            </a:pPr>
            <a:r>
              <a:rPr lang="en-US" sz="4562" b="1">
                <a:solidFill>
                  <a:srgbClr val="000000"/>
                </a:solidFill>
                <a:latin typeface="Glacial Indifference Bold"/>
                <a:ea typeface="Glacial Indifference Bold"/>
                <a:cs typeface="Glacial Indifference Bold"/>
                <a:sym typeface="Glacial Indifference Bold"/>
              </a:rPr>
              <a:t>Student Companions</a:t>
            </a:r>
          </a:p>
        </p:txBody>
      </p:sp>
      <p:sp>
        <p:nvSpPr>
          <p:cNvPr id="9" name="Freeform 9"/>
          <p:cNvSpPr/>
          <p:nvPr/>
        </p:nvSpPr>
        <p:spPr>
          <a:xfrm>
            <a:off x="16040513" y="1692249"/>
            <a:ext cx="1068092" cy="1060180"/>
          </a:xfrm>
          <a:custGeom>
            <a:avLst/>
            <a:gdLst/>
            <a:ahLst/>
            <a:cxnLst/>
            <a:rect l="l" t="t" r="r" b="b"/>
            <a:pathLst>
              <a:path w="1068092" h="1060180">
                <a:moveTo>
                  <a:pt x="0" y="0"/>
                </a:moveTo>
                <a:lnTo>
                  <a:pt x="1068092" y="0"/>
                </a:lnTo>
                <a:lnTo>
                  <a:pt x="1068092" y="1060180"/>
                </a:lnTo>
                <a:lnTo>
                  <a:pt x="0" y="1060180"/>
                </a:lnTo>
                <a:lnTo>
                  <a:pt x="0" y="0"/>
                </a:lnTo>
                <a:close/>
              </a:path>
            </a:pathLst>
          </a:custGeom>
          <a:blipFill>
            <a:blip r:embed="rId4"/>
            <a:stretch>
              <a:fillRect/>
            </a:stretch>
          </a:blipFill>
        </p:spPr>
        <p:txBody>
          <a:bodyPr/>
          <a:lstStyle/>
          <a:p>
            <a:endParaRPr lang="en-US"/>
          </a:p>
        </p:txBody>
      </p:sp>
      <p:grpSp>
        <p:nvGrpSpPr>
          <p:cNvPr id="10" name="Group 10"/>
          <p:cNvGrpSpPr/>
          <p:nvPr/>
        </p:nvGrpSpPr>
        <p:grpSpPr>
          <a:xfrm>
            <a:off x="2516581" y="6433809"/>
            <a:ext cx="2367689" cy="2487449"/>
            <a:chOff x="0" y="0"/>
            <a:chExt cx="3156918" cy="3316598"/>
          </a:xfrm>
        </p:grpSpPr>
        <p:grpSp>
          <p:nvGrpSpPr>
            <p:cNvPr id="11" name="Group 11"/>
            <p:cNvGrpSpPr>
              <a:grpSpLocks noChangeAspect="1"/>
            </p:cNvGrpSpPr>
            <p:nvPr/>
          </p:nvGrpSpPr>
          <p:grpSpPr>
            <a:xfrm>
              <a:off x="451646" y="0"/>
              <a:ext cx="2482910" cy="2473211"/>
              <a:chOff x="0" y="0"/>
              <a:chExt cx="6502400" cy="6477000"/>
            </a:xfrm>
          </p:grpSpPr>
          <p:sp>
            <p:nvSpPr>
              <p:cNvPr id="12" name="Freeform 12"/>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5"/>
                <a:stretch>
                  <a:fillRect l="-10630" t="-51052" r="-16055" b="-18822"/>
                </a:stretch>
              </a:blipFill>
            </p:spPr>
            <p:txBody>
              <a:bodyPr/>
              <a:lstStyle/>
              <a:p>
                <a:endParaRPr lang="en-US"/>
              </a:p>
            </p:txBody>
          </p:sp>
          <p:sp>
            <p:nvSpPr>
              <p:cNvPr id="13" name="Freeform 13"/>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14" name="TextBox 14"/>
            <p:cNvSpPr txBox="1"/>
            <p:nvPr/>
          </p:nvSpPr>
          <p:spPr>
            <a:xfrm>
              <a:off x="0" y="2651333"/>
              <a:ext cx="3156918" cy="665265"/>
            </a:xfrm>
            <a:prstGeom prst="rect">
              <a:avLst/>
            </a:prstGeom>
          </p:spPr>
          <p:txBody>
            <a:bodyPr lIns="0" tIns="0" rIns="0" bIns="0" rtlCol="0" anchor="t">
              <a:spAutoFit/>
            </a:bodyPr>
            <a:lstStyle/>
            <a:p>
              <a:pPr algn="ctr">
                <a:lnSpc>
                  <a:spcPts val="1378"/>
                </a:lnSpc>
              </a:pPr>
              <a:r>
                <a:rPr lang="en-US" sz="1253" b="1">
                  <a:solidFill>
                    <a:srgbClr val="000000"/>
                  </a:solidFill>
                  <a:latin typeface="Roboto Bold"/>
                  <a:ea typeface="Roboto Bold"/>
                  <a:cs typeface="Roboto Bold"/>
                  <a:sym typeface="Roboto Bold"/>
                </a:rPr>
                <a:t>ABHIJEET BILPE</a:t>
              </a:r>
            </a:p>
            <a:p>
              <a:pPr algn="ctr">
                <a:lnSpc>
                  <a:spcPts val="1378"/>
                </a:lnSpc>
              </a:pPr>
              <a:r>
                <a:rPr lang="en-US" sz="1253">
                  <a:solidFill>
                    <a:srgbClr val="000000"/>
                  </a:solidFill>
                  <a:latin typeface="Roboto"/>
                  <a:ea typeface="Roboto"/>
                  <a:cs typeface="Roboto"/>
                  <a:sym typeface="Roboto"/>
                </a:rPr>
                <a:t> 25m0551@iitb.ac.in</a:t>
              </a:r>
            </a:p>
            <a:p>
              <a:pPr algn="ctr">
                <a:lnSpc>
                  <a:spcPts val="1378"/>
                </a:lnSpc>
              </a:pPr>
              <a:r>
                <a:rPr lang="en-US" sz="1253">
                  <a:solidFill>
                    <a:srgbClr val="000000"/>
                  </a:solidFill>
                  <a:latin typeface="Roboto"/>
                  <a:ea typeface="Roboto"/>
                  <a:cs typeface="Roboto"/>
                  <a:sym typeface="Roboto"/>
                </a:rPr>
                <a:t>+91 79727 16616</a:t>
              </a:r>
            </a:p>
          </p:txBody>
        </p:sp>
      </p:grpSp>
      <p:grpSp>
        <p:nvGrpSpPr>
          <p:cNvPr id="15" name="Group 15"/>
          <p:cNvGrpSpPr/>
          <p:nvPr/>
        </p:nvGrpSpPr>
        <p:grpSpPr>
          <a:xfrm>
            <a:off x="1873074" y="3648766"/>
            <a:ext cx="3480409" cy="2459694"/>
            <a:chOff x="0" y="0"/>
            <a:chExt cx="4640545" cy="3279592"/>
          </a:xfrm>
        </p:grpSpPr>
        <p:grpSp>
          <p:nvGrpSpPr>
            <p:cNvPr id="16" name="Group 16"/>
            <p:cNvGrpSpPr>
              <a:grpSpLocks noChangeAspect="1"/>
            </p:cNvGrpSpPr>
            <p:nvPr/>
          </p:nvGrpSpPr>
          <p:grpSpPr>
            <a:xfrm>
              <a:off x="1078818" y="0"/>
              <a:ext cx="2482910" cy="2473211"/>
              <a:chOff x="0" y="0"/>
              <a:chExt cx="6502400" cy="6477000"/>
            </a:xfrm>
          </p:grpSpPr>
          <p:sp>
            <p:nvSpPr>
              <p:cNvPr id="17" name="Freeform 17"/>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6"/>
                <a:stretch>
                  <a:fillRect l="-7290" t="-39881" r="-12663" b="-74584"/>
                </a:stretch>
              </a:blipFill>
            </p:spPr>
            <p:txBody>
              <a:bodyPr/>
              <a:lstStyle/>
              <a:p>
                <a:endParaRPr lang="en-US"/>
              </a:p>
            </p:txBody>
          </p:sp>
          <p:sp>
            <p:nvSpPr>
              <p:cNvPr id="18" name="Freeform 1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19" name="TextBox 19"/>
            <p:cNvSpPr txBox="1"/>
            <p:nvPr/>
          </p:nvSpPr>
          <p:spPr>
            <a:xfrm>
              <a:off x="0" y="2614327"/>
              <a:ext cx="4640545" cy="665265"/>
            </a:xfrm>
            <a:prstGeom prst="rect">
              <a:avLst/>
            </a:prstGeom>
          </p:spPr>
          <p:txBody>
            <a:bodyPr lIns="0" tIns="0" rIns="0" bIns="0" rtlCol="0" anchor="t">
              <a:spAutoFit/>
            </a:bodyPr>
            <a:lstStyle/>
            <a:p>
              <a:pPr algn="ctr">
                <a:lnSpc>
                  <a:spcPts val="1378"/>
                </a:lnSpc>
              </a:pPr>
              <a:r>
                <a:rPr lang="en-US" sz="1253" b="1">
                  <a:solidFill>
                    <a:srgbClr val="000000"/>
                  </a:solidFill>
                  <a:latin typeface="Roboto Bold"/>
                  <a:ea typeface="Roboto Bold"/>
                  <a:cs typeface="Roboto Bold"/>
                  <a:sym typeface="Roboto Bold"/>
                </a:rPr>
                <a:t>RUSHIKESH BHOSALE</a:t>
              </a:r>
            </a:p>
            <a:p>
              <a:pPr algn="ctr">
                <a:lnSpc>
                  <a:spcPts val="1378"/>
                </a:lnSpc>
              </a:pPr>
              <a:r>
                <a:rPr lang="en-US" sz="1253">
                  <a:solidFill>
                    <a:srgbClr val="000000"/>
                  </a:solidFill>
                  <a:latin typeface="Roboto"/>
                  <a:ea typeface="Roboto"/>
                  <a:cs typeface="Roboto"/>
                  <a:sym typeface="Roboto"/>
                </a:rPr>
                <a:t>25m0541@iitb.ac.in</a:t>
              </a:r>
            </a:p>
            <a:p>
              <a:pPr algn="ctr">
                <a:lnSpc>
                  <a:spcPts val="1378"/>
                </a:lnSpc>
              </a:pPr>
              <a:r>
                <a:rPr lang="en-US" sz="1253">
                  <a:solidFill>
                    <a:srgbClr val="000000"/>
                  </a:solidFill>
                  <a:latin typeface="Roboto"/>
                  <a:ea typeface="Roboto"/>
                  <a:cs typeface="Roboto"/>
                  <a:sym typeface="Roboto"/>
                </a:rPr>
                <a:t>+91 84214 06348</a:t>
              </a:r>
            </a:p>
          </p:txBody>
        </p:sp>
      </p:grpSp>
      <p:grpSp>
        <p:nvGrpSpPr>
          <p:cNvPr id="20" name="Group 20"/>
          <p:cNvGrpSpPr/>
          <p:nvPr/>
        </p:nvGrpSpPr>
        <p:grpSpPr>
          <a:xfrm>
            <a:off x="4751163" y="3656111"/>
            <a:ext cx="3480409" cy="2452349"/>
            <a:chOff x="0" y="0"/>
            <a:chExt cx="4640545" cy="3269799"/>
          </a:xfrm>
        </p:grpSpPr>
        <p:grpSp>
          <p:nvGrpSpPr>
            <p:cNvPr id="21" name="Group 21"/>
            <p:cNvGrpSpPr>
              <a:grpSpLocks noChangeAspect="1"/>
            </p:cNvGrpSpPr>
            <p:nvPr/>
          </p:nvGrpSpPr>
          <p:grpSpPr>
            <a:xfrm>
              <a:off x="1078818" y="0"/>
              <a:ext cx="2452965" cy="2443383"/>
              <a:chOff x="0" y="0"/>
              <a:chExt cx="6502400" cy="6477000"/>
            </a:xfrm>
          </p:grpSpPr>
          <p:sp>
            <p:nvSpPr>
              <p:cNvPr id="22" name="Freeform 22"/>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7"/>
                <a:stretch>
                  <a:fillRect l="-10630" t="-5128" r="-9896" b="-23580"/>
                </a:stretch>
              </a:blipFill>
            </p:spPr>
            <p:txBody>
              <a:bodyPr/>
              <a:lstStyle/>
              <a:p>
                <a:endParaRPr lang="en-US"/>
              </a:p>
            </p:txBody>
          </p:sp>
          <p:sp>
            <p:nvSpPr>
              <p:cNvPr id="23" name="Freeform 23"/>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24" name="TextBox 24"/>
            <p:cNvSpPr txBox="1"/>
            <p:nvPr/>
          </p:nvSpPr>
          <p:spPr>
            <a:xfrm>
              <a:off x="0" y="2604463"/>
              <a:ext cx="4640545" cy="665336"/>
            </a:xfrm>
            <a:prstGeom prst="rect">
              <a:avLst/>
            </a:prstGeom>
          </p:spPr>
          <p:txBody>
            <a:bodyPr lIns="0" tIns="0" rIns="0" bIns="0" rtlCol="0" anchor="t">
              <a:spAutoFit/>
            </a:bodyPr>
            <a:lstStyle/>
            <a:p>
              <a:pPr algn="ctr">
                <a:lnSpc>
                  <a:spcPts val="1383"/>
                </a:lnSpc>
              </a:pPr>
              <a:r>
                <a:rPr lang="en-US" sz="1257" b="1">
                  <a:solidFill>
                    <a:srgbClr val="000000"/>
                  </a:solidFill>
                  <a:latin typeface="Roboto Bold"/>
                  <a:ea typeface="Roboto Bold"/>
                  <a:cs typeface="Roboto Bold"/>
                  <a:sym typeface="Roboto Bold"/>
                </a:rPr>
                <a:t>ADITYA KOURAV</a:t>
              </a:r>
            </a:p>
            <a:p>
              <a:pPr algn="ctr">
                <a:lnSpc>
                  <a:spcPts val="1383"/>
                </a:lnSpc>
              </a:pPr>
              <a:r>
                <a:rPr lang="en-US" sz="1257">
                  <a:solidFill>
                    <a:srgbClr val="000000"/>
                  </a:solidFill>
                  <a:latin typeface="Roboto"/>
                  <a:ea typeface="Roboto"/>
                  <a:cs typeface="Roboto"/>
                  <a:sym typeface="Roboto"/>
                </a:rPr>
                <a:t>25m0542@iitb.ac.in</a:t>
              </a:r>
            </a:p>
            <a:p>
              <a:pPr algn="ctr">
                <a:lnSpc>
                  <a:spcPts val="1383"/>
                </a:lnSpc>
              </a:pPr>
              <a:r>
                <a:rPr lang="en-US" sz="1257">
                  <a:solidFill>
                    <a:srgbClr val="000000"/>
                  </a:solidFill>
                  <a:latin typeface="Roboto"/>
                  <a:ea typeface="Roboto"/>
                  <a:cs typeface="Roboto"/>
                  <a:sym typeface="Roboto"/>
                </a:rPr>
                <a:t>+91 7440 877 096</a:t>
              </a:r>
            </a:p>
          </p:txBody>
        </p:sp>
      </p:grpSp>
      <p:grpSp>
        <p:nvGrpSpPr>
          <p:cNvPr id="25" name="Group 25"/>
          <p:cNvGrpSpPr/>
          <p:nvPr/>
        </p:nvGrpSpPr>
        <p:grpSpPr>
          <a:xfrm>
            <a:off x="7639570" y="3588823"/>
            <a:ext cx="3480409" cy="2519637"/>
            <a:chOff x="0" y="0"/>
            <a:chExt cx="4640545" cy="3359516"/>
          </a:xfrm>
        </p:grpSpPr>
        <p:grpSp>
          <p:nvGrpSpPr>
            <p:cNvPr id="26" name="Group 26"/>
            <p:cNvGrpSpPr>
              <a:grpSpLocks noChangeAspect="1"/>
            </p:cNvGrpSpPr>
            <p:nvPr/>
          </p:nvGrpSpPr>
          <p:grpSpPr>
            <a:xfrm>
              <a:off x="1060120" y="0"/>
              <a:ext cx="2520305" cy="2510460"/>
              <a:chOff x="0" y="0"/>
              <a:chExt cx="6502400" cy="6477000"/>
            </a:xfrm>
          </p:grpSpPr>
          <p:sp>
            <p:nvSpPr>
              <p:cNvPr id="27" name="Freeform 27"/>
              <p:cNvSpPr/>
              <p:nvPr/>
            </p:nvSpPr>
            <p:spPr>
              <a:xfrm rot="120000">
                <a:off x="116946" y="123654"/>
                <a:ext cx="6262183" cy="6235305"/>
              </a:xfrm>
              <a:custGeom>
                <a:avLst/>
                <a:gdLst/>
                <a:ahLst/>
                <a:cxnLst/>
                <a:rect l="l" t="t" r="r" b="b"/>
                <a:pathLst>
                  <a:path w="6262183" h="6235305">
                    <a:moveTo>
                      <a:pt x="3022306" y="2425"/>
                    </a:moveTo>
                    <a:cubicBezTo>
                      <a:pt x="1905849" y="36415"/>
                      <a:pt x="892915" y="665175"/>
                      <a:pt x="367058" y="1650621"/>
                    </a:cubicBezTo>
                    <a:cubicBezTo>
                      <a:pt x="-158799" y="2636068"/>
                      <a:pt x="-117191" y="3827555"/>
                      <a:pt x="476126" y="4773920"/>
                    </a:cubicBezTo>
                    <a:cubicBezTo>
                      <a:pt x="1069444" y="5720284"/>
                      <a:pt x="2123770" y="6276853"/>
                      <a:pt x="3239878" y="6232880"/>
                    </a:cubicBezTo>
                    <a:cubicBezTo>
                      <a:pt x="4356335" y="6198891"/>
                      <a:pt x="5369268" y="5570131"/>
                      <a:pt x="5895125" y="4584684"/>
                    </a:cubicBezTo>
                    <a:cubicBezTo>
                      <a:pt x="6420983" y="3599238"/>
                      <a:pt x="6379375" y="2407750"/>
                      <a:pt x="5786057" y="1461386"/>
                    </a:cubicBezTo>
                    <a:cubicBezTo>
                      <a:pt x="5192740" y="515022"/>
                      <a:pt x="4138414" y="-41548"/>
                      <a:pt x="3022306" y="2426"/>
                    </a:cubicBezTo>
                    <a:close/>
                  </a:path>
                </a:pathLst>
              </a:custGeom>
              <a:blipFill>
                <a:blip r:embed="rId8"/>
                <a:stretch>
                  <a:fillRect l="-23309" t="-50602" r="-30111" b="-54841"/>
                </a:stretch>
              </a:blipFill>
            </p:spPr>
            <p:txBody>
              <a:bodyPr/>
              <a:lstStyle/>
              <a:p>
                <a:endParaRPr lang="en-US"/>
              </a:p>
            </p:txBody>
          </p:sp>
          <p:sp>
            <p:nvSpPr>
              <p:cNvPr id="28" name="Freeform 2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29" name="TextBox 29"/>
            <p:cNvSpPr txBox="1"/>
            <p:nvPr/>
          </p:nvSpPr>
          <p:spPr>
            <a:xfrm>
              <a:off x="0" y="2694180"/>
              <a:ext cx="4640545" cy="665336"/>
            </a:xfrm>
            <a:prstGeom prst="rect">
              <a:avLst/>
            </a:prstGeom>
          </p:spPr>
          <p:txBody>
            <a:bodyPr lIns="0" tIns="0" rIns="0" bIns="0" rtlCol="0" anchor="t">
              <a:spAutoFit/>
            </a:bodyPr>
            <a:lstStyle/>
            <a:p>
              <a:pPr algn="ctr">
                <a:lnSpc>
                  <a:spcPts val="1383"/>
                </a:lnSpc>
              </a:pPr>
              <a:r>
                <a:rPr lang="en-US" sz="1257" b="1">
                  <a:solidFill>
                    <a:srgbClr val="000000"/>
                  </a:solidFill>
                  <a:latin typeface="Roboto Bold"/>
                  <a:ea typeface="Roboto Bold"/>
                  <a:cs typeface="Roboto Bold"/>
                  <a:sym typeface="Roboto Bold"/>
                </a:rPr>
                <a:t>ANMOL TIWARI</a:t>
              </a:r>
            </a:p>
            <a:p>
              <a:pPr algn="ctr">
                <a:lnSpc>
                  <a:spcPts val="1383"/>
                </a:lnSpc>
              </a:pPr>
              <a:r>
                <a:rPr lang="en-US" sz="1257">
                  <a:solidFill>
                    <a:srgbClr val="000000"/>
                  </a:solidFill>
                  <a:latin typeface="Roboto"/>
                  <a:ea typeface="Roboto"/>
                  <a:cs typeface="Roboto"/>
                  <a:sym typeface="Roboto"/>
                </a:rPr>
                <a:t>25m0545@iitb.ac.in</a:t>
              </a:r>
            </a:p>
            <a:p>
              <a:pPr algn="ctr">
                <a:lnSpc>
                  <a:spcPts val="1383"/>
                </a:lnSpc>
              </a:pPr>
              <a:r>
                <a:rPr lang="en-US" sz="1257">
                  <a:solidFill>
                    <a:srgbClr val="000000"/>
                  </a:solidFill>
                  <a:latin typeface="Roboto"/>
                  <a:ea typeface="Roboto"/>
                  <a:cs typeface="Roboto"/>
                  <a:sym typeface="Roboto"/>
                </a:rPr>
                <a:t>+91 79054 64070</a:t>
              </a:r>
            </a:p>
          </p:txBody>
        </p:sp>
      </p:grpSp>
      <p:grpSp>
        <p:nvGrpSpPr>
          <p:cNvPr id="30" name="Group 30"/>
          <p:cNvGrpSpPr/>
          <p:nvPr/>
        </p:nvGrpSpPr>
        <p:grpSpPr>
          <a:xfrm>
            <a:off x="4766636" y="6377207"/>
            <a:ext cx="3480409" cy="2519637"/>
            <a:chOff x="0" y="0"/>
            <a:chExt cx="4640545" cy="3359516"/>
          </a:xfrm>
        </p:grpSpPr>
        <p:grpSp>
          <p:nvGrpSpPr>
            <p:cNvPr id="31" name="Group 31"/>
            <p:cNvGrpSpPr>
              <a:grpSpLocks noChangeAspect="1"/>
            </p:cNvGrpSpPr>
            <p:nvPr/>
          </p:nvGrpSpPr>
          <p:grpSpPr>
            <a:xfrm>
              <a:off x="1078818" y="0"/>
              <a:ext cx="2482910" cy="2473211"/>
              <a:chOff x="0" y="0"/>
              <a:chExt cx="6502400" cy="6477000"/>
            </a:xfrm>
          </p:grpSpPr>
          <p:sp>
            <p:nvSpPr>
              <p:cNvPr id="32" name="Freeform 32"/>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9"/>
                <a:stretch>
                  <a:fillRect l="-10256" t="-67940" r="-8692" b="-44234"/>
                </a:stretch>
              </a:blipFill>
            </p:spPr>
            <p:txBody>
              <a:bodyPr/>
              <a:lstStyle/>
              <a:p>
                <a:endParaRPr lang="en-US"/>
              </a:p>
            </p:txBody>
          </p:sp>
          <p:sp>
            <p:nvSpPr>
              <p:cNvPr id="33" name="Freeform 33"/>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34" name="TextBox 34"/>
            <p:cNvSpPr txBox="1"/>
            <p:nvPr/>
          </p:nvSpPr>
          <p:spPr>
            <a:xfrm>
              <a:off x="0" y="2694180"/>
              <a:ext cx="4640545" cy="665336"/>
            </a:xfrm>
            <a:prstGeom prst="rect">
              <a:avLst/>
            </a:prstGeom>
          </p:spPr>
          <p:txBody>
            <a:bodyPr lIns="0" tIns="0" rIns="0" bIns="0" rtlCol="0" anchor="t">
              <a:spAutoFit/>
            </a:bodyPr>
            <a:lstStyle/>
            <a:p>
              <a:pPr algn="ctr">
                <a:lnSpc>
                  <a:spcPts val="1383"/>
                </a:lnSpc>
              </a:pPr>
              <a:r>
                <a:rPr lang="en-US" sz="1257" b="1">
                  <a:solidFill>
                    <a:srgbClr val="000000"/>
                  </a:solidFill>
                  <a:latin typeface="Roboto Bold"/>
                  <a:ea typeface="Roboto Bold"/>
                  <a:cs typeface="Roboto Bold"/>
                  <a:sym typeface="Roboto Bold"/>
                </a:rPr>
                <a:t>NESAR B ITAGALLI</a:t>
              </a:r>
            </a:p>
            <a:p>
              <a:pPr algn="ctr">
                <a:lnSpc>
                  <a:spcPts val="1383"/>
                </a:lnSpc>
              </a:pPr>
              <a:r>
                <a:rPr lang="en-US" sz="1257">
                  <a:solidFill>
                    <a:srgbClr val="000000"/>
                  </a:solidFill>
                  <a:latin typeface="Roboto"/>
                  <a:ea typeface="Roboto"/>
                  <a:cs typeface="Roboto"/>
                  <a:sym typeface="Roboto"/>
                </a:rPr>
                <a:t>25m0568@iitb.ac.in</a:t>
              </a:r>
            </a:p>
            <a:p>
              <a:pPr algn="ctr">
                <a:lnSpc>
                  <a:spcPts val="1383"/>
                </a:lnSpc>
              </a:pPr>
              <a:r>
                <a:rPr lang="en-US" sz="1257">
                  <a:solidFill>
                    <a:srgbClr val="000000"/>
                  </a:solidFill>
                  <a:latin typeface="Roboto"/>
                  <a:ea typeface="Roboto"/>
                  <a:cs typeface="Roboto"/>
                  <a:sym typeface="Roboto"/>
                </a:rPr>
                <a:t>+91 8073 615 853</a:t>
              </a:r>
            </a:p>
          </p:txBody>
        </p:sp>
      </p:grpSp>
      <p:grpSp>
        <p:nvGrpSpPr>
          <p:cNvPr id="35" name="Group 35"/>
          <p:cNvGrpSpPr/>
          <p:nvPr/>
        </p:nvGrpSpPr>
        <p:grpSpPr>
          <a:xfrm>
            <a:off x="7639570" y="6377207"/>
            <a:ext cx="3480409" cy="2519637"/>
            <a:chOff x="0" y="0"/>
            <a:chExt cx="4640545" cy="3359516"/>
          </a:xfrm>
        </p:grpSpPr>
        <p:grpSp>
          <p:nvGrpSpPr>
            <p:cNvPr id="36" name="Group 36"/>
            <p:cNvGrpSpPr>
              <a:grpSpLocks noChangeAspect="1"/>
            </p:cNvGrpSpPr>
            <p:nvPr/>
          </p:nvGrpSpPr>
          <p:grpSpPr>
            <a:xfrm>
              <a:off x="1078818" y="0"/>
              <a:ext cx="2482910" cy="2473211"/>
              <a:chOff x="0" y="0"/>
              <a:chExt cx="6502400" cy="6477000"/>
            </a:xfrm>
          </p:grpSpPr>
          <p:sp>
            <p:nvSpPr>
              <p:cNvPr id="37" name="Freeform 37"/>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0"/>
                <a:stretch>
                  <a:fillRect l="223" t="-38789" r="223" b="-38789"/>
                </a:stretch>
              </a:blipFill>
            </p:spPr>
            <p:txBody>
              <a:bodyPr/>
              <a:lstStyle/>
              <a:p>
                <a:endParaRPr lang="en-US"/>
              </a:p>
            </p:txBody>
          </p:sp>
          <p:sp>
            <p:nvSpPr>
              <p:cNvPr id="38" name="Freeform 3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39" name="TextBox 39"/>
            <p:cNvSpPr txBox="1"/>
            <p:nvPr/>
          </p:nvSpPr>
          <p:spPr>
            <a:xfrm>
              <a:off x="0" y="2694180"/>
              <a:ext cx="4640545" cy="665336"/>
            </a:xfrm>
            <a:prstGeom prst="rect">
              <a:avLst/>
            </a:prstGeom>
          </p:spPr>
          <p:txBody>
            <a:bodyPr lIns="0" tIns="0" rIns="0" bIns="0" rtlCol="0" anchor="t">
              <a:spAutoFit/>
            </a:bodyPr>
            <a:lstStyle/>
            <a:p>
              <a:pPr algn="ctr">
                <a:lnSpc>
                  <a:spcPts val="1383"/>
                </a:lnSpc>
              </a:pPr>
              <a:r>
                <a:rPr lang="en-US" sz="1257" b="1">
                  <a:solidFill>
                    <a:srgbClr val="000000"/>
                  </a:solidFill>
                  <a:latin typeface="Roboto Bold"/>
                  <a:ea typeface="Roboto Bold"/>
                  <a:cs typeface="Roboto Bold"/>
                  <a:sym typeface="Roboto Bold"/>
                </a:rPr>
                <a:t>SARAH MARIA SAJITH</a:t>
              </a:r>
            </a:p>
            <a:p>
              <a:pPr algn="ctr">
                <a:lnSpc>
                  <a:spcPts val="1383"/>
                </a:lnSpc>
              </a:pPr>
              <a:r>
                <a:rPr lang="en-US" sz="1257">
                  <a:solidFill>
                    <a:srgbClr val="000000"/>
                  </a:solidFill>
                  <a:latin typeface="Roboto"/>
                  <a:ea typeface="Roboto"/>
                  <a:cs typeface="Roboto"/>
                  <a:sym typeface="Roboto"/>
                </a:rPr>
                <a:t>25m0569@iitb.ac.in</a:t>
              </a:r>
            </a:p>
            <a:p>
              <a:pPr algn="ctr">
                <a:lnSpc>
                  <a:spcPts val="1383"/>
                </a:lnSpc>
              </a:pPr>
              <a:r>
                <a:rPr lang="en-US" sz="1257">
                  <a:solidFill>
                    <a:srgbClr val="000000"/>
                  </a:solidFill>
                  <a:latin typeface="Roboto"/>
                  <a:ea typeface="Roboto"/>
                  <a:cs typeface="Roboto"/>
                  <a:sym typeface="Roboto"/>
                </a:rPr>
                <a:t>+91 884 890 1687</a:t>
              </a:r>
            </a:p>
          </p:txBody>
        </p:sp>
      </p:grpSp>
      <p:grpSp>
        <p:nvGrpSpPr>
          <p:cNvPr id="40" name="Group 40"/>
          <p:cNvGrpSpPr/>
          <p:nvPr/>
        </p:nvGrpSpPr>
        <p:grpSpPr>
          <a:xfrm>
            <a:off x="10950233" y="3674275"/>
            <a:ext cx="3382751" cy="2405281"/>
            <a:chOff x="0" y="0"/>
            <a:chExt cx="4510335" cy="3207042"/>
          </a:xfrm>
        </p:grpSpPr>
        <p:grpSp>
          <p:nvGrpSpPr>
            <p:cNvPr id="41" name="Group 41"/>
            <p:cNvGrpSpPr>
              <a:grpSpLocks noChangeAspect="1"/>
            </p:cNvGrpSpPr>
            <p:nvPr/>
          </p:nvGrpSpPr>
          <p:grpSpPr>
            <a:xfrm>
              <a:off x="886282" y="0"/>
              <a:ext cx="2413241" cy="2403814"/>
              <a:chOff x="0" y="0"/>
              <a:chExt cx="6502400" cy="6477000"/>
            </a:xfrm>
          </p:grpSpPr>
          <p:sp>
            <p:nvSpPr>
              <p:cNvPr id="42" name="Freeform 42"/>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1"/>
                <a:stretch>
                  <a:fillRect l="223" r="223" b="-26727"/>
                </a:stretch>
              </a:blipFill>
            </p:spPr>
            <p:txBody>
              <a:bodyPr/>
              <a:lstStyle/>
              <a:p>
                <a:endParaRPr lang="en-US"/>
              </a:p>
            </p:txBody>
          </p:sp>
          <p:sp>
            <p:nvSpPr>
              <p:cNvPr id="43" name="Freeform 43"/>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44" name="TextBox 44"/>
            <p:cNvSpPr txBox="1"/>
            <p:nvPr/>
          </p:nvSpPr>
          <p:spPr>
            <a:xfrm>
              <a:off x="0" y="2551116"/>
              <a:ext cx="4510335" cy="655925"/>
            </a:xfrm>
            <a:prstGeom prst="rect">
              <a:avLst/>
            </a:prstGeom>
          </p:spPr>
          <p:txBody>
            <a:bodyPr lIns="0" tIns="0" rIns="0" bIns="0" rtlCol="0" anchor="t">
              <a:spAutoFit/>
            </a:bodyPr>
            <a:lstStyle/>
            <a:p>
              <a:pPr algn="ctr">
                <a:lnSpc>
                  <a:spcPts val="1344"/>
                </a:lnSpc>
              </a:pPr>
              <a:r>
                <a:rPr lang="en-US" sz="1222" b="1">
                  <a:solidFill>
                    <a:srgbClr val="000000"/>
                  </a:solidFill>
                  <a:latin typeface="Roboto Bold"/>
                  <a:ea typeface="Roboto Bold"/>
                  <a:cs typeface="Roboto Bold"/>
                  <a:sym typeface="Roboto Bold"/>
                </a:rPr>
                <a:t>SRIJANEE CHAKRABORTY</a:t>
              </a:r>
            </a:p>
            <a:p>
              <a:pPr algn="ctr">
                <a:lnSpc>
                  <a:spcPts val="1344"/>
                </a:lnSpc>
              </a:pPr>
              <a:r>
                <a:rPr lang="en-US" sz="1222">
                  <a:solidFill>
                    <a:srgbClr val="000000"/>
                  </a:solidFill>
                  <a:latin typeface="Roboto"/>
                  <a:ea typeface="Roboto"/>
                  <a:cs typeface="Roboto"/>
                  <a:sym typeface="Roboto"/>
                </a:rPr>
                <a:t>25m0572@iitb.ac.in</a:t>
              </a:r>
            </a:p>
            <a:p>
              <a:pPr algn="ctr">
                <a:lnSpc>
                  <a:spcPts val="1344"/>
                </a:lnSpc>
              </a:pPr>
              <a:r>
                <a:rPr lang="en-US" sz="1222">
                  <a:solidFill>
                    <a:srgbClr val="000000"/>
                  </a:solidFill>
                  <a:latin typeface="Roboto"/>
                  <a:ea typeface="Roboto"/>
                  <a:cs typeface="Roboto"/>
                  <a:sym typeface="Roboto"/>
                </a:rPr>
                <a:t>+91 93301 14857</a:t>
              </a:r>
            </a:p>
          </p:txBody>
        </p:sp>
      </p:grpSp>
      <p:grpSp>
        <p:nvGrpSpPr>
          <p:cNvPr id="45" name="Group 45"/>
          <p:cNvGrpSpPr/>
          <p:nvPr/>
        </p:nvGrpSpPr>
        <p:grpSpPr>
          <a:xfrm>
            <a:off x="13706804" y="3588823"/>
            <a:ext cx="3382751" cy="2478043"/>
            <a:chOff x="0" y="0"/>
            <a:chExt cx="4510335" cy="3304057"/>
          </a:xfrm>
        </p:grpSpPr>
        <p:grpSp>
          <p:nvGrpSpPr>
            <p:cNvPr id="46" name="Group 46"/>
            <p:cNvGrpSpPr>
              <a:grpSpLocks noChangeAspect="1"/>
            </p:cNvGrpSpPr>
            <p:nvPr/>
          </p:nvGrpSpPr>
          <p:grpSpPr>
            <a:xfrm>
              <a:off x="808669" y="0"/>
              <a:ext cx="2413241" cy="2403814"/>
              <a:chOff x="0" y="0"/>
              <a:chExt cx="6502400" cy="6477000"/>
            </a:xfrm>
          </p:grpSpPr>
          <p:sp>
            <p:nvSpPr>
              <p:cNvPr id="47" name="Freeform 47"/>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2"/>
                <a:stretch>
                  <a:fillRect l="223" r="223" b="-28260"/>
                </a:stretch>
              </a:blipFill>
            </p:spPr>
            <p:txBody>
              <a:bodyPr/>
              <a:lstStyle/>
              <a:p>
                <a:endParaRPr lang="en-US"/>
              </a:p>
            </p:txBody>
          </p:sp>
          <p:sp>
            <p:nvSpPr>
              <p:cNvPr id="48" name="Freeform 4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49" name="TextBox 49"/>
            <p:cNvSpPr txBox="1"/>
            <p:nvPr/>
          </p:nvSpPr>
          <p:spPr>
            <a:xfrm>
              <a:off x="0" y="2648132"/>
              <a:ext cx="4510335" cy="655925"/>
            </a:xfrm>
            <a:prstGeom prst="rect">
              <a:avLst/>
            </a:prstGeom>
          </p:spPr>
          <p:txBody>
            <a:bodyPr lIns="0" tIns="0" rIns="0" bIns="0" rtlCol="0" anchor="t">
              <a:spAutoFit/>
            </a:bodyPr>
            <a:lstStyle/>
            <a:p>
              <a:pPr algn="ctr">
                <a:lnSpc>
                  <a:spcPts val="1344"/>
                </a:lnSpc>
              </a:pPr>
              <a:r>
                <a:rPr lang="en-US" sz="1222" b="1">
                  <a:solidFill>
                    <a:srgbClr val="000000"/>
                  </a:solidFill>
                  <a:latin typeface="Roboto Bold"/>
                  <a:ea typeface="Roboto Bold"/>
                  <a:cs typeface="Roboto Bold"/>
                  <a:sym typeface="Roboto Bold"/>
                </a:rPr>
                <a:t>PINJARI BABA FAKRUDDIN</a:t>
              </a:r>
            </a:p>
            <a:p>
              <a:pPr algn="ctr">
                <a:lnSpc>
                  <a:spcPts val="1344"/>
                </a:lnSpc>
              </a:pPr>
              <a:r>
                <a:rPr lang="en-US" sz="1222">
                  <a:solidFill>
                    <a:srgbClr val="000000"/>
                  </a:solidFill>
                  <a:latin typeface="Roboto"/>
                  <a:ea typeface="Roboto"/>
                  <a:cs typeface="Roboto"/>
                  <a:sym typeface="Roboto"/>
                </a:rPr>
                <a:t>25m0573@iitb.ac.in</a:t>
              </a:r>
            </a:p>
            <a:p>
              <a:pPr algn="ctr">
                <a:lnSpc>
                  <a:spcPts val="1344"/>
                </a:lnSpc>
              </a:pPr>
              <a:r>
                <a:rPr lang="en-US" sz="1222">
                  <a:solidFill>
                    <a:srgbClr val="000000"/>
                  </a:solidFill>
                  <a:latin typeface="Roboto"/>
                  <a:ea typeface="Roboto"/>
                  <a:cs typeface="Roboto"/>
                  <a:sym typeface="Roboto"/>
                </a:rPr>
                <a:t>+91 94410 45987</a:t>
              </a:r>
            </a:p>
          </p:txBody>
        </p:sp>
      </p:grpSp>
      <p:grpSp>
        <p:nvGrpSpPr>
          <p:cNvPr id="50" name="Group 50"/>
          <p:cNvGrpSpPr/>
          <p:nvPr/>
        </p:nvGrpSpPr>
        <p:grpSpPr>
          <a:xfrm>
            <a:off x="11323904" y="6372204"/>
            <a:ext cx="3382751" cy="2478043"/>
            <a:chOff x="0" y="0"/>
            <a:chExt cx="4510335" cy="3304057"/>
          </a:xfrm>
        </p:grpSpPr>
        <p:grpSp>
          <p:nvGrpSpPr>
            <p:cNvPr id="51" name="Group 51"/>
            <p:cNvGrpSpPr>
              <a:grpSpLocks noChangeAspect="1"/>
            </p:cNvGrpSpPr>
            <p:nvPr/>
          </p:nvGrpSpPr>
          <p:grpSpPr>
            <a:xfrm>
              <a:off x="649129" y="0"/>
              <a:ext cx="2413241" cy="2403814"/>
              <a:chOff x="0" y="0"/>
              <a:chExt cx="6502400" cy="6477000"/>
            </a:xfrm>
          </p:grpSpPr>
          <p:sp>
            <p:nvSpPr>
              <p:cNvPr id="52" name="Freeform 52"/>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3"/>
                <a:stretch>
                  <a:fillRect l="-18436" t="-844" r="-15219" b="-37691"/>
                </a:stretch>
              </a:blipFill>
            </p:spPr>
            <p:txBody>
              <a:bodyPr/>
              <a:lstStyle/>
              <a:p>
                <a:endParaRPr lang="en-US"/>
              </a:p>
            </p:txBody>
          </p:sp>
          <p:sp>
            <p:nvSpPr>
              <p:cNvPr id="53" name="Freeform 53"/>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54" name="TextBox 54"/>
            <p:cNvSpPr txBox="1"/>
            <p:nvPr/>
          </p:nvSpPr>
          <p:spPr>
            <a:xfrm>
              <a:off x="0" y="2648132"/>
              <a:ext cx="4510335" cy="655926"/>
            </a:xfrm>
            <a:prstGeom prst="rect">
              <a:avLst/>
            </a:prstGeom>
          </p:spPr>
          <p:txBody>
            <a:bodyPr lIns="0" tIns="0" rIns="0" bIns="0" rtlCol="0" anchor="t">
              <a:spAutoFit/>
            </a:bodyPr>
            <a:lstStyle/>
            <a:p>
              <a:pPr algn="ctr">
                <a:lnSpc>
                  <a:spcPts val="1344"/>
                </a:lnSpc>
              </a:pPr>
              <a:r>
                <a:rPr lang="en-US" sz="1222" b="1">
                  <a:solidFill>
                    <a:srgbClr val="000000"/>
                  </a:solidFill>
                  <a:latin typeface="Roboto Bold"/>
                  <a:ea typeface="Roboto Bold"/>
                  <a:cs typeface="Roboto Bold"/>
                  <a:sym typeface="Roboto Bold"/>
                </a:rPr>
                <a:t>ARYAN DINESH RAMTEKE</a:t>
              </a:r>
            </a:p>
            <a:p>
              <a:pPr algn="ctr">
                <a:lnSpc>
                  <a:spcPts val="1344"/>
                </a:lnSpc>
              </a:pPr>
              <a:r>
                <a:rPr lang="en-US" sz="1222">
                  <a:solidFill>
                    <a:srgbClr val="000000"/>
                  </a:solidFill>
                  <a:latin typeface="Roboto"/>
                  <a:ea typeface="Roboto"/>
                  <a:cs typeface="Roboto"/>
                  <a:sym typeface="Roboto"/>
                </a:rPr>
                <a:t>25m0579@iitb.ac.in</a:t>
              </a:r>
            </a:p>
            <a:p>
              <a:pPr algn="ctr">
                <a:lnSpc>
                  <a:spcPts val="1344"/>
                </a:lnSpc>
              </a:pPr>
              <a:r>
                <a:rPr lang="en-US" sz="1222">
                  <a:solidFill>
                    <a:srgbClr val="000000"/>
                  </a:solidFill>
                  <a:latin typeface="Roboto"/>
                  <a:ea typeface="Roboto"/>
                  <a:cs typeface="Roboto"/>
                  <a:sym typeface="Roboto"/>
                </a:rPr>
                <a:t>+91 96373 14812</a:t>
              </a:r>
            </a:p>
          </p:txBody>
        </p:sp>
      </p:grpSp>
      <p:grpSp>
        <p:nvGrpSpPr>
          <p:cNvPr id="55" name="Group 55"/>
          <p:cNvGrpSpPr/>
          <p:nvPr/>
        </p:nvGrpSpPr>
        <p:grpSpPr>
          <a:xfrm>
            <a:off x="13706804" y="6334970"/>
            <a:ext cx="3382751" cy="2473112"/>
            <a:chOff x="0" y="0"/>
            <a:chExt cx="4510335" cy="3297483"/>
          </a:xfrm>
        </p:grpSpPr>
        <p:grpSp>
          <p:nvGrpSpPr>
            <p:cNvPr id="56" name="Group 56"/>
            <p:cNvGrpSpPr>
              <a:grpSpLocks noChangeAspect="1"/>
            </p:cNvGrpSpPr>
            <p:nvPr/>
          </p:nvGrpSpPr>
          <p:grpSpPr>
            <a:xfrm>
              <a:off x="1048547" y="0"/>
              <a:ext cx="2413241" cy="2403814"/>
              <a:chOff x="0" y="0"/>
              <a:chExt cx="6502400" cy="6477000"/>
            </a:xfrm>
          </p:grpSpPr>
          <p:sp>
            <p:nvSpPr>
              <p:cNvPr id="57" name="Freeform 57"/>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4"/>
                <a:stretch>
                  <a:fillRect l="223" t="-26240" r="223" b="-36479"/>
                </a:stretch>
              </a:blipFill>
            </p:spPr>
            <p:txBody>
              <a:bodyPr/>
              <a:lstStyle/>
              <a:p>
                <a:endParaRPr lang="en-US"/>
              </a:p>
            </p:txBody>
          </p:sp>
          <p:sp>
            <p:nvSpPr>
              <p:cNvPr id="58" name="Freeform 5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59" name="TextBox 59"/>
            <p:cNvSpPr txBox="1"/>
            <p:nvPr/>
          </p:nvSpPr>
          <p:spPr>
            <a:xfrm>
              <a:off x="0" y="2641557"/>
              <a:ext cx="4510335" cy="655926"/>
            </a:xfrm>
            <a:prstGeom prst="rect">
              <a:avLst/>
            </a:prstGeom>
          </p:spPr>
          <p:txBody>
            <a:bodyPr lIns="0" tIns="0" rIns="0" bIns="0" rtlCol="0" anchor="t">
              <a:spAutoFit/>
            </a:bodyPr>
            <a:lstStyle/>
            <a:p>
              <a:pPr algn="ctr">
                <a:lnSpc>
                  <a:spcPts val="1344"/>
                </a:lnSpc>
              </a:pPr>
              <a:r>
                <a:rPr lang="en-US" sz="1222" b="1">
                  <a:solidFill>
                    <a:srgbClr val="000000"/>
                  </a:solidFill>
                  <a:latin typeface="Roboto Bold"/>
                  <a:ea typeface="Roboto Bold"/>
                  <a:cs typeface="Roboto Bold"/>
                  <a:sym typeface="Roboto Bold"/>
                </a:rPr>
                <a:t>SARANSH KAR</a:t>
              </a:r>
            </a:p>
            <a:p>
              <a:pPr algn="ctr">
                <a:lnSpc>
                  <a:spcPts val="1344"/>
                </a:lnSpc>
              </a:pPr>
              <a:r>
                <a:rPr lang="en-US" sz="1222">
                  <a:solidFill>
                    <a:srgbClr val="000000"/>
                  </a:solidFill>
                  <a:latin typeface="Roboto"/>
                  <a:ea typeface="Roboto"/>
                  <a:cs typeface="Roboto"/>
                  <a:sym typeface="Roboto"/>
                </a:rPr>
                <a:t>25m0586@iitb.ac.in</a:t>
              </a:r>
            </a:p>
            <a:p>
              <a:pPr algn="ctr">
                <a:lnSpc>
                  <a:spcPts val="1344"/>
                </a:lnSpc>
              </a:pPr>
              <a:r>
                <a:rPr lang="en-US" sz="1222">
                  <a:solidFill>
                    <a:srgbClr val="000000"/>
                  </a:solidFill>
                  <a:latin typeface="Roboto"/>
                  <a:ea typeface="Roboto"/>
                  <a:cs typeface="Roboto"/>
                  <a:sym typeface="Roboto"/>
                </a:rPr>
                <a:t>+91 94193 58030</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E0EBEB"/>
        </a:solidFill>
        <a:effectLst/>
      </p:bgPr>
    </p:bg>
    <p:spTree>
      <p:nvGrpSpPr>
        <p:cNvPr id="1" name=""/>
        <p:cNvGrpSpPr/>
        <p:nvPr/>
      </p:nvGrpSpPr>
      <p:grpSpPr>
        <a:xfrm>
          <a:off x="0" y="0"/>
          <a:ext cx="0" cy="0"/>
          <a:chOff x="0" y="0"/>
          <a:chExt cx="0" cy="0"/>
        </a:xfrm>
      </p:grpSpPr>
      <p:grpSp>
        <p:nvGrpSpPr>
          <p:cNvPr id="2" name="Group 2"/>
          <p:cNvGrpSpPr/>
          <p:nvPr/>
        </p:nvGrpSpPr>
        <p:grpSpPr>
          <a:xfrm>
            <a:off x="0" y="134937"/>
            <a:ext cx="18288000" cy="10152063"/>
            <a:chOff x="0" y="0"/>
            <a:chExt cx="931333" cy="517003"/>
          </a:xfrm>
        </p:grpSpPr>
        <p:sp>
          <p:nvSpPr>
            <p:cNvPr id="3" name="Freeform 3"/>
            <p:cNvSpPr/>
            <p:nvPr/>
          </p:nvSpPr>
          <p:spPr>
            <a:xfrm>
              <a:off x="0" y="0"/>
              <a:ext cx="931333" cy="517003"/>
            </a:xfrm>
            <a:custGeom>
              <a:avLst/>
              <a:gdLst/>
              <a:ahLst/>
              <a:cxnLst/>
              <a:rect l="l" t="t" r="r" b="b"/>
              <a:pathLst>
                <a:path w="931333" h="517003">
                  <a:moveTo>
                    <a:pt x="8268" y="0"/>
                  </a:moveTo>
                  <a:lnTo>
                    <a:pt x="923065" y="0"/>
                  </a:lnTo>
                  <a:cubicBezTo>
                    <a:pt x="925258" y="0"/>
                    <a:pt x="927361" y="871"/>
                    <a:pt x="928912" y="2422"/>
                  </a:cubicBezTo>
                  <a:cubicBezTo>
                    <a:pt x="930462" y="3972"/>
                    <a:pt x="931333" y="6075"/>
                    <a:pt x="931333" y="8268"/>
                  </a:cubicBezTo>
                  <a:lnTo>
                    <a:pt x="931333" y="508735"/>
                  </a:lnTo>
                  <a:cubicBezTo>
                    <a:pt x="931333" y="513301"/>
                    <a:pt x="927632" y="517003"/>
                    <a:pt x="923065" y="517003"/>
                  </a:cubicBezTo>
                  <a:lnTo>
                    <a:pt x="8268" y="517003"/>
                  </a:lnTo>
                  <a:cubicBezTo>
                    <a:pt x="3702" y="517003"/>
                    <a:pt x="0" y="513301"/>
                    <a:pt x="0" y="508735"/>
                  </a:cubicBezTo>
                  <a:lnTo>
                    <a:pt x="0" y="8268"/>
                  </a:lnTo>
                  <a:cubicBezTo>
                    <a:pt x="0" y="3702"/>
                    <a:pt x="3702" y="0"/>
                    <a:pt x="8268" y="0"/>
                  </a:cubicBezTo>
                  <a:close/>
                </a:path>
              </a:pathLst>
            </a:custGeom>
            <a:solidFill>
              <a:srgbClr val="FFFFFF"/>
            </a:solidFill>
            <a:ln w="952500" cap="rnd">
              <a:solidFill>
                <a:srgbClr val="24527A"/>
              </a:solidFill>
              <a:prstDash val="solid"/>
              <a:round/>
            </a:ln>
          </p:spPr>
          <p:txBody>
            <a:bodyPr/>
            <a:lstStyle/>
            <a:p>
              <a:endParaRPr lang="en-US"/>
            </a:p>
          </p:txBody>
        </p:sp>
        <p:sp>
          <p:nvSpPr>
            <p:cNvPr id="4" name="TextBox 4"/>
            <p:cNvSpPr txBox="1"/>
            <p:nvPr/>
          </p:nvSpPr>
          <p:spPr>
            <a:xfrm>
              <a:off x="0" y="-38100"/>
              <a:ext cx="931333" cy="55510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6172200"/>
            <a:ext cx="3120887" cy="4114800"/>
          </a:xfrm>
          <a:custGeom>
            <a:avLst/>
            <a:gdLst/>
            <a:ahLst/>
            <a:cxnLst/>
            <a:rect l="l" t="t" r="r" b="b"/>
            <a:pathLst>
              <a:path w="3120887" h="4114800">
                <a:moveTo>
                  <a:pt x="0" y="0"/>
                </a:moveTo>
                <a:lnTo>
                  <a:pt x="3120887" y="0"/>
                </a:lnTo>
                <a:lnTo>
                  <a:pt x="3120887"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flipH="1">
            <a:off x="15204722" y="615917"/>
            <a:ext cx="2054578" cy="825567"/>
          </a:xfrm>
          <a:custGeom>
            <a:avLst/>
            <a:gdLst/>
            <a:ahLst/>
            <a:cxnLst/>
            <a:rect l="l" t="t" r="r" b="b"/>
            <a:pathLst>
              <a:path w="2054578" h="825567">
                <a:moveTo>
                  <a:pt x="2054578" y="0"/>
                </a:moveTo>
                <a:lnTo>
                  <a:pt x="0" y="0"/>
                </a:lnTo>
                <a:lnTo>
                  <a:pt x="0" y="825566"/>
                </a:lnTo>
                <a:lnTo>
                  <a:pt x="2054578" y="825566"/>
                </a:lnTo>
                <a:lnTo>
                  <a:pt x="2054578"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873074" y="1825537"/>
            <a:ext cx="15216481" cy="747072"/>
          </a:xfrm>
          <a:prstGeom prst="rect">
            <a:avLst/>
          </a:prstGeom>
        </p:spPr>
        <p:txBody>
          <a:bodyPr lIns="0" tIns="0" rIns="0" bIns="0" rtlCol="0" anchor="t">
            <a:spAutoFit/>
          </a:bodyPr>
          <a:lstStyle/>
          <a:p>
            <a:pPr algn="l">
              <a:lnSpc>
                <a:spcPts val="5359"/>
              </a:lnSpc>
            </a:pPr>
            <a:r>
              <a:rPr lang="en-US" sz="6231" b="1">
                <a:solidFill>
                  <a:srgbClr val="000000"/>
                </a:solidFill>
                <a:latin typeface="Glacial Indifference Bold"/>
                <a:ea typeface="Glacial Indifference Bold"/>
                <a:cs typeface="Glacial Indifference Bold"/>
                <a:sym typeface="Glacial Indifference Bold"/>
              </a:rPr>
              <a:t>Institute Student Companion Program</a:t>
            </a:r>
          </a:p>
        </p:txBody>
      </p:sp>
      <p:sp>
        <p:nvSpPr>
          <p:cNvPr id="8" name="TextBox 8"/>
          <p:cNvSpPr txBox="1"/>
          <p:nvPr/>
        </p:nvSpPr>
        <p:spPr>
          <a:xfrm>
            <a:off x="1873074" y="2878924"/>
            <a:ext cx="6387311" cy="547974"/>
          </a:xfrm>
          <a:prstGeom prst="rect">
            <a:avLst/>
          </a:prstGeom>
        </p:spPr>
        <p:txBody>
          <a:bodyPr lIns="0" tIns="0" rIns="0" bIns="0" rtlCol="0" anchor="t">
            <a:spAutoFit/>
          </a:bodyPr>
          <a:lstStyle/>
          <a:p>
            <a:pPr algn="l">
              <a:lnSpc>
                <a:spcPts val="3923"/>
              </a:lnSpc>
            </a:pPr>
            <a:r>
              <a:rPr lang="en-US" sz="4562" b="1">
                <a:solidFill>
                  <a:srgbClr val="000000"/>
                </a:solidFill>
                <a:latin typeface="Glacial Indifference Bold"/>
                <a:ea typeface="Glacial Indifference Bold"/>
                <a:cs typeface="Glacial Indifference Bold"/>
                <a:sym typeface="Glacial Indifference Bold"/>
              </a:rPr>
              <a:t>Student Companions</a:t>
            </a:r>
          </a:p>
        </p:txBody>
      </p:sp>
      <p:sp>
        <p:nvSpPr>
          <p:cNvPr id="9" name="Freeform 9"/>
          <p:cNvSpPr/>
          <p:nvPr/>
        </p:nvSpPr>
        <p:spPr>
          <a:xfrm>
            <a:off x="16040513" y="1692249"/>
            <a:ext cx="1068092" cy="1060180"/>
          </a:xfrm>
          <a:custGeom>
            <a:avLst/>
            <a:gdLst/>
            <a:ahLst/>
            <a:cxnLst/>
            <a:rect l="l" t="t" r="r" b="b"/>
            <a:pathLst>
              <a:path w="1068092" h="1060180">
                <a:moveTo>
                  <a:pt x="0" y="0"/>
                </a:moveTo>
                <a:lnTo>
                  <a:pt x="1068092" y="0"/>
                </a:lnTo>
                <a:lnTo>
                  <a:pt x="1068092" y="1060180"/>
                </a:lnTo>
                <a:lnTo>
                  <a:pt x="0" y="1060180"/>
                </a:lnTo>
                <a:lnTo>
                  <a:pt x="0" y="0"/>
                </a:lnTo>
                <a:close/>
              </a:path>
            </a:pathLst>
          </a:custGeom>
          <a:blipFill>
            <a:blip r:embed="rId4"/>
            <a:stretch>
              <a:fillRect/>
            </a:stretch>
          </a:blipFill>
        </p:spPr>
        <p:txBody>
          <a:bodyPr/>
          <a:lstStyle/>
          <a:p>
            <a:endParaRPr lang="en-US"/>
          </a:p>
        </p:txBody>
      </p:sp>
      <p:grpSp>
        <p:nvGrpSpPr>
          <p:cNvPr id="10" name="Group 10"/>
          <p:cNvGrpSpPr>
            <a:grpSpLocks noChangeAspect="1"/>
          </p:cNvGrpSpPr>
          <p:nvPr/>
        </p:nvGrpSpPr>
        <p:grpSpPr>
          <a:xfrm>
            <a:off x="2359484" y="6757167"/>
            <a:ext cx="1838999" cy="1831815"/>
            <a:chOff x="0" y="0"/>
            <a:chExt cx="6502400" cy="6477000"/>
          </a:xfrm>
        </p:grpSpPr>
        <p:sp>
          <p:nvSpPr>
            <p:cNvPr id="11" name="Freeform 11"/>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5"/>
              <a:stretch>
                <a:fillRect l="223" r="223" b="-34145"/>
              </a:stretch>
            </a:blipFill>
          </p:spPr>
          <p:txBody>
            <a:bodyPr/>
            <a:lstStyle/>
            <a:p>
              <a:endParaRPr lang="en-US"/>
            </a:p>
          </p:txBody>
        </p:sp>
        <p:sp>
          <p:nvSpPr>
            <p:cNvPr id="12" name="Freeform 12"/>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13" name="TextBox 13"/>
          <p:cNvSpPr txBox="1"/>
          <p:nvPr/>
        </p:nvSpPr>
        <p:spPr>
          <a:xfrm>
            <a:off x="1560443" y="8737285"/>
            <a:ext cx="3437079" cy="490267"/>
          </a:xfrm>
          <a:prstGeom prst="rect">
            <a:avLst/>
          </a:prstGeom>
        </p:spPr>
        <p:txBody>
          <a:bodyPr lIns="0" tIns="0" rIns="0" bIns="0" rtlCol="0" anchor="t">
            <a:spAutoFit/>
          </a:bodyPr>
          <a:lstStyle/>
          <a:p>
            <a:pPr algn="ctr">
              <a:lnSpc>
                <a:spcPts val="1361"/>
              </a:lnSpc>
            </a:pPr>
            <a:r>
              <a:rPr lang="en-US" sz="1237" b="1">
                <a:solidFill>
                  <a:srgbClr val="000000"/>
                </a:solidFill>
                <a:latin typeface="Roboto Bold"/>
                <a:ea typeface="Roboto Bold"/>
                <a:cs typeface="Roboto Bold"/>
                <a:sym typeface="Roboto Bold"/>
              </a:rPr>
              <a:t>YASHPAL SONI</a:t>
            </a:r>
          </a:p>
          <a:p>
            <a:pPr algn="ctr">
              <a:lnSpc>
                <a:spcPts val="1361"/>
              </a:lnSpc>
            </a:pPr>
            <a:r>
              <a:rPr lang="en-US" sz="1237">
                <a:solidFill>
                  <a:srgbClr val="000000"/>
                </a:solidFill>
                <a:latin typeface="Roboto"/>
                <a:ea typeface="Roboto"/>
                <a:cs typeface="Roboto"/>
                <a:sym typeface="Roboto"/>
              </a:rPr>
              <a:t>25m0593@iitb.ac.in </a:t>
            </a:r>
          </a:p>
          <a:p>
            <a:pPr algn="ctr">
              <a:lnSpc>
                <a:spcPts val="1361"/>
              </a:lnSpc>
            </a:pPr>
            <a:r>
              <a:rPr lang="en-US" sz="1237">
                <a:solidFill>
                  <a:srgbClr val="000000"/>
                </a:solidFill>
                <a:latin typeface="Roboto"/>
                <a:ea typeface="Roboto"/>
                <a:cs typeface="Roboto"/>
                <a:sym typeface="Roboto"/>
              </a:rPr>
              <a:t>+91 70234 30126</a:t>
            </a:r>
          </a:p>
        </p:txBody>
      </p:sp>
      <p:grpSp>
        <p:nvGrpSpPr>
          <p:cNvPr id="14" name="Group 14"/>
          <p:cNvGrpSpPr/>
          <p:nvPr/>
        </p:nvGrpSpPr>
        <p:grpSpPr>
          <a:xfrm>
            <a:off x="465821" y="3924471"/>
            <a:ext cx="3437079" cy="2488269"/>
            <a:chOff x="0" y="0"/>
            <a:chExt cx="4582772" cy="3317692"/>
          </a:xfrm>
        </p:grpSpPr>
        <p:grpSp>
          <p:nvGrpSpPr>
            <p:cNvPr id="15" name="Group 15"/>
            <p:cNvGrpSpPr>
              <a:grpSpLocks noChangeAspect="1"/>
            </p:cNvGrpSpPr>
            <p:nvPr/>
          </p:nvGrpSpPr>
          <p:grpSpPr>
            <a:xfrm>
              <a:off x="1065387" y="0"/>
              <a:ext cx="2451999" cy="2442420"/>
              <a:chOff x="0" y="0"/>
              <a:chExt cx="6502400" cy="6477000"/>
            </a:xfrm>
          </p:grpSpPr>
          <p:sp>
            <p:nvSpPr>
              <p:cNvPr id="16" name="Freeform 16"/>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6"/>
                <a:stretch>
                  <a:fillRect l="223" t="-16665" r="223" b="-16665"/>
                </a:stretch>
              </a:blipFill>
            </p:spPr>
            <p:txBody>
              <a:bodyPr/>
              <a:lstStyle/>
              <a:p>
                <a:endParaRPr lang="en-US"/>
              </a:p>
            </p:txBody>
          </p:sp>
          <p:sp>
            <p:nvSpPr>
              <p:cNvPr id="17" name="Freeform 17"/>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18" name="TextBox 18"/>
            <p:cNvSpPr txBox="1"/>
            <p:nvPr/>
          </p:nvSpPr>
          <p:spPr>
            <a:xfrm>
              <a:off x="0" y="2660757"/>
              <a:ext cx="4582772" cy="656935"/>
            </a:xfrm>
            <a:prstGeom prst="rect">
              <a:avLst/>
            </a:prstGeom>
          </p:spPr>
          <p:txBody>
            <a:bodyPr lIns="0" tIns="0" rIns="0" bIns="0" rtlCol="0" anchor="t">
              <a:spAutoFit/>
            </a:bodyPr>
            <a:lstStyle/>
            <a:p>
              <a:pPr algn="ctr">
                <a:lnSpc>
                  <a:spcPts val="1366"/>
                </a:lnSpc>
              </a:pPr>
              <a:r>
                <a:rPr lang="en-US" sz="1242" b="1">
                  <a:solidFill>
                    <a:srgbClr val="000000"/>
                  </a:solidFill>
                  <a:latin typeface="Roboto Bold"/>
                  <a:ea typeface="Roboto Bold"/>
                  <a:cs typeface="Roboto Bold"/>
                  <a:sym typeface="Roboto Bold"/>
                </a:rPr>
                <a:t>JATIN GAWLI</a:t>
              </a:r>
            </a:p>
            <a:p>
              <a:pPr algn="ctr">
                <a:lnSpc>
                  <a:spcPts val="1366"/>
                </a:lnSpc>
              </a:pPr>
              <a:r>
                <a:rPr lang="en-US" sz="1242">
                  <a:solidFill>
                    <a:srgbClr val="000000"/>
                  </a:solidFill>
                  <a:latin typeface="Roboto"/>
                  <a:ea typeface="Roboto"/>
                  <a:cs typeface="Roboto"/>
                  <a:sym typeface="Roboto"/>
                </a:rPr>
                <a:t>25m0578@iitb.ac.in</a:t>
              </a:r>
            </a:p>
            <a:p>
              <a:pPr algn="ctr">
                <a:lnSpc>
                  <a:spcPts val="1366"/>
                </a:lnSpc>
              </a:pPr>
              <a:r>
                <a:rPr lang="en-US" sz="1242">
                  <a:solidFill>
                    <a:srgbClr val="000000"/>
                  </a:solidFill>
                  <a:latin typeface="Roboto"/>
                  <a:ea typeface="Roboto"/>
                  <a:cs typeface="Roboto"/>
                  <a:sym typeface="Roboto"/>
                </a:rPr>
                <a:t>+91 95795 94971</a:t>
              </a:r>
            </a:p>
          </p:txBody>
        </p:sp>
      </p:grpSp>
      <p:grpSp>
        <p:nvGrpSpPr>
          <p:cNvPr id="19" name="Group 19"/>
          <p:cNvGrpSpPr/>
          <p:nvPr/>
        </p:nvGrpSpPr>
        <p:grpSpPr>
          <a:xfrm>
            <a:off x="4999133" y="6678088"/>
            <a:ext cx="2423218" cy="2565424"/>
            <a:chOff x="0" y="0"/>
            <a:chExt cx="3230957" cy="3420566"/>
          </a:xfrm>
        </p:grpSpPr>
        <p:grpSp>
          <p:nvGrpSpPr>
            <p:cNvPr id="20" name="Group 20"/>
            <p:cNvGrpSpPr>
              <a:grpSpLocks noChangeAspect="1"/>
            </p:cNvGrpSpPr>
            <p:nvPr/>
          </p:nvGrpSpPr>
          <p:grpSpPr>
            <a:xfrm>
              <a:off x="462239" y="0"/>
              <a:ext cx="2541141" cy="2531215"/>
              <a:chOff x="0" y="0"/>
              <a:chExt cx="6502400" cy="6477000"/>
            </a:xfrm>
          </p:grpSpPr>
          <p:sp>
            <p:nvSpPr>
              <p:cNvPr id="21" name="Freeform 21"/>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7"/>
                <a:stretch>
                  <a:fillRect l="-54147" t="-26366" r="-35695" b="-106185"/>
                </a:stretch>
              </a:blipFill>
            </p:spPr>
            <p:txBody>
              <a:bodyPr/>
              <a:lstStyle/>
              <a:p>
                <a:endParaRPr lang="en-US"/>
              </a:p>
            </p:txBody>
          </p:sp>
          <p:sp>
            <p:nvSpPr>
              <p:cNvPr id="22" name="Freeform 22"/>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23" name="TextBox 23"/>
            <p:cNvSpPr txBox="1"/>
            <p:nvPr/>
          </p:nvSpPr>
          <p:spPr>
            <a:xfrm>
              <a:off x="0" y="2703766"/>
              <a:ext cx="3230957" cy="716800"/>
            </a:xfrm>
            <a:prstGeom prst="rect">
              <a:avLst/>
            </a:prstGeom>
          </p:spPr>
          <p:txBody>
            <a:bodyPr lIns="0" tIns="0" rIns="0" bIns="0" rtlCol="0" anchor="t">
              <a:spAutoFit/>
            </a:bodyPr>
            <a:lstStyle/>
            <a:p>
              <a:pPr algn="ctr">
                <a:lnSpc>
                  <a:spcPts val="1411"/>
                </a:lnSpc>
              </a:pPr>
              <a:r>
                <a:rPr lang="en-US" sz="1282" b="1">
                  <a:solidFill>
                    <a:srgbClr val="000000"/>
                  </a:solidFill>
                  <a:latin typeface="Roboto Bold"/>
                  <a:ea typeface="Roboto Bold"/>
                  <a:cs typeface="Roboto Bold"/>
                  <a:sym typeface="Roboto Bold"/>
                </a:rPr>
                <a:t>VIOLINA KASHYAP</a:t>
              </a:r>
            </a:p>
            <a:p>
              <a:pPr algn="ctr">
                <a:lnSpc>
                  <a:spcPts val="1411"/>
                </a:lnSpc>
              </a:pPr>
              <a:r>
                <a:rPr lang="en-US" sz="1282">
                  <a:solidFill>
                    <a:srgbClr val="000000"/>
                  </a:solidFill>
                  <a:latin typeface="Roboto"/>
                  <a:ea typeface="Roboto"/>
                  <a:cs typeface="Roboto"/>
                  <a:sym typeface="Roboto"/>
                </a:rPr>
                <a:t> 25m0604@iitb.ac.in</a:t>
              </a:r>
            </a:p>
            <a:p>
              <a:pPr algn="ctr">
                <a:lnSpc>
                  <a:spcPts val="1411"/>
                </a:lnSpc>
              </a:pPr>
              <a:r>
                <a:rPr lang="en-US" sz="1282">
                  <a:solidFill>
                    <a:srgbClr val="000000"/>
                  </a:solidFill>
                  <a:latin typeface="Roboto"/>
                  <a:ea typeface="Roboto"/>
                  <a:cs typeface="Roboto"/>
                  <a:sym typeface="Roboto"/>
                </a:rPr>
                <a:t>+91 84537 31669</a:t>
              </a:r>
            </a:p>
          </p:txBody>
        </p:sp>
      </p:grpSp>
      <p:grpSp>
        <p:nvGrpSpPr>
          <p:cNvPr id="24" name="Group 24"/>
          <p:cNvGrpSpPr/>
          <p:nvPr/>
        </p:nvGrpSpPr>
        <p:grpSpPr>
          <a:xfrm>
            <a:off x="3321830" y="3924471"/>
            <a:ext cx="3437079" cy="2517788"/>
            <a:chOff x="0" y="0"/>
            <a:chExt cx="4582772" cy="3357051"/>
          </a:xfrm>
        </p:grpSpPr>
        <p:grpSp>
          <p:nvGrpSpPr>
            <p:cNvPr id="25" name="Group 25"/>
            <p:cNvGrpSpPr>
              <a:grpSpLocks noChangeAspect="1"/>
            </p:cNvGrpSpPr>
            <p:nvPr/>
          </p:nvGrpSpPr>
          <p:grpSpPr>
            <a:xfrm>
              <a:off x="1065387" y="0"/>
              <a:ext cx="2451999" cy="2442420"/>
              <a:chOff x="0" y="0"/>
              <a:chExt cx="6502400" cy="6477000"/>
            </a:xfrm>
          </p:grpSpPr>
          <p:sp>
            <p:nvSpPr>
              <p:cNvPr id="26" name="Freeform 26"/>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8"/>
                <a:stretch>
                  <a:fillRect l="-3807" t="-9716" r="-4613" b="-30305"/>
                </a:stretch>
              </a:blipFill>
            </p:spPr>
            <p:txBody>
              <a:bodyPr/>
              <a:lstStyle/>
              <a:p>
                <a:endParaRPr lang="en-US"/>
              </a:p>
            </p:txBody>
          </p:sp>
          <p:sp>
            <p:nvSpPr>
              <p:cNvPr id="27" name="Freeform 27"/>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28" name="TextBox 28"/>
            <p:cNvSpPr txBox="1"/>
            <p:nvPr/>
          </p:nvSpPr>
          <p:spPr>
            <a:xfrm>
              <a:off x="0" y="2700186"/>
              <a:ext cx="4582772" cy="656864"/>
            </a:xfrm>
            <a:prstGeom prst="rect">
              <a:avLst/>
            </a:prstGeom>
          </p:spPr>
          <p:txBody>
            <a:bodyPr lIns="0" tIns="0" rIns="0" bIns="0" rtlCol="0" anchor="t">
              <a:spAutoFit/>
            </a:bodyPr>
            <a:lstStyle/>
            <a:p>
              <a:pPr algn="ctr">
                <a:lnSpc>
                  <a:spcPts val="1361"/>
                </a:lnSpc>
              </a:pPr>
              <a:r>
                <a:rPr lang="en-US" sz="1237" b="1">
                  <a:solidFill>
                    <a:srgbClr val="000000"/>
                  </a:solidFill>
                  <a:latin typeface="Roboto Bold"/>
                  <a:ea typeface="Roboto Bold"/>
                  <a:cs typeface="Roboto Bold"/>
                  <a:sym typeface="Roboto Bold"/>
                </a:rPr>
                <a:t>SHREYA VS</a:t>
              </a:r>
            </a:p>
            <a:p>
              <a:pPr algn="ctr">
                <a:lnSpc>
                  <a:spcPts val="1361"/>
                </a:lnSpc>
              </a:pPr>
              <a:r>
                <a:rPr lang="en-US" sz="1237">
                  <a:solidFill>
                    <a:srgbClr val="000000"/>
                  </a:solidFill>
                  <a:latin typeface="Roboto"/>
                  <a:ea typeface="Roboto"/>
                  <a:cs typeface="Roboto"/>
                  <a:sym typeface="Roboto"/>
                </a:rPr>
                <a:t>25m0597@iitb.ac.in</a:t>
              </a:r>
            </a:p>
            <a:p>
              <a:pPr algn="ctr">
                <a:lnSpc>
                  <a:spcPts val="1361"/>
                </a:lnSpc>
              </a:pPr>
              <a:r>
                <a:rPr lang="en-US" sz="1237">
                  <a:solidFill>
                    <a:srgbClr val="000000"/>
                  </a:solidFill>
                  <a:latin typeface="Roboto"/>
                  <a:ea typeface="Roboto"/>
                  <a:cs typeface="Roboto"/>
                  <a:sym typeface="Roboto"/>
                </a:rPr>
                <a:t>+91 89214 70429</a:t>
              </a:r>
            </a:p>
          </p:txBody>
        </p:sp>
      </p:grpSp>
      <p:grpSp>
        <p:nvGrpSpPr>
          <p:cNvPr id="29" name="Group 29"/>
          <p:cNvGrpSpPr/>
          <p:nvPr/>
        </p:nvGrpSpPr>
        <p:grpSpPr>
          <a:xfrm>
            <a:off x="6179368" y="3924471"/>
            <a:ext cx="3437079" cy="2517788"/>
            <a:chOff x="0" y="0"/>
            <a:chExt cx="4582772" cy="3357051"/>
          </a:xfrm>
        </p:grpSpPr>
        <p:grpSp>
          <p:nvGrpSpPr>
            <p:cNvPr id="30" name="Group 30"/>
            <p:cNvGrpSpPr>
              <a:grpSpLocks noChangeAspect="1"/>
            </p:cNvGrpSpPr>
            <p:nvPr/>
          </p:nvGrpSpPr>
          <p:grpSpPr>
            <a:xfrm>
              <a:off x="821657" y="0"/>
              <a:ext cx="2451999" cy="2442420"/>
              <a:chOff x="0" y="0"/>
              <a:chExt cx="6502400" cy="6477000"/>
            </a:xfrm>
          </p:grpSpPr>
          <p:sp>
            <p:nvSpPr>
              <p:cNvPr id="31" name="Freeform 31"/>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9"/>
                <a:stretch>
                  <a:fillRect l="-24025" t="-18445" r="-23215" b="-29453"/>
                </a:stretch>
              </a:blipFill>
            </p:spPr>
            <p:txBody>
              <a:bodyPr/>
              <a:lstStyle/>
              <a:p>
                <a:endParaRPr lang="en-US"/>
              </a:p>
            </p:txBody>
          </p:sp>
          <p:sp>
            <p:nvSpPr>
              <p:cNvPr id="32" name="Freeform 32"/>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33" name="TextBox 33"/>
            <p:cNvSpPr txBox="1"/>
            <p:nvPr/>
          </p:nvSpPr>
          <p:spPr>
            <a:xfrm>
              <a:off x="0" y="2700186"/>
              <a:ext cx="4582772" cy="656864"/>
            </a:xfrm>
            <a:prstGeom prst="rect">
              <a:avLst/>
            </a:prstGeom>
          </p:spPr>
          <p:txBody>
            <a:bodyPr lIns="0" tIns="0" rIns="0" bIns="0" rtlCol="0" anchor="t">
              <a:spAutoFit/>
            </a:bodyPr>
            <a:lstStyle/>
            <a:p>
              <a:pPr algn="ctr">
                <a:lnSpc>
                  <a:spcPts val="1361"/>
                </a:lnSpc>
              </a:pPr>
              <a:r>
                <a:rPr lang="en-US" sz="1237" b="1">
                  <a:solidFill>
                    <a:srgbClr val="000000"/>
                  </a:solidFill>
                  <a:latin typeface="Roboto Bold"/>
                  <a:ea typeface="Roboto Bold"/>
                  <a:cs typeface="Roboto Bold"/>
                  <a:sym typeface="Roboto Bold"/>
                </a:rPr>
                <a:t>RIDDHI JETHWA</a:t>
              </a:r>
            </a:p>
            <a:p>
              <a:pPr algn="ctr">
                <a:lnSpc>
                  <a:spcPts val="1361"/>
                </a:lnSpc>
              </a:pPr>
              <a:r>
                <a:rPr lang="en-US" sz="1237">
                  <a:solidFill>
                    <a:srgbClr val="000000"/>
                  </a:solidFill>
                  <a:latin typeface="Roboto"/>
                  <a:ea typeface="Roboto"/>
                  <a:cs typeface="Roboto"/>
                  <a:sym typeface="Roboto"/>
                </a:rPr>
                <a:t>25m0601@iitb.ac.in</a:t>
              </a:r>
            </a:p>
            <a:p>
              <a:pPr algn="ctr">
                <a:lnSpc>
                  <a:spcPts val="1361"/>
                </a:lnSpc>
              </a:pPr>
              <a:r>
                <a:rPr lang="en-US" sz="1237">
                  <a:solidFill>
                    <a:srgbClr val="000000"/>
                  </a:solidFill>
                  <a:latin typeface="Roboto"/>
                  <a:ea typeface="Roboto"/>
                  <a:cs typeface="Roboto"/>
                  <a:sym typeface="Roboto"/>
                </a:rPr>
                <a:t>+91  87672 34800</a:t>
              </a:r>
            </a:p>
          </p:txBody>
        </p:sp>
      </p:grpSp>
      <p:sp>
        <p:nvSpPr>
          <p:cNvPr id="34" name="TextBox 34"/>
          <p:cNvSpPr txBox="1"/>
          <p:nvPr/>
        </p:nvSpPr>
        <p:spPr>
          <a:xfrm>
            <a:off x="8974445" y="5951992"/>
            <a:ext cx="3437079" cy="490320"/>
          </a:xfrm>
          <a:prstGeom prst="rect">
            <a:avLst/>
          </a:prstGeom>
        </p:spPr>
        <p:txBody>
          <a:bodyPr lIns="0" tIns="0" rIns="0" bIns="0" rtlCol="0" anchor="t">
            <a:spAutoFit/>
          </a:bodyPr>
          <a:lstStyle/>
          <a:p>
            <a:pPr algn="ctr">
              <a:lnSpc>
                <a:spcPts val="1366"/>
              </a:lnSpc>
            </a:pPr>
            <a:r>
              <a:rPr lang="en-US" sz="1242" b="1">
                <a:solidFill>
                  <a:srgbClr val="000000"/>
                </a:solidFill>
                <a:latin typeface="Roboto Bold"/>
                <a:ea typeface="Roboto Bold"/>
                <a:cs typeface="Roboto Bold"/>
                <a:sym typeface="Roboto Bold"/>
              </a:rPr>
              <a:t>SONALI KADAM</a:t>
            </a:r>
          </a:p>
          <a:p>
            <a:pPr algn="ctr">
              <a:lnSpc>
                <a:spcPts val="1366"/>
              </a:lnSpc>
            </a:pPr>
            <a:r>
              <a:rPr lang="en-US" sz="1242">
                <a:solidFill>
                  <a:srgbClr val="000000"/>
                </a:solidFill>
                <a:latin typeface="Roboto"/>
                <a:ea typeface="Roboto"/>
                <a:cs typeface="Roboto"/>
                <a:sym typeface="Roboto"/>
              </a:rPr>
              <a:t>25m0602@iitb.ac.in</a:t>
            </a:r>
          </a:p>
          <a:p>
            <a:pPr algn="ctr">
              <a:lnSpc>
                <a:spcPts val="1366"/>
              </a:lnSpc>
            </a:pPr>
            <a:r>
              <a:rPr lang="en-US" sz="1242">
                <a:solidFill>
                  <a:srgbClr val="000000"/>
                </a:solidFill>
                <a:latin typeface="Roboto"/>
                <a:ea typeface="Roboto"/>
                <a:cs typeface="Roboto"/>
                <a:sym typeface="Roboto"/>
              </a:rPr>
              <a:t>+91 91584 82815</a:t>
            </a:r>
          </a:p>
        </p:txBody>
      </p:sp>
      <p:grpSp>
        <p:nvGrpSpPr>
          <p:cNvPr id="35" name="Group 35"/>
          <p:cNvGrpSpPr/>
          <p:nvPr/>
        </p:nvGrpSpPr>
        <p:grpSpPr>
          <a:xfrm>
            <a:off x="7349740" y="6678088"/>
            <a:ext cx="3437079" cy="2517841"/>
            <a:chOff x="0" y="0"/>
            <a:chExt cx="4582772" cy="3357121"/>
          </a:xfrm>
        </p:grpSpPr>
        <p:grpSp>
          <p:nvGrpSpPr>
            <p:cNvPr id="36" name="Group 36"/>
            <p:cNvGrpSpPr>
              <a:grpSpLocks noChangeAspect="1"/>
            </p:cNvGrpSpPr>
            <p:nvPr/>
          </p:nvGrpSpPr>
          <p:grpSpPr>
            <a:xfrm>
              <a:off x="821657" y="0"/>
              <a:ext cx="2451999" cy="2442420"/>
              <a:chOff x="0" y="0"/>
              <a:chExt cx="6502400" cy="6477000"/>
            </a:xfrm>
          </p:grpSpPr>
          <p:sp>
            <p:nvSpPr>
              <p:cNvPr id="37" name="Freeform 37"/>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0"/>
                <a:stretch>
                  <a:fillRect l="223" r="223"/>
                </a:stretch>
              </a:blipFill>
            </p:spPr>
            <p:txBody>
              <a:bodyPr/>
              <a:lstStyle/>
              <a:p>
                <a:endParaRPr lang="en-US"/>
              </a:p>
            </p:txBody>
          </p:sp>
          <p:sp>
            <p:nvSpPr>
              <p:cNvPr id="38" name="Freeform 3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39" name="TextBox 39"/>
            <p:cNvSpPr txBox="1"/>
            <p:nvPr/>
          </p:nvSpPr>
          <p:spPr>
            <a:xfrm>
              <a:off x="0" y="2700186"/>
              <a:ext cx="4582772" cy="656935"/>
            </a:xfrm>
            <a:prstGeom prst="rect">
              <a:avLst/>
            </a:prstGeom>
          </p:spPr>
          <p:txBody>
            <a:bodyPr lIns="0" tIns="0" rIns="0" bIns="0" rtlCol="0" anchor="t">
              <a:spAutoFit/>
            </a:bodyPr>
            <a:lstStyle/>
            <a:p>
              <a:pPr algn="ctr">
                <a:lnSpc>
                  <a:spcPts val="1366"/>
                </a:lnSpc>
              </a:pPr>
              <a:r>
                <a:rPr lang="en-US" sz="1242" b="1">
                  <a:solidFill>
                    <a:srgbClr val="000000"/>
                  </a:solidFill>
                  <a:latin typeface="Roboto Bold"/>
                  <a:ea typeface="Roboto Bold"/>
                  <a:cs typeface="Roboto Bold"/>
                  <a:sym typeface="Roboto Bold"/>
                </a:rPr>
                <a:t>BISHAL BALAYAR</a:t>
              </a:r>
            </a:p>
            <a:p>
              <a:pPr algn="ctr">
                <a:lnSpc>
                  <a:spcPts val="1366"/>
                </a:lnSpc>
              </a:pPr>
              <a:r>
                <a:rPr lang="en-US" sz="1242">
                  <a:solidFill>
                    <a:srgbClr val="000000"/>
                  </a:solidFill>
                  <a:latin typeface="Roboto"/>
                  <a:ea typeface="Roboto"/>
                  <a:cs typeface="Roboto"/>
                  <a:sym typeface="Roboto"/>
                </a:rPr>
                <a:t>25m0638@iitb.ac.in</a:t>
              </a:r>
            </a:p>
            <a:p>
              <a:pPr algn="ctr">
                <a:lnSpc>
                  <a:spcPts val="1366"/>
                </a:lnSpc>
              </a:pPr>
              <a:r>
                <a:rPr lang="en-US" sz="1242">
                  <a:solidFill>
                    <a:srgbClr val="000000"/>
                  </a:solidFill>
                  <a:latin typeface="Roboto"/>
                  <a:ea typeface="Roboto"/>
                  <a:cs typeface="Roboto"/>
                  <a:sym typeface="Roboto"/>
                </a:rPr>
                <a:t>+91 82660 73524</a:t>
              </a:r>
            </a:p>
          </p:txBody>
        </p:sp>
      </p:grpSp>
      <p:grpSp>
        <p:nvGrpSpPr>
          <p:cNvPr id="40" name="Group 40"/>
          <p:cNvGrpSpPr/>
          <p:nvPr/>
        </p:nvGrpSpPr>
        <p:grpSpPr>
          <a:xfrm>
            <a:off x="10186907" y="6678088"/>
            <a:ext cx="3437079" cy="2517841"/>
            <a:chOff x="0" y="0"/>
            <a:chExt cx="4582772" cy="3357121"/>
          </a:xfrm>
        </p:grpSpPr>
        <p:grpSp>
          <p:nvGrpSpPr>
            <p:cNvPr id="41" name="Group 41"/>
            <p:cNvGrpSpPr>
              <a:grpSpLocks noChangeAspect="1"/>
            </p:cNvGrpSpPr>
            <p:nvPr/>
          </p:nvGrpSpPr>
          <p:grpSpPr>
            <a:xfrm>
              <a:off x="821657" y="0"/>
              <a:ext cx="2451999" cy="2442420"/>
              <a:chOff x="0" y="0"/>
              <a:chExt cx="6502400" cy="6477000"/>
            </a:xfrm>
          </p:grpSpPr>
          <p:sp>
            <p:nvSpPr>
              <p:cNvPr id="42" name="Freeform 42"/>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1"/>
                <a:stretch>
                  <a:fillRect l="223" t="-24732" r="-42238" b="-65699"/>
                </a:stretch>
              </a:blipFill>
            </p:spPr>
            <p:txBody>
              <a:bodyPr/>
              <a:lstStyle/>
              <a:p>
                <a:endParaRPr lang="en-US"/>
              </a:p>
            </p:txBody>
          </p:sp>
          <p:sp>
            <p:nvSpPr>
              <p:cNvPr id="43" name="Freeform 43"/>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44" name="TextBox 44"/>
            <p:cNvSpPr txBox="1"/>
            <p:nvPr/>
          </p:nvSpPr>
          <p:spPr>
            <a:xfrm>
              <a:off x="0" y="2700186"/>
              <a:ext cx="4582772" cy="656935"/>
            </a:xfrm>
            <a:prstGeom prst="rect">
              <a:avLst/>
            </a:prstGeom>
          </p:spPr>
          <p:txBody>
            <a:bodyPr lIns="0" tIns="0" rIns="0" bIns="0" rtlCol="0" anchor="t">
              <a:spAutoFit/>
            </a:bodyPr>
            <a:lstStyle/>
            <a:p>
              <a:pPr algn="ctr">
                <a:lnSpc>
                  <a:spcPts val="1366"/>
                </a:lnSpc>
              </a:pPr>
              <a:r>
                <a:rPr lang="en-US" sz="1242" b="1">
                  <a:solidFill>
                    <a:srgbClr val="000000"/>
                  </a:solidFill>
                  <a:latin typeface="Roboto Bold"/>
                  <a:ea typeface="Roboto Bold"/>
                  <a:cs typeface="Roboto Bold"/>
                  <a:sym typeface="Roboto Bold"/>
                </a:rPr>
                <a:t>ARUNIMA K</a:t>
              </a:r>
            </a:p>
            <a:p>
              <a:pPr algn="ctr">
                <a:lnSpc>
                  <a:spcPts val="1366"/>
                </a:lnSpc>
              </a:pPr>
              <a:r>
                <a:rPr lang="en-US" sz="1242">
                  <a:solidFill>
                    <a:srgbClr val="000000"/>
                  </a:solidFill>
                  <a:latin typeface="Roboto"/>
                  <a:ea typeface="Roboto"/>
                  <a:cs typeface="Roboto"/>
                  <a:sym typeface="Roboto"/>
                </a:rPr>
                <a:t>25m0608@iitb.ac.in</a:t>
              </a:r>
            </a:p>
            <a:p>
              <a:pPr algn="ctr">
                <a:lnSpc>
                  <a:spcPts val="1366"/>
                </a:lnSpc>
              </a:pPr>
              <a:r>
                <a:rPr lang="en-US" sz="1242">
                  <a:solidFill>
                    <a:srgbClr val="000000"/>
                  </a:solidFill>
                  <a:latin typeface="Roboto"/>
                  <a:ea typeface="Roboto"/>
                  <a:cs typeface="Roboto"/>
                  <a:sym typeface="Roboto"/>
                </a:rPr>
                <a:t>+91 99951 22004</a:t>
              </a:r>
            </a:p>
          </p:txBody>
        </p:sp>
      </p:grpSp>
      <p:grpSp>
        <p:nvGrpSpPr>
          <p:cNvPr id="45" name="Group 45"/>
          <p:cNvGrpSpPr/>
          <p:nvPr/>
        </p:nvGrpSpPr>
        <p:grpSpPr>
          <a:xfrm>
            <a:off x="11417044" y="3812709"/>
            <a:ext cx="3437079" cy="2517841"/>
            <a:chOff x="0" y="0"/>
            <a:chExt cx="4582772" cy="3357121"/>
          </a:xfrm>
        </p:grpSpPr>
        <p:grpSp>
          <p:nvGrpSpPr>
            <p:cNvPr id="46" name="Group 46"/>
            <p:cNvGrpSpPr>
              <a:grpSpLocks noChangeAspect="1"/>
            </p:cNvGrpSpPr>
            <p:nvPr/>
          </p:nvGrpSpPr>
          <p:grpSpPr>
            <a:xfrm>
              <a:off x="1065387" y="0"/>
              <a:ext cx="2451999" cy="2442420"/>
              <a:chOff x="0" y="0"/>
              <a:chExt cx="6502400" cy="6477000"/>
            </a:xfrm>
          </p:grpSpPr>
          <p:sp>
            <p:nvSpPr>
              <p:cNvPr id="47" name="Freeform 47"/>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2"/>
                <a:stretch>
                  <a:fillRect l="223" t="-5802" r="223" b="-5802"/>
                </a:stretch>
              </a:blipFill>
            </p:spPr>
            <p:txBody>
              <a:bodyPr/>
              <a:lstStyle/>
              <a:p>
                <a:endParaRPr lang="en-US"/>
              </a:p>
            </p:txBody>
          </p:sp>
          <p:sp>
            <p:nvSpPr>
              <p:cNvPr id="48" name="Freeform 4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49" name="TextBox 49"/>
            <p:cNvSpPr txBox="1"/>
            <p:nvPr/>
          </p:nvSpPr>
          <p:spPr>
            <a:xfrm>
              <a:off x="0" y="2700186"/>
              <a:ext cx="4582772" cy="656935"/>
            </a:xfrm>
            <a:prstGeom prst="rect">
              <a:avLst/>
            </a:prstGeom>
          </p:spPr>
          <p:txBody>
            <a:bodyPr lIns="0" tIns="0" rIns="0" bIns="0" rtlCol="0" anchor="t">
              <a:spAutoFit/>
            </a:bodyPr>
            <a:lstStyle/>
            <a:p>
              <a:pPr algn="ctr">
                <a:lnSpc>
                  <a:spcPts val="1366"/>
                </a:lnSpc>
              </a:pPr>
              <a:r>
                <a:rPr lang="en-US" sz="1242" b="1">
                  <a:solidFill>
                    <a:srgbClr val="000000"/>
                  </a:solidFill>
                  <a:latin typeface="Roboto Bold"/>
                  <a:ea typeface="Roboto Bold"/>
                  <a:cs typeface="Roboto Bold"/>
                  <a:sym typeface="Roboto Bold"/>
                </a:rPr>
                <a:t>MINTI JASAKIYA</a:t>
              </a:r>
            </a:p>
            <a:p>
              <a:pPr algn="ctr">
                <a:lnSpc>
                  <a:spcPts val="1366"/>
                </a:lnSpc>
              </a:pPr>
              <a:r>
                <a:rPr lang="en-US" sz="1242">
                  <a:solidFill>
                    <a:srgbClr val="000000"/>
                  </a:solidFill>
                  <a:latin typeface="Roboto"/>
                  <a:ea typeface="Roboto"/>
                  <a:cs typeface="Roboto"/>
                  <a:sym typeface="Roboto"/>
                </a:rPr>
                <a:t>25m0614@iitb.ac.in</a:t>
              </a:r>
            </a:p>
            <a:p>
              <a:pPr algn="ctr">
                <a:lnSpc>
                  <a:spcPts val="1366"/>
                </a:lnSpc>
              </a:pPr>
              <a:r>
                <a:rPr lang="en-US" sz="1242">
                  <a:solidFill>
                    <a:srgbClr val="000000"/>
                  </a:solidFill>
                  <a:latin typeface="Roboto"/>
                  <a:ea typeface="Roboto"/>
                  <a:cs typeface="Roboto"/>
                  <a:sym typeface="Roboto"/>
                </a:rPr>
                <a:t>+91 6355 981 500</a:t>
              </a:r>
            </a:p>
          </p:txBody>
        </p:sp>
      </p:grpSp>
      <p:grpSp>
        <p:nvGrpSpPr>
          <p:cNvPr id="50" name="Group 50"/>
          <p:cNvGrpSpPr/>
          <p:nvPr/>
        </p:nvGrpSpPr>
        <p:grpSpPr>
          <a:xfrm>
            <a:off x="14082964" y="3812709"/>
            <a:ext cx="3437079" cy="2517841"/>
            <a:chOff x="0" y="0"/>
            <a:chExt cx="4582772" cy="3357121"/>
          </a:xfrm>
        </p:grpSpPr>
        <p:grpSp>
          <p:nvGrpSpPr>
            <p:cNvPr id="51" name="Group 51"/>
            <p:cNvGrpSpPr>
              <a:grpSpLocks noChangeAspect="1"/>
            </p:cNvGrpSpPr>
            <p:nvPr/>
          </p:nvGrpSpPr>
          <p:grpSpPr>
            <a:xfrm>
              <a:off x="1065387" y="0"/>
              <a:ext cx="2451999" cy="2442420"/>
              <a:chOff x="0" y="0"/>
              <a:chExt cx="6502400" cy="6477000"/>
            </a:xfrm>
          </p:grpSpPr>
          <p:sp>
            <p:nvSpPr>
              <p:cNvPr id="52" name="Freeform 52"/>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3"/>
                <a:stretch>
                  <a:fillRect l="-3263" r="-3263"/>
                </a:stretch>
              </a:blipFill>
            </p:spPr>
            <p:txBody>
              <a:bodyPr/>
              <a:lstStyle/>
              <a:p>
                <a:endParaRPr lang="en-US"/>
              </a:p>
            </p:txBody>
          </p:sp>
          <p:sp>
            <p:nvSpPr>
              <p:cNvPr id="53" name="Freeform 53"/>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54" name="TextBox 54"/>
            <p:cNvSpPr txBox="1"/>
            <p:nvPr/>
          </p:nvSpPr>
          <p:spPr>
            <a:xfrm>
              <a:off x="0" y="2700186"/>
              <a:ext cx="4582772" cy="656935"/>
            </a:xfrm>
            <a:prstGeom prst="rect">
              <a:avLst/>
            </a:prstGeom>
          </p:spPr>
          <p:txBody>
            <a:bodyPr lIns="0" tIns="0" rIns="0" bIns="0" rtlCol="0" anchor="t">
              <a:spAutoFit/>
            </a:bodyPr>
            <a:lstStyle/>
            <a:p>
              <a:pPr algn="ctr">
                <a:lnSpc>
                  <a:spcPts val="1366"/>
                </a:lnSpc>
              </a:pPr>
              <a:r>
                <a:rPr lang="en-US" sz="1242" b="1">
                  <a:solidFill>
                    <a:srgbClr val="000000"/>
                  </a:solidFill>
                  <a:latin typeface="Roboto Bold"/>
                  <a:ea typeface="Roboto Bold"/>
                  <a:cs typeface="Roboto Bold"/>
                  <a:sym typeface="Roboto Bold"/>
                </a:rPr>
                <a:t>KRISHNA PACHERIWAL</a:t>
              </a:r>
            </a:p>
            <a:p>
              <a:pPr algn="ctr">
                <a:lnSpc>
                  <a:spcPts val="1366"/>
                </a:lnSpc>
              </a:pPr>
              <a:r>
                <a:rPr lang="en-US" sz="1242">
                  <a:solidFill>
                    <a:srgbClr val="000000"/>
                  </a:solidFill>
                  <a:latin typeface="Roboto"/>
                  <a:ea typeface="Roboto"/>
                  <a:cs typeface="Roboto"/>
                  <a:sym typeface="Roboto"/>
                </a:rPr>
                <a:t>25m0640@iitb.ac.in</a:t>
              </a:r>
            </a:p>
            <a:p>
              <a:pPr algn="ctr">
                <a:lnSpc>
                  <a:spcPts val="1366"/>
                </a:lnSpc>
              </a:pPr>
              <a:r>
                <a:rPr lang="en-US" sz="1242">
                  <a:solidFill>
                    <a:srgbClr val="000000"/>
                  </a:solidFill>
                  <a:latin typeface="Roboto"/>
                  <a:ea typeface="Roboto"/>
                  <a:cs typeface="Roboto"/>
                  <a:sym typeface="Roboto"/>
                </a:rPr>
                <a:t>+91 99092 79140</a:t>
              </a:r>
            </a:p>
          </p:txBody>
        </p:sp>
      </p:grpSp>
      <p:grpSp>
        <p:nvGrpSpPr>
          <p:cNvPr id="55" name="Group 55"/>
          <p:cNvGrpSpPr/>
          <p:nvPr/>
        </p:nvGrpSpPr>
        <p:grpSpPr>
          <a:xfrm>
            <a:off x="13145109" y="6757167"/>
            <a:ext cx="3437079" cy="2517841"/>
            <a:chOff x="0" y="0"/>
            <a:chExt cx="4582772" cy="3357121"/>
          </a:xfrm>
        </p:grpSpPr>
        <p:grpSp>
          <p:nvGrpSpPr>
            <p:cNvPr id="56" name="Group 56"/>
            <p:cNvGrpSpPr>
              <a:grpSpLocks noChangeAspect="1"/>
            </p:cNvGrpSpPr>
            <p:nvPr/>
          </p:nvGrpSpPr>
          <p:grpSpPr>
            <a:xfrm>
              <a:off x="821657" y="0"/>
              <a:ext cx="2451999" cy="2442420"/>
              <a:chOff x="0" y="0"/>
              <a:chExt cx="6502400" cy="6477000"/>
            </a:xfrm>
          </p:grpSpPr>
          <p:sp>
            <p:nvSpPr>
              <p:cNvPr id="57" name="Freeform 57"/>
              <p:cNvSpPr/>
              <p:nvPr/>
            </p:nvSpPr>
            <p:spPr>
              <a:xfrm>
                <a:off x="116940" y="124149"/>
                <a:ext cx="6262195" cy="6234315"/>
              </a:xfrm>
              <a:custGeom>
                <a:avLst/>
                <a:gdLst/>
                <a:ahLst/>
                <a:cxnLst/>
                <a:rect l="l" t="t" r="r" b="b"/>
                <a:pathLst>
                  <a:path w="6262195" h="623431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14"/>
                <a:stretch>
                  <a:fillRect l="-7190" t="-4087" r="223" b="-39173"/>
                </a:stretch>
              </a:blipFill>
            </p:spPr>
            <p:txBody>
              <a:bodyPr/>
              <a:lstStyle/>
              <a:p>
                <a:endParaRPr lang="en-US"/>
              </a:p>
            </p:txBody>
          </p:sp>
          <p:sp>
            <p:nvSpPr>
              <p:cNvPr id="58" name="Freeform 58"/>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000000"/>
              </a:solidFill>
            </p:spPr>
            <p:txBody>
              <a:bodyPr/>
              <a:lstStyle/>
              <a:p>
                <a:endParaRPr lang="en-US"/>
              </a:p>
            </p:txBody>
          </p:sp>
        </p:grpSp>
        <p:sp>
          <p:nvSpPr>
            <p:cNvPr id="59" name="TextBox 59"/>
            <p:cNvSpPr txBox="1"/>
            <p:nvPr/>
          </p:nvSpPr>
          <p:spPr>
            <a:xfrm>
              <a:off x="0" y="2700186"/>
              <a:ext cx="4582772" cy="656935"/>
            </a:xfrm>
            <a:prstGeom prst="rect">
              <a:avLst/>
            </a:prstGeom>
          </p:spPr>
          <p:txBody>
            <a:bodyPr lIns="0" tIns="0" rIns="0" bIns="0" rtlCol="0" anchor="t">
              <a:spAutoFit/>
            </a:bodyPr>
            <a:lstStyle/>
            <a:p>
              <a:pPr algn="ctr">
                <a:lnSpc>
                  <a:spcPts val="1366"/>
                </a:lnSpc>
              </a:pPr>
              <a:r>
                <a:rPr lang="en-US" sz="1242" b="1">
                  <a:solidFill>
                    <a:srgbClr val="000000"/>
                  </a:solidFill>
                  <a:latin typeface="Roboto Bold"/>
                  <a:ea typeface="Roboto Bold"/>
                  <a:cs typeface="Roboto Bold"/>
                  <a:sym typeface="Roboto Bold"/>
                </a:rPr>
                <a:t>ONKAR SARJERAO KUMBHAR</a:t>
              </a:r>
            </a:p>
            <a:p>
              <a:pPr algn="ctr">
                <a:lnSpc>
                  <a:spcPts val="1366"/>
                </a:lnSpc>
              </a:pPr>
              <a:r>
                <a:rPr lang="en-US" sz="1242">
                  <a:solidFill>
                    <a:srgbClr val="000000"/>
                  </a:solidFill>
                  <a:latin typeface="Roboto"/>
                  <a:ea typeface="Roboto"/>
                  <a:cs typeface="Roboto"/>
                  <a:sym typeface="Roboto"/>
                </a:rPr>
                <a:t>25m0571@iitb.ac.in</a:t>
              </a:r>
            </a:p>
            <a:p>
              <a:pPr algn="ctr">
                <a:lnSpc>
                  <a:spcPts val="1366"/>
                </a:lnSpc>
              </a:pPr>
              <a:r>
                <a:rPr lang="en-US" sz="1242">
                  <a:solidFill>
                    <a:srgbClr val="000000"/>
                  </a:solidFill>
                  <a:latin typeface="Roboto"/>
                  <a:ea typeface="Roboto"/>
                  <a:cs typeface="Roboto"/>
                  <a:sym typeface="Roboto"/>
                </a:rPr>
                <a:t>+91 77448 28963</a:t>
              </a:r>
            </a:p>
          </p:txBody>
        </p:sp>
      </p:grpSp>
      <p:grpSp>
        <p:nvGrpSpPr>
          <p:cNvPr id="60" name="Group 60"/>
          <p:cNvGrpSpPr/>
          <p:nvPr/>
        </p:nvGrpSpPr>
        <p:grpSpPr>
          <a:xfrm>
            <a:off x="9616447" y="3924471"/>
            <a:ext cx="1800597" cy="1800597"/>
            <a:chOff x="0" y="0"/>
            <a:chExt cx="812800" cy="812800"/>
          </a:xfrm>
        </p:grpSpPr>
        <p:sp>
          <p:nvSpPr>
            <p:cNvPr id="61" name="Freeform 6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t="-1179" b="-5518"/>
              </a:stretch>
            </a:blipFill>
            <a:ln w="38100" cap="sq">
              <a:solidFill>
                <a:srgbClr val="000000"/>
              </a:solidFill>
              <a:prstDash val="solid"/>
              <a:miter/>
            </a:ln>
          </p:spPr>
          <p:txBody>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05BDB-B40B-4ED3-B504-976B9032253E}"/>
            </a:ext>
          </a:extLst>
        </p:cNvPr>
        <p:cNvGrpSpPr/>
        <p:nvPr/>
      </p:nvGrpSpPr>
      <p:grpSpPr>
        <a:xfrm>
          <a:off x="0" y="0"/>
          <a:ext cx="0" cy="0"/>
          <a:chOff x="0" y="0"/>
          <a:chExt cx="0" cy="0"/>
        </a:xfrm>
      </p:grpSpPr>
      <p:sp>
        <p:nvSpPr>
          <p:cNvPr id="67" name="Shape 52">
            <a:extLst>
              <a:ext uri="{FF2B5EF4-FFF2-40B4-BE49-F238E27FC236}">
                <a16:creationId xmlns:a16="http://schemas.microsoft.com/office/drawing/2014/main" id="{BCFF6967-F1EF-14DF-5D3B-60EA553221FC}"/>
              </a:ext>
            </a:extLst>
          </p:cNvPr>
          <p:cNvSpPr/>
          <p:nvPr/>
        </p:nvSpPr>
        <p:spPr>
          <a:xfrm>
            <a:off x="1" y="78182"/>
            <a:ext cx="18287543" cy="1885950"/>
          </a:xfrm>
          <a:prstGeom prst="rect">
            <a:avLst/>
          </a:prstGeom>
          <a:noFill/>
          <a:ln w="12700">
            <a:solidFill>
              <a:srgbClr val="FFFFFF">
                <a:alpha val="0"/>
              </a:srgbClr>
            </a:solidFill>
            <a:prstDash val="solid"/>
          </a:ln>
        </p:spPr>
        <p:txBody>
          <a:bodyPr/>
          <a:lstStyle/>
          <a:p>
            <a:endParaRPr lang="en-IN" sz="2700"/>
          </a:p>
        </p:txBody>
      </p:sp>
      <p:sp>
        <p:nvSpPr>
          <p:cNvPr id="69" name="Text 54">
            <a:extLst>
              <a:ext uri="{FF2B5EF4-FFF2-40B4-BE49-F238E27FC236}">
                <a16:creationId xmlns:a16="http://schemas.microsoft.com/office/drawing/2014/main" id="{07B91A77-9F19-9BD7-E7CD-5AD08F83930D}"/>
              </a:ext>
            </a:extLst>
          </p:cNvPr>
          <p:cNvSpPr txBox="1"/>
          <p:nvPr/>
        </p:nvSpPr>
        <p:spPr>
          <a:xfrm>
            <a:off x="583755" y="379021"/>
            <a:ext cx="10215105" cy="571958"/>
          </a:xfrm>
          <a:prstGeom prst="rect">
            <a:avLst/>
          </a:prstGeom>
          <a:noFill/>
          <a:ln/>
        </p:spPr>
        <p:txBody>
          <a:bodyPr wrap="square" lIns="0" tIns="0" rIns="0" bIns="0" rtlCol="0" anchor="ctr"/>
          <a:lstStyle/>
          <a:p>
            <a:r>
              <a:rPr lang="en-US" sz="4800" dirty="0">
                <a:latin typeface="Montserrat" panose="00000500000000000000" pitchFamily="2" charset="0"/>
              </a:rPr>
              <a:t>Publication Details &amp; Rankings</a:t>
            </a:r>
          </a:p>
        </p:txBody>
      </p:sp>
      <p:pic>
        <p:nvPicPr>
          <p:cNvPr id="94" name="Google Shape;90;p1" descr="Indian Institute of Technology Bombay (IITB) | Engage India ...">
            <a:extLst>
              <a:ext uri="{FF2B5EF4-FFF2-40B4-BE49-F238E27FC236}">
                <a16:creationId xmlns:a16="http://schemas.microsoft.com/office/drawing/2014/main" id="{9224219E-863D-05BE-B63C-0075266CCFB1}"/>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grpSp>
        <p:nvGrpSpPr>
          <p:cNvPr id="3" name="Group 2">
            <a:extLst>
              <a:ext uri="{FF2B5EF4-FFF2-40B4-BE49-F238E27FC236}">
                <a16:creationId xmlns:a16="http://schemas.microsoft.com/office/drawing/2014/main" id="{BEE0C043-1DA4-2954-7F25-9145567D16FA}"/>
              </a:ext>
            </a:extLst>
          </p:cNvPr>
          <p:cNvGrpSpPr/>
          <p:nvPr/>
        </p:nvGrpSpPr>
        <p:grpSpPr>
          <a:xfrm>
            <a:off x="1179240" y="2254508"/>
            <a:ext cx="5451777" cy="6506756"/>
            <a:chOff x="1312275" y="1523434"/>
            <a:chExt cx="3634518" cy="4337837"/>
          </a:xfrm>
        </p:grpSpPr>
        <p:grpSp>
          <p:nvGrpSpPr>
            <p:cNvPr id="165" name="Group 164">
              <a:extLst>
                <a:ext uri="{FF2B5EF4-FFF2-40B4-BE49-F238E27FC236}">
                  <a16:creationId xmlns:a16="http://schemas.microsoft.com/office/drawing/2014/main" id="{D874478E-9AA4-DE15-26A7-A23172F04FF9}"/>
                </a:ext>
              </a:extLst>
            </p:cNvPr>
            <p:cNvGrpSpPr/>
            <p:nvPr/>
          </p:nvGrpSpPr>
          <p:grpSpPr>
            <a:xfrm>
              <a:off x="1312275" y="1523434"/>
              <a:ext cx="3634518" cy="4337837"/>
              <a:chOff x="2644445" y="1255471"/>
              <a:chExt cx="2788006" cy="2132321"/>
            </a:xfrm>
            <a:effectLst>
              <a:outerShdw blurRad="50800" dist="38100" dir="2700000" algn="tl" rotWithShape="0">
                <a:prstClr val="black">
                  <a:alpha val="40000"/>
                </a:prstClr>
              </a:outerShdw>
            </a:effectLst>
          </p:grpSpPr>
          <p:pic>
            <p:nvPicPr>
              <p:cNvPr id="146" name="Image 9">
                <a:extLst>
                  <a:ext uri="{FF2B5EF4-FFF2-40B4-BE49-F238E27FC236}">
                    <a16:creationId xmlns:a16="http://schemas.microsoft.com/office/drawing/2014/main" id="{4C20B01A-340C-97C1-F4B6-1C71C3A82023}"/>
                  </a:ext>
                </a:extLst>
              </p:cNvPr>
              <p:cNvPicPr>
                <a:picLocks noChangeAspect="1"/>
              </p:cNvPicPr>
              <p:nvPr/>
            </p:nvPicPr>
            <p:blipFill>
              <a:blip r:embed="rId4"/>
              <a:srcRect t="-14" b="-14"/>
              <a:stretch/>
            </p:blipFill>
            <p:spPr>
              <a:xfrm>
                <a:off x="2644445" y="1255471"/>
                <a:ext cx="2788006" cy="2132321"/>
              </a:xfrm>
              <a:prstGeom prst="rect">
                <a:avLst/>
              </a:prstGeom>
            </p:spPr>
          </p:pic>
          <p:sp>
            <p:nvSpPr>
              <p:cNvPr id="148" name="Text 23">
                <a:extLst>
                  <a:ext uri="{FF2B5EF4-FFF2-40B4-BE49-F238E27FC236}">
                    <a16:creationId xmlns:a16="http://schemas.microsoft.com/office/drawing/2014/main" id="{1FEF9E58-6532-272A-AE1C-97F24BF953D3}"/>
                  </a:ext>
                </a:extLst>
              </p:cNvPr>
              <p:cNvSpPr txBox="1"/>
              <p:nvPr/>
            </p:nvSpPr>
            <p:spPr>
              <a:xfrm>
                <a:off x="2806294" y="1340510"/>
                <a:ext cx="1984248" cy="19111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100" b="1" dirty="0">
                    <a:solidFill>
                      <a:srgbClr val="1E40AF"/>
                    </a:solidFill>
                    <a:latin typeface="Montserrat" pitchFamily="34" charset="0"/>
                    <a:ea typeface="Montserrat" pitchFamily="34" charset="-122"/>
                    <a:cs typeface="Montserrat" pitchFamily="34" charset="-120"/>
                  </a:rPr>
                  <a:t>SCI Journals (2016-2025)</a:t>
                </a:r>
                <a:endParaRPr lang="en-US" sz="2100" dirty="0"/>
              </a:p>
            </p:txBody>
          </p:sp>
        </p:grpSp>
        <p:sp>
          <p:nvSpPr>
            <p:cNvPr id="172" name="Shape 12">
              <a:extLst>
                <a:ext uri="{FF2B5EF4-FFF2-40B4-BE49-F238E27FC236}">
                  <a16:creationId xmlns:a16="http://schemas.microsoft.com/office/drawing/2014/main" id="{330C5F1A-E15A-64D9-C8D0-3C0542B7F57F}"/>
                </a:ext>
              </a:extLst>
            </p:cNvPr>
            <p:cNvSpPr/>
            <p:nvPr/>
          </p:nvSpPr>
          <p:spPr>
            <a:xfrm>
              <a:off x="3911793" y="1612271"/>
              <a:ext cx="746666" cy="233706"/>
            </a:xfrm>
            <a:prstGeom prst="roundRect">
              <a:avLst>
                <a:gd name="adj" fmla="val 21471"/>
              </a:avLst>
            </a:prstGeom>
            <a:solidFill>
              <a:schemeClr val="accent4">
                <a:lumMod val="20000"/>
                <a:lumOff val="80000"/>
              </a:schemeClr>
            </a:solidFill>
            <a:ln w="12700">
              <a:solidFill>
                <a:srgbClr val="FFFFFF">
                  <a:alpha val="0"/>
                </a:srgbClr>
              </a:solidFill>
              <a:prstDash val="solid"/>
            </a:ln>
          </p:spPr>
          <p:txBody>
            <a:bodyPr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Total: 2270</a:t>
              </a:r>
              <a:endParaRPr lang="en-IN" sz="1200" b="1"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77" name="Object 176">
              <a:extLst>
                <a:ext uri="{FF2B5EF4-FFF2-40B4-BE49-F238E27FC236}">
                  <a16:creationId xmlns:a16="http://schemas.microsoft.com/office/drawing/2014/main" id="{ECF8077F-6460-82AA-9718-091B9F7657C2}"/>
                </a:ext>
              </a:extLst>
            </p:cNvPr>
            <p:cNvGraphicFramePr>
              <a:graphicFrameLocks noChangeAspect="1"/>
            </p:cNvGraphicFramePr>
            <p:nvPr/>
          </p:nvGraphicFramePr>
          <p:xfrm>
            <a:off x="1486820" y="2032222"/>
            <a:ext cx="3222625" cy="3605213"/>
          </p:xfrm>
          <a:graphic>
            <a:graphicData uri="http://schemas.openxmlformats.org/presentationml/2006/ole">
              <mc:AlternateContent xmlns:mc="http://schemas.openxmlformats.org/markup-compatibility/2006">
                <mc:Choice xmlns:v="urn:schemas-microsoft-com:vml" Requires="v">
                  <p:oleObj name="Worksheet" r:id="rId5" imgW="1800290" imgH="2105012" progId="Excel.Sheet.12">
                    <p:embed/>
                  </p:oleObj>
                </mc:Choice>
                <mc:Fallback>
                  <p:oleObj name="Worksheet" r:id="rId5" imgW="1800290" imgH="2105012" progId="Excel.Sheet.12">
                    <p:embed/>
                    <p:pic>
                      <p:nvPicPr>
                        <p:cNvPr id="177" name="Object 176">
                          <a:extLst>
                            <a:ext uri="{FF2B5EF4-FFF2-40B4-BE49-F238E27FC236}">
                              <a16:creationId xmlns:a16="http://schemas.microsoft.com/office/drawing/2014/main" id="{ECF8077F-6460-82AA-9718-091B9F7657C2}"/>
                            </a:ext>
                          </a:extLst>
                        </p:cNvPr>
                        <p:cNvPicPr/>
                        <p:nvPr/>
                      </p:nvPicPr>
                      <p:blipFill>
                        <a:blip r:embed="rId6"/>
                        <a:stretch>
                          <a:fillRect/>
                        </a:stretch>
                      </p:blipFill>
                      <p:spPr>
                        <a:xfrm>
                          <a:off x="1486820" y="2032222"/>
                          <a:ext cx="3222625" cy="3605213"/>
                        </a:xfrm>
                        <a:prstGeom prst="rect">
                          <a:avLst/>
                        </a:prstGeom>
                      </p:spPr>
                    </p:pic>
                  </p:oleObj>
                </mc:Fallback>
              </mc:AlternateContent>
            </a:graphicData>
          </a:graphic>
        </p:graphicFrame>
      </p:grpSp>
      <p:grpSp>
        <p:nvGrpSpPr>
          <p:cNvPr id="183" name="Group 182">
            <a:extLst>
              <a:ext uri="{FF2B5EF4-FFF2-40B4-BE49-F238E27FC236}">
                <a16:creationId xmlns:a16="http://schemas.microsoft.com/office/drawing/2014/main" id="{3F067A7D-A82F-1767-4EA8-F205F20E9C44}"/>
              </a:ext>
            </a:extLst>
          </p:cNvPr>
          <p:cNvGrpSpPr/>
          <p:nvPr/>
        </p:nvGrpSpPr>
        <p:grpSpPr>
          <a:xfrm>
            <a:off x="14021503" y="3259777"/>
            <a:ext cx="3432290" cy="3767447"/>
            <a:chOff x="7907731" y="5479085"/>
            <a:chExt cx="2379067" cy="1162202"/>
          </a:xfrm>
          <a:effectLst>
            <a:outerShdw blurRad="50800" dist="38100" dir="2700000" algn="tl" rotWithShape="0">
              <a:prstClr val="black">
                <a:alpha val="40000"/>
              </a:prstClr>
            </a:outerShdw>
          </a:effectLst>
        </p:grpSpPr>
        <p:sp>
          <p:nvSpPr>
            <p:cNvPr id="179" name="Shape 32">
              <a:extLst>
                <a:ext uri="{FF2B5EF4-FFF2-40B4-BE49-F238E27FC236}">
                  <a16:creationId xmlns:a16="http://schemas.microsoft.com/office/drawing/2014/main" id="{0EAC0490-341F-B2ED-AD56-64AABDDAD2F4}"/>
                </a:ext>
              </a:extLst>
            </p:cNvPr>
            <p:cNvSpPr/>
            <p:nvPr/>
          </p:nvSpPr>
          <p:spPr>
            <a:xfrm>
              <a:off x="7907731" y="5479085"/>
              <a:ext cx="2361895" cy="1162202"/>
            </a:xfrm>
            <a:prstGeom prst="roundRect">
              <a:avLst>
                <a:gd name="adj" fmla="val 5159"/>
              </a:avLst>
            </a:prstGeom>
            <a:solidFill>
              <a:srgbClr val="F5F3FF"/>
            </a:solidFill>
            <a:ln w="12700">
              <a:solidFill>
                <a:srgbClr val="FFFFFF">
                  <a:alpha val="0"/>
                </a:srgbClr>
              </a:solidFill>
              <a:prstDash val="solid"/>
            </a:ln>
          </p:spPr>
          <p:txBody>
            <a:bodyPr/>
            <a:lstStyle/>
            <a:p>
              <a:endParaRPr lang="en-IN" sz="2700"/>
            </a:p>
          </p:txBody>
        </p:sp>
        <p:pic>
          <p:nvPicPr>
            <p:cNvPr id="180" name="Image 14" descr="preencoded.png">
              <a:extLst>
                <a:ext uri="{FF2B5EF4-FFF2-40B4-BE49-F238E27FC236}">
                  <a16:creationId xmlns:a16="http://schemas.microsoft.com/office/drawing/2014/main" id="{BDF77523-082C-2EEA-88A8-23838898B87E}"/>
                </a:ext>
              </a:extLst>
            </p:cNvPr>
            <p:cNvPicPr>
              <a:picLocks noChangeAspect="1"/>
            </p:cNvPicPr>
            <p:nvPr/>
          </p:nvPicPr>
          <p:blipFill>
            <a:blip r:embed="rId7"/>
            <a:srcRect l="-1648" r="-1648"/>
            <a:stretch/>
          </p:blipFill>
          <p:spPr>
            <a:xfrm>
              <a:off x="7978160" y="5557199"/>
              <a:ext cx="85519" cy="225457"/>
            </a:xfrm>
            <a:prstGeom prst="rect">
              <a:avLst/>
            </a:prstGeom>
          </p:spPr>
        </p:pic>
        <p:sp>
          <p:nvSpPr>
            <p:cNvPr id="181" name="Text 33">
              <a:extLst>
                <a:ext uri="{FF2B5EF4-FFF2-40B4-BE49-F238E27FC236}">
                  <a16:creationId xmlns:a16="http://schemas.microsoft.com/office/drawing/2014/main" id="{24A1F4F5-61E4-EA4A-17FB-F43F3557C58B}"/>
                </a:ext>
              </a:extLst>
            </p:cNvPr>
            <p:cNvSpPr txBox="1"/>
            <p:nvPr/>
          </p:nvSpPr>
          <p:spPr>
            <a:xfrm>
              <a:off x="8361986" y="5612973"/>
              <a:ext cx="1924812" cy="113908"/>
            </a:xfrm>
            <a:prstGeom prst="rect">
              <a:avLst/>
            </a:prstGeom>
            <a:noFill/>
            <a:ln/>
          </p:spPr>
          <p:txBody>
            <a:bodyPr wrap="square" lIns="0" tIns="0" rIns="0" bIns="0" rtlCol="0" anchor="t"/>
            <a:lstStyle/>
            <a:p>
              <a:r>
                <a:rPr lang="en-US" b="1" dirty="0">
                  <a:solidFill>
                    <a:srgbClr val="4C1D95"/>
                  </a:solidFill>
                  <a:latin typeface="Calibri" panose="020F0502020204030204" pitchFamily="34" charset="0"/>
                  <a:ea typeface="Calibri" panose="020F0502020204030204" pitchFamily="34" charset="0"/>
                  <a:cs typeface="Calibri" panose="020F0502020204030204" pitchFamily="34" charset="0"/>
                </a:rPr>
                <a:t>Impact Factor</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82" name="Text 34">
              <a:extLst>
                <a:ext uri="{FF2B5EF4-FFF2-40B4-BE49-F238E27FC236}">
                  <a16:creationId xmlns:a16="http://schemas.microsoft.com/office/drawing/2014/main" id="{6C2B46F7-5253-D346-0404-5269D15EAF78}"/>
                </a:ext>
              </a:extLst>
            </p:cNvPr>
            <p:cNvSpPr txBox="1"/>
            <p:nvPr/>
          </p:nvSpPr>
          <p:spPr>
            <a:xfrm>
              <a:off x="8098023" y="5784494"/>
              <a:ext cx="1922069" cy="743407"/>
            </a:xfrm>
            <a:prstGeom prst="rect">
              <a:avLst/>
            </a:prstGeom>
            <a:noFill/>
            <a:ln/>
          </p:spPr>
          <p:txBody>
            <a:bodyPr wrap="square" lIns="0" tIns="0" rIns="0" bIns="0" rtlCol="0" anchor="t"/>
            <a:lstStyle/>
            <a:p>
              <a:pPr algn="ctr"/>
              <a:r>
                <a:rPr lang="en-US" sz="2100" dirty="0">
                  <a:solidFill>
                    <a:srgbClr val="5B21B6"/>
                  </a:solidFill>
                  <a:latin typeface="Calibri" panose="020F0502020204030204" pitchFamily="34" charset="0"/>
                  <a:ea typeface="Calibri" panose="020F0502020204030204" pitchFamily="34" charset="0"/>
                  <a:cs typeface="Calibri" panose="020F0502020204030204" pitchFamily="34" charset="0"/>
                </a:rPr>
                <a:t>Consistently increasing citation counts indicate growing global influence of departmental research.</a:t>
              </a:r>
              <a:endParaRPr lang="en-US" sz="21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0602C801-0B8E-A7DF-8A9A-33CBA109DF6E}"/>
              </a:ext>
            </a:extLst>
          </p:cNvPr>
          <p:cNvGrpSpPr/>
          <p:nvPr/>
        </p:nvGrpSpPr>
        <p:grpSpPr>
          <a:xfrm>
            <a:off x="7343487" y="2093775"/>
            <a:ext cx="5965545" cy="7023150"/>
            <a:chOff x="5611551" y="1473350"/>
            <a:chExt cx="3977030" cy="4682100"/>
          </a:xfrm>
        </p:grpSpPr>
        <p:grpSp>
          <p:nvGrpSpPr>
            <p:cNvPr id="164" name="Group 163">
              <a:extLst>
                <a:ext uri="{FF2B5EF4-FFF2-40B4-BE49-F238E27FC236}">
                  <a16:creationId xmlns:a16="http://schemas.microsoft.com/office/drawing/2014/main" id="{D3A447A2-6F49-06F9-9AF2-A1E962CECB62}"/>
                </a:ext>
              </a:extLst>
            </p:cNvPr>
            <p:cNvGrpSpPr/>
            <p:nvPr/>
          </p:nvGrpSpPr>
          <p:grpSpPr>
            <a:xfrm>
              <a:off x="5611551" y="1473350"/>
              <a:ext cx="3977030" cy="4682100"/>
              <a:chOff x="5661965" y="1255471"/>
              <a:chExt cx="3542386" cy="5550408"/>
            </a:xfrm>
            <a:effectLst>
              <a:outerShdw blurRad="50800" dist="38100" dir="2700000" algn="tl" rotWithShape="0">
                <a:prstClr val="black">
                  <a:alpha val="40000"/>
                </a:prstClr>
              </a:outerShdw>
            </a:effectLst>
          </p:grpSpPr>
          <p:pic>
            <p:nvPicPr>
              <p:cNvPr id="156" name="Image 11">
                <a:extLst>
                  <a:ext uri="{FF2B5EF4-FFF2-40B4-BE49-F238E27FC236}">
                    <a16:creationId xmlns:a16="http://schemas.microsoft.com/office/drawing/2014/main" id="{0E4F15FC-757C-967F-AEE9-559AD10E4693}"/>
                  </a:ext>
                </a:extLst>
              </p:cNvPr>
              <p:cNvPicPr>
                <a:picLocks noChangeAspect="1"/>
              </p:cNvPicPr>
              <p:nvPr/>
            </p:nvPicPr>
            <p:blipFill>
              <a:blip r:embed="rId8"/>
              <a:srcRect t="-7" b="-7"/>
              <a:stretch/>
            </p:blipFill>
            <p:spPr>
              <a:xfrm>
                <a:off x="5661965" y="1255471"/>
                <a:ext cx="3542386" cy="5550408"/>
              </a:xfrm>
              <a:prstGeom prst="rect">
                <a:avLst/>
              </a:prstGeom>
            </p:spPr>
          </p:pic>
          <p:sp>
            <p:nvSpPr>
              <p:cNvPr id="157" name="Text 31">
                <a:extLst>
                  <a:ext uri="{FF2B5EF4-FFF2-40B4-BE49-F238E27FC236}">
                    <a16:creationId xmlns:a16="http://schemas.microsoft.com/office/drawing/2014/main" id="{D3BEF746-E896-5E0F-FC9F-350C090228C2}"/>
                  </a:ext>
                </a:extLst>
              </p:cNvPr>
              <p:cNvSpPr txBox="1"/>
              <p:nvPr/>
            </p:nvSpPr>
            <p:spPr>
              <a:xfrm>
                <a:off x="5861304" y="1454810"/>
                <a:ext cx="3258007" cy="26700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100" b="1" dirty="0">
                    <a:solidFill>
                      <a:srgbClr val="1F2937"/>
                    </a:solidFill>
                    <a:latin typeface="Montserrat" pitchFamily="34" charset="0"/>
                    <a:ea typeface="Montserrat" pitchFamily="34" charset="-122"/>
                    <a:cs typeface="Montserrat" pitchFamily="34" charset="-120"/>
                  </a:rPr>
                  <a:t>Citations of Publications</a:t>
                </a:r>
                <a:endParaRPr lang="en-US" sz="2100" dirty="0"/>
              </a:p>
            </p:txBody>
          </p:sp>
          <p:sp>
            <p:nvSpPr>
              <p:cNvPr id="158" name="Text 32">
                <a:extLst>
                  <a:ext uri="{FF2B5EF4-FFF2-40B4-BE49-F238E27FC236}">
                    <a16:creationId xmlns:a16="http://schemas.microsoft.com/office/drawing/2014/main" id="{AB2B2EC6-DB2E-8BDF-E26B-934DA408A5EA}"/>
                  </a:ext>
                </a:extLst>
              </p:cNvPr>
              <p:cNvSpPr txBox="1"/>
              <p:nvPr/>
            </p:nvSpPr>
            <p:spPr>
              <a:xfrm>
                <a:off x="5861304" y="1721815"/>
                <a:ext cx="3258007" cy="15270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solidFill>
                      <a:srgbClr val="6B7280"/>
                    </a:solidFill>
                    <a:latin typeface="Calibri" panose="020F0502020204030204" pitchFamily="34" charset="0"/>
                    <a:ea typeface="Calibri" panose="020F0502020204030204" pitchFamily="34" charset="0"/>
                    <a:cs typeface="Calibri" panose="020F0502020204030204" pitchFamily="34" charset="0"/>
                  </a:rPr>
                  <a:t>Consistent growth in research impact</a:t>
                </a:r>
                <a:endParaRPr lang="en-US" sz="1500" dirty="0">
                  <a:latin typeface="Calibri" panose="020F0502020204030204" pitchFamily="34" charset="0"/>
                  <a:ea typeface="Calibri" panose="020F0502020204030204" pitchFamily="34" charset="0"/>
                  <a:cs typeface="Calibri" panose="020F0502020204030204" pitchFamily="34" charset="0"/>
                </a:endParaRPr>
              </a:p>
            </p:txBody>
          </p:sp>
          <p:sp>
            <p:nvSpPr>
              <p:cNvPr id="160" name="Text 34">
                <a:extLst>
                  <a:ext uri="{FF2B5EF4-FFF2-40B4-BE49-F238E27FC236}">
                    <a16:creationId xmlns:a16="http://schemas.microsoft.com/office/drawing/2014/main" id="{F2374DF1-7653-233F-2E12-22D7072D0758}"/>
                  </a:ext>
                </a:extLst>
              </p:cNvPr>
              <p:cNvSpPr txBox="1"/>
              <p:nvPr/>
            </p:nvSpPr>
            <p:spPr>
              <a:xfrm>
                <a:off x="5747004" y="6452920"/>
                <a:ext cx="3258007" cy="152705"/>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350" i="1" dirty="0">
                    <a:solidFill>
                      <a:srgbClr val="9CA3AF"/>
                    </a:solidFill>
                    <a:latin typeface="Open Sans" pitchFamily="34" charset="0"/>
                    <a:ea typeface="Open Sans" pitchFamily="34" charset="-122"/>
                    <a:cs typeface="Open Sans" pitchFamily="34" charset="-120"/>
                  </a:rPr>
                  <a:t>Source: Dept. Review Report (2023)</a:t>
                </a:r>
                <a:endParaRPr lang="en-US" sz="1350" dirty="0"/>
              </a:p>
            </p:txBody>
          </p:sp>
        </p:grpSp>
        <p:graphicFrame>
          <p:nvGraphicFramePr>
            <p:cNvPr id="5" name="Chart 4">
              <a:extLst>
                <a:ext uri="{FF2B5EF4-FFF2-40B4-BE49-F238E27FC236}">
                  <a16:creationId xmlns:a16="http://schemas.microsoft.com/office/drawing/2014/main" id="{836B74B4-6E5D-59E0-ED09-3E72CBEB1898}"/>
                </a:ext>
              </a:extLst>
            </p:cNvPr>
            <p:cNvGraphicFramePr/>
            <p:nvPr/>
          </p:nvGraphicFramePr>
          <p:xfrm>
            <a:off x="5615566" y="2085211"/>
            <a:ext cx="3861490" cy="3659854"/>
          </p:xfrm>
          <a:graphic>
            <a:graphicData uri="http://schemas.openxmlformats.org/drawingml/2006/chart">
              <c:chart xmlns:c="http://schemas.openxmlformats.org/drawingml/2006/chart" xmlns:r="http://schemas.openxmlformats.org/officeDocument/2006/relationships" r:id="rId9"/>
            </a:graphicData>
          </a:graphic>
        </p:graphicFrame>
      </p:grpSp>
      <p:sp>
        <p:nvSpPr>
          <p:cNvPr id="2" name="Shape 2">
            <a:extLst>
              <a:ext uri="{FF2B5EF4-FFF2-40B4-BE49-F238E27FC236}">
                <a16:creationId xmlns:a16="http://schemas.microsoft.com/office/drawing/2014/main" id="{05ACE4DF-CBAD-055C-19ED-21B3B5C3E2D9}"/>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Tree>
    <p:extLst>
      <p:ext uri="{BB962C8B-B14F-4D97-AF65-F5344CB8AC3E}">
        <p14:creationId xmlns:p14="http://schemas.microsoft.com/office/powerpoint/2010/main" val="35473063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2760688" y="1219181"/>
            <a:ext cx="14832844" cy="5527910"/>
            <a:chOff x="0" y="0"/>
            <a:chExt cx="19777126" cy="7370547"/>
          </a:xfrm>
        </p:grpSpPr>
        <p:sp>
          <p:nvSpPr>
            <p:cNvPr id="5" name="Freeform 5"/>
            <p:cNvSpPr/>
            <p:nvPr/>
          </p:nvSpPr>
          <p:spPr>
            <a:xfrm>
              <a:off x="0" y="0"/>
              <a:ext cx="19777075" cy="7370572"/>
            </a:xfrm>
            <a:custGeom>
              <a:avLst/>
              <a:gdLst/>
              <a:ahLst/>
              <a:cxnLst/>
              <a:rect l="l" t="t" r="r" b="b"/>
              <a:pathLst>
                <a:path w="19777075" h="7370572">
                  <a:moveTo>
                    <a:pt x="0" y="0"/>
                  </a:moveTo>
                  <a:lnTo>
                    <a:pt x="19777075" y="0"/>
                  </a:lnTo>
                  <a:lnTo>
                    <a:pt x="19777075" y="7370572"/>
                  </a:lnTo>
                  <a:lnTo>
                    <a:pt x="0" y="7370572"/>
                  </a:lnTo>
                  <a:close/>
                </a:path>
              </a:pathLst>
            </a:custGeom>
            <a:blipFill>
              <a:blip r:embed="rId3"/>
              <a:stretch>
                <a:fillRect t="-17081" b="-17081"/>
              </a:stretch>
            </a:blipFill>
          </p:spPr>
          <p:txBody>
            <a:bodyPr/>
            <a:lstStyle/>
            <a:p>
              <a:endParaRPr lang="en-US"/>
            </a:p>
          </p:txBody>
        </p:sp>
      </p:grpSp>
      <p:sp>
        <p:nvSpPr>
          <p:cNvPr id="6" name="Freeform 6"/>
          <p:cNvSpPr/>
          <p:nvPr/>
        </p:nvSpPr>
        <p:spPr>
          <a:xfrm>
            <a:off x="0" y="6488935"/>
            <a:ext cx="19308089" cy="3094930"/>
          </a:xfrm>
          <a:custGeom>
            <a:avLst/>
            <a:gdLst/>
            <a:ahLst/>
            <a:cxnLst/>
            <a:rect l="l" t="t" r="r" b="b"/>
            <a:pathLst>
              <a:path w="19308089" h="3094930">
                <a:moveTo>
                  <a:pt x="0" y="0"/>
                </a:moveTo>
                <a:lnTo>
                  <a:pt x="19308089" y="0"/>
                </a:lnTo>
                <a:lnTo>
                  <a:pt x="19308089" y="3094929"/>
                </a:lnTo>
                <a:lnTo>
                  <a:pt x="0" y="309492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10177110" y="4145518"/>
            <a:ext cx="5436156" cy="5799753"/>
          </a:xfrm>
          <a:custGeom>
            <a:avLst/>
            <a:gdLst/>
            <a:ahLst/>
            <a:cxnLst/>
            <a:rect l="l" t="t" r="r" b="b"/>
            <a:pathLst>
              <a:path w="5436156" h="5799753">
                <a:moveTo>
                  <a:pt x="0" y="0"/>
                </a:moveTo>
                <a:lnTo>
                  <a:pt x="5436156" y="0"/>
                </a:lnTo>
                <a:lnTo>
                  <a:pt x="5436156" y="5799754"/>
                </a:lnTo>
                <a:lnTo>
                  <a:pt x="0" y="57997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8" name="Group 8"/>
          <p:cNvGrpSpPr/>
          <p:nvPr/>
        </p:nvGrpSpPr>
        <p:grpSpPr>
          <a:xfrm>
            <a:off x="385801" y="996858"/>
            <a:ext cx="1954444" cy="1836058"/>
            <a:chOff x="0" y="0"/>
            <a:chExt cx="2605926" cy="2448077"/>
          </a:xfrm>
        </p:grpSpPr>
        <p:sp>
          <p:nvSpPr>
            <p:cNvPr id="9" name="Freeform 9"/>
            <p:cNvSpPr/>
            <p:nvPr/>
          </p:nvSpPr>
          <p:spPr>
            <a:xfrm>
              <a:off x="0" y="0"/>
              <a:ext cx="2605913" cy="2448052"/>
            </a:xfrm>
            <a:custGeom>
              <a:avLst/>
              <a:gdLst/>
              <a:ahLst/>
              <a:cxnLst/>
              <a:rect l="l" t="t" r="r" b="b"/>
              <a:pathLst>
                <a:path w="2605913" h="2448052">
                  <a:moveTo>
                    <a:pt x="0" y="0"/>
                  </a:moveTo>
                  <a:lnTo>
                    <a:pt x="2605913" y="0"/>
                  </a:lnTo>
                  <a:lnTo>
                    <a:pt x="2605913" y="2448052"/>
                  </a:lnTo>
                  <a:lnTo>
                    <a:pt x="0" y="2448052"/>
                  </a:lnTo>
                  <a:close/>
                </a:path>
              </a:pathLst>
            </a:custGeom>
            <a:blipFill>
              <a:blip r:embed="rId6"/>
              <a:stretch>
                <a:fillRect l="-59309" r="-59309" b="-1"/>
              </a:stretch>
            </a:blipFill>
          </p:spPr>
          <p:txBody>
            <a:bodyPr/>
            <a:lstStyle/>
            <a:p>
              <a:endParaRPr lang="en-US"/>
            </a:p>
          </p:txBody>
        </p:sp>
      </p:grpSp>
      <p:grpSp>
        <p:nvGrpSpPr>
          <p:cNvPr id="10" name="Group 10"/>
          <p:cNvGrpSpPr/>
          <p:nvPr/>
        </p:nvGrpSpPr>
        <p:grpSpPr>
          <a:xfrm>
            <a:off x="-1329052" y="9840497"/>
            <a:ext cx="20127097" cy="2378659"/>
            <a:chOff x="0" y="0"/>
            <a:chExt cx="26836129" cy="3171546"/>
          </a:xfrm>
        </p:grpSpPr>
        <p:sp>
          <p:nvSpPr>
            <p:cNvPr id="11" name="Freeform 11"/>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sp>
        <p:nvSpPr>
          <p:cNvPr id="12" name="Freeform 12"/>
          <p:cNvSpPr/>
          <p:nvPr/>
        </p:nvSpPr>
        <p:spPr>
          <a:xfrm>
            <a:off x="1727578" y="6952945"/>
            <a:ext cx="47625" cy="2166918"/>
          </a:xfrm>
          <a:custGeom>
            <a:avLst/>
            <a:gdLst/>
            <a:ahLst/>
            <a:cxnLst/>
            <a:rect l="l" t="t" r="r" b="b"/>
            <a:pathLst>
              <a:path w="47625" h="2166918">
                <a:moveTo>
                  <a:pt x="0" y="0"/>
                </a:moveTo>
                <a:lnTo>
                  <a:pt x="47625" y="0"/>
                </a:lnTo>
                <a:lnTo>
                  <a:pt x="47625" y="2166919"/>
                </a:lnTo>
                <a:lnTo>
                  <a:pt x="0" y="216691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3" name="Group 13"/>
          <p:cNvGrpSpPr/>
          <p:nvPr/>
        </p:nvGrpSpPr>
        <p:grpSpPr>
          <a:xfrm>
            <a:off x="-1329052" y="-1932156"/>
            <a:ext cx="20127097" cy="2378659"/>
            <a:chOff x="0" y="0"/>
            <a:chExt cx="26836129" cy="3171546"/>
          </a:xfrm>
        </p:grpSpPr>
        <p:sp>
          <p:nvSpPr>
            <p:cNvPr id="14" name="Freeform 14"/>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sp>
        <p:nvSpPr>
          <p:cNvPr id="15" name="Freeform 15"/>
          <p:cNvSpPr/>
          <p:nvPr/>
        </p:nvSpPr>
        <p:spPr>
          <a:xfrm>
            <a:off x="2262216" y="8807748"/>
            <a:ext cx="7160809" cy="47625"/>
          </a:xfrm>
          <a:custGeom>
            <a:avLst/>
            <a:gdLst/>
            <a:ahLst/>
            <a:cxnLst/>
            <a:rect l="l" t="t" r="r" b="b"/>
            <a:pathLst>
              <a:path w="7160809" h="47625">
                <a:moveTo>
                  <a:pt x="0" y="0"/>
                </a:moveTo>
                <a:lnTo>
                  <a:pt x="7160809" y="0"/>
                </a:lnTo>
                <a:lnTo>
                  <a:pt x="7160809" y="47625"/>
                </a:lnTo>
                <a:lnTo>
                  <a:pt x="0" y="4762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6" name="Group 16"/>
          <p:cNvGrpSpPr/>
          <p:nvPr/>
        </p:nvGrpSpPr>
        <p:grpSpPr>
          <a:xfrm>
            <a:off x="385801" y="3133392"/>
            <a:ext cx="1954444" cy="1287742"/>
            <a:chOff x="0" y="0"/>
            <a:chExt cx="2605926" cy="1716989"/>
          </a:xfrm>
        </p:grpSpPr>
        <p:sp>
          <p:nvSpPr>
            <p:cNvPr id="17" name="Freeform 17"/>
            <p:cNvSpPr/>
            <p:nvPr/>
          </p:nvSpPr>
          <p:spPr>
            <a:xfrm>
              <a:off x="0" y="0"/>
              <a:ext cx="2605913" cy="1717040"/>
            </a:xfrm>
            <a:custGeom>
              <a:avLst/>
              <a:gdLst/>
              <a:ahLst/>
              <a:cxnLst/>
              <a:rect l="l" t="t" r="r" b="b"/>
              <a:pathLst>
                <a:path w="2605913" h="1717040">
                  <a:moveTo>
                    <a:pt x="0" y="0"/>
                  </a:moveTo>
                  <a:lnTo>
                    <a:pt x="2605913" y="0"/>
                  </a:lnTo>
                  <a:lnTo>
                    <a:pt x="2605913" y="1717040"/>
                  </a:lnTo>
                  <a:lnTo>
                    <a:pt x="0" y="1717040"/>
                  </a:lnTo>
                  <a:lnTo>
                    <a:pt x="0" y="0"/>
                  </a:lnTo>
                  <a:close/>
                </a:path>
              </a:pathLst>
            </a:custGeom>
            <a:blipFill>
              <a:blip r:embed="rId9"/>
              <a:stretch>
                <a:fillRect t="-25885" b="-25883"/>
              </a:stretch>
            </a:blipFill>
          </p:spPr>
          <p:txBody>
            <a:bodyPr/>
            <a:lstStyle/>
            <a:p>
              <a:endParaRPr lang="en-US"/>
            </a:p>
          </p:txBody>
        </p:sp>
      </p:grpSp>
      <p:grpSp>
        <p:nvGrpSpPr>
          <p:cNvPr id="18" name="Group 18"/>
          <p:cNvGrpSpPr/>
          <p:nvPr/>
        </p:nvGrpSpPr>
        <p:grpSpPr>
          <a:xfrm>
            <a:off x="385801" y="4524184"/>
            <a:ext cx="1954444" cy="1690326"/>
            <a:chOff x="0" y="0"/>
            <a:chExt cx="2605926" cy="2253767"/>
          </a:xfrm>
        </p:grpSpPr>
        <p:sp>
          <p:nvSpPr>
            <p:cNvPr id="19" name="Freeform 19"/>
            <p:cNvSpPr/>
            <p:nvPr/>
          </p:nvSpPr>
          <p:spPr>
            <a:xfrm>
              <a:off x="0" y="0"/>
              <a:ext cx="2605913" cy="2253742"/>
            </a:xfrm>
            <a:custGeom>
              <a:avLst/>
              <a:gdLst/>
              <a:ahLst/>
              <a:cxnLst/>
              <a:rect l="l" t="t" r="r" b="b"/>
              <a:pathLst>
                <a:path w="2605913" h="2253742">
                  <a:moveTo>
                    <a:pt x="0" y="0"/>
                  </a:moveTo>
                  <a:lnTo>
                    <a:pt x="2605913" y="0"/>
                  </a:lnTo>
                  <a:lnTo>
                    <a:pt x="2605913" y="2253742"/>
                  </a:lnTo>
                  <a:lnTo>
                    <a:pt x="0" y="2253742"/>
                  </a:lnTo>
                  <a:lnTo>
                    <a:pt x="0" y="0"/>
                  </a:lnTo>
                  <a:close/>
                </a:path>
              </a:pathLst>
            </a:custGeom>
            <a:blipFill>
              <a:blip r:embed="rId10"/>
              <a:stretch>
                <a:fillRect b="-1"/>
              </a:stretch>
            </a:blipFill>
          </p:spPr>
          <p:txBody>
            <a:bodyPr/>
            <a:lstStyle/>
            <a:p>
              <a:endParaRPr lang="en-US"/>
            </a:p>
          </p:txBody>
        </p:sp>
      </p:grpSp>
      <p:grpSp>
        <p:nvGrpSpPr>
          <p:cNvPr id="20" name="Group 20"/>
          <p:cNvGrpSpPr/>
          <p:nvPr/>
        </p:nvGrpSpPr>
        <p:grpSpPr>
          <a:xfrm>
            <a:off x="10609821" y="4746860"/>
            <a:ext cx="4608824" cy="4492390"/>
            <a:chOff x="0" y="0"/>
            <a:chExt cx="6145098" cy="5989853"/>
          </a:xfrm>
        </p:grpSpPr>
        <p:sp>
          <p:nvSpPr>
            <p:cNvPr id="21" name="Freeform 21"/>
            <p:cNvSpPr/>
            <p:nvPr/>
          </p:nvSpPr>
          <p:spPr>
            <a:xfrm>
              <a:off x="0" y="0"/>
              <a:ext cx="6145149" cy="5989828"/>
            </a:xfrm>
            <a:custGeom>
              <a:avLst/>
              <a:gdLst/>
              <a:ahLst/>
              <a:cxnLst/>
              <a:rect l="l" t="t" r="r" b="b"/>
              <a:pathLst>
                <a:path w="6145149" h="5989828">
                  <a:moveTo>
                    <a:pt x="0" y="0"/>
                  </a:moveTo>
                  <a:lnTo>
                    <a:pt x="6145149" y="0"/>
                  </a:lnTo>
                  <a:lnTo>
                    <a:pt x="6145149" y="5989828"/>
                  </a:lnTo>
                  <a:lnTo>
                    <a:pt x="0" y="5989828"/>
                  </a:lnTo>
                  <a:lnTo>
                    <a:pt x="0" y="0"/>
                  </a:lnTo>
                  <a:close/>
                </a:path>
              </a:pathLst>
            </a:custGeom>
            <a:blipFill>
              <a:blip r:embed="rId11"/>
              <a:stretch>
                <a:fillRect/>
              </a:stretch>
            </a:blipFill>
          </p:spPr>
          <p:txBody>
            <a:bodyPr/>
            <a:lstStyle/>
            <a:p>
              <a:endParaRPr lang="en-US"/>
            </a:p>
          </p:txBody>
        </p:sp>
      </p:grpSp>
      <p:sp>
        <p:nvSpPr>
          <p:cNvPr id="22" name="TextBox 22"/>
          <p:cNvSpPr txBox="1"/>
          <p:nvPr/>
        </p:nvSpPr>
        <p:spPr>
          <a:xfrm>
            <a:off x="2262216" y="7194766"/>
            <a:ext cx="7799080" cy="1261558"/>
          </a:xfrm>
          <a:prstGeom prst="rect">
            <a:avLst/>
          </a:prstGeom>
        </p:spPr>
        <p:txBody>
          <a:bodyPr lIns="0" tIns="0" rIns="0" bIns="0" rtlCol="0" anchor="t">
            <a:spAutoFit/>
          </a:bodyPr>
          <a:lstStyle/>
          <a:p>
            <a:pPr algn="l">
              <a:lnSpc>
                <a:spcPts val="10256"/>
              </a:lnSpc>
            </a:pPr>
            <a:r>
              <a:rPr lang="en-US" sz="8919" b="1">
                <a:solidFill>
                  <a:srgbClr val="FFFFFF"/>
                </a:solidFill>
                <a:latin typeface="Montserrat Bold"/>
                <a:ea typeface="Montserrat Bold"/>
                <a:cs typeface="Montserrat Bold"/>
                <a:sym typeface="Montserrat Bold"/>
              </a:rPr>
              <a:t>DEPT NAME</a:t>
            </a:r>
          </a:p>
        </p:txBody>
      </p:sp>
      <p:sp>
        <p:nvSpPr>
          <p:cNvPr id="23" name="TextBox 23"/>
          <p:cNvSpPr txBox="1"/>
          <p:nvPr/>
        </p:nvSpPr>
        <p:spPr>
          <a:xfrm>
            <a:off x="2262216" y="8072171"/>
            <a:ext cx="7799080" cy="687953"/>
          </a:xfrm>
          <a:prstGeom prst="rect">
            <a:avLst/>
          </a:prstGeom>
        </p:spPr>
        <p:txBody>
          <a:bodyPr lIns="0" tIns="0" rIns="0" bIns="0" rtlCol="0" anchor="t">
            <a:spAutoFit/>
          </a:bodyPr>
          <a:lstStyle/>
          <a:p>
            <a:pPr algn="just">
              <a:lnSpc>
                <a:spcPts val="4999"/>
              </a:lnSpc>
            </a:pPr>
            <a:r>
              <a:rPr lang="en-US" sz="3289">
                <a:solidFill>
                  <a:srgbClr val="FFFFFF"/>
                </a:solidFill>
                <a:latin typeface="Montserrat"/>
                <a:ea typeface="Montserrat"/>
                <a:cs typeface="Montserrat"/>
                <a:sym typeface="Montserrat"/>
              </a:rPr>
              <a:t>Department Name</a:t>
            </a:r>
          </a:p>
        </p:txBody>
      </p:sp>
      <p:sp>
        <p:nvSpPr>
          <p:cNvPr id="24" name="TextBox 24"/>
          <p:cNvSpPr txBox="1"/>
          <p:nvPr/>
        </p:nvSpPr>
        <p:spPr>
          <a:xfrm>
            <a:off x="2262216" y="8722023"/>
            <a:ext cx="7799080" cy="601018"/>
          </a:xfrm>
          <a:prstGeom prst="rect">
            <a:avLst/>
          </a:prstGeom>
        </p:spPr>
        <p:txBody>
          <a:bodyPr lIns="0" tIns="0" rIns="0" bIns="0" rtlCol="0" anchor="t">
            <a:spAutoFit/>
          </a:bodyPr>
          <a:lstStyle/>
          <a:p>
            <a:pPr algn="just">
              <a:lnSpc>
                <a:spcPts val="4239"/>
              </a:lnSpc>
            </a:pPr>
            <a:r>
              <a:rPr lang="en-US" sz="2789" i="1">
                <a:solidFill>
                  <a:srgbClr val="FFFFFF"/>
                </a:solidFill>
                <a:latin typeface="Montserrat Italics"/>
                <a:ea typeface="Montserrat Italics"/>
                <a:cs typeface="Montserrat Italics"/>
                <a:sym typeface="Montserrat Italics"/>
              </a:rPr>
              <a:t>Department Orientation</a:t>
            </a:r>
          </a:p>
        </p:txBody>
      </p:sp>
      <p:sp>
        <p:nvSpPr>
          <p:cNvPr id="25" name="TextBox 25"/>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sp>
        <p:nvSpPr>
          <p:cNvPr id="8" name="TextBox 8"/>
          <p:cNvSpPr txBox="1"/>
          <p:nvPr/>
        </p:nvSpPr>
        <p:spPr>
          <a:xfrm>
            <a:off x="855755" y="1724539"/>
            <a:ext cx="5733498" cy="99286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PG-CAMP</a:t>
            </a:r>
          </a:p>
        </p:txBody>
      </p:sp>
      <p:sp>
        <p:nvSpPr>
          <p:cNvPr id="9" name="TextBox 9"/>
          <p:cNvSpPr txBox="1"/>
          <p:nvPr/>
        </p:nvSpPr>
        <p:spPr>
          <a:xfrm>
            <a:off x="855755" y="2606488"/>
            <a:ext cx="5025514" cy="421929"/>
          </a:xfrm>
          <a:prstGeom prst="rect">
            <a:avLst/>
          </a:prstGeom>
        </p:spPr>
        <p:txBody>
          <a:bodyPr lIns="0" tIns="0" rIns="0" bIns="0" rtlCol="0" anchor="t">
            <a:spAutoFit/>
          </a:bodyPr>
          <a:lstStyle/>
          <a:p>
            <a:pPr algn="just">
              <a:lnSpc>
                <a:spcPts val="2940"/>
              </a:lnSpc>
            </a:pPr>
            <a:r>
              <a:rPr lang="en-US" sz="2194">
                <a:solidFill>
                  <a:srgbClr val="102574"/>
                </a:solidFill>
                <a:latin typeface="Poppins"/>
                <a:ea typeface="Poppins"/>
                <a:cs typeface="Poppins"/>
                <a:sym typeface="Poppins"/>
              </a:rPr>
              <a:t>PGAC, ISCP and IRSCP</a:t>
            </a:r>
          </a:p>
        </p:txBody>
      </p:sp>
      <p:grpSp>
        <p:nvGrpSpPr>
          <p:cNvPr id="10" name="Group 10"/>
          <p:cNvGrpSpPr/>
          <p:nvPr/>
        </p:nvGrpSpPr>
        <p:grpSpPr>
          <a:xfrm>
            <a:off x="4925082" y="1903609"/>
            <a:ext cx="4057955" cy="7505957"/>
            <a:chOff x="0" y="0"/>
            <a:chExt cx="5410606" cy="10007943"/>
          </a:xfrm>
        </p:grpSpPr>
        <p:sp>
          <p:nvSpPr>
            <p:cNvPr id="11" name="Freeform 11"/>
            <p:cNvSpPr/>
            <p:nvPr/>
          </p:nvSpPr>
          <p:spPr>
            <a:xfrm>
              <a:off x="0" y="0"/>
              <a:ext cx="5410581" cy="10007981"/>
            </a:xfrm>
            <a:custGeom>
              <a:avLst/>
              <a:gdLst/>
              <a:ahLst/>
              <a:cxnLst/>
              <a:rect l="l" t="t" r="r" b="b"/>
              <a:pathLst>
                <a:path w="5410581" h="10007981">
                  <a:moveTo>
                    <a:pt x="0" y="0"/>
                  </a:moveTo>
                  <a:lnTo>
                    <a:pt x="5410581" y="0"/>
                  </a:lnTo>
                  <a:lnTo>
                    <a:pt x="5410581" y="10007981"/>
                  </a:lnTo>
                  <a:lnTo>
                    <a:pt x="0" y="10007981"/>
                  </a:lnTo>
                  <a:lnTo>
                    <a:pt x="0" y="0"/>
                  </a:lnTo>
                  <a:close/>
                </a:path>
              </a:pathLst>
            </a:custGeom>
            <a:blipFill>
              <a:blip r:embed="rId3"/>
              <a:stretch>
                <a:fillRect l="-11666" r="-11667"/>
              </a:stretch>
            </a:blipFill>
          </p:spPr>
          <p:txBody>
            <a:bodyPr/>
            <a:lstStyle/>
            <a:p>
              <a:endParaRPr lang="en-US"/>
            </a:p>
          </p:txBody>
        </p:sp>
      </p:grpSp>
      <p:grpSp>
        <p:nvGrpSpPr>
          <p:cNvPr id="12" name="Group 12"/>
          <p:cNvGrpSpPr/>
          <p:nvPr/>
        </p:nvGrpSpPr>
        <p:grpSpPr>
          <a:xfrm>
            <a:off x="9358836" y="1903609"/>
            <a:ext cx="4057955" cy="7505957"/>
            <a:chOff x="0" y="0"/>
            <a:chExt cx="5410606" cy="10007943"/>
          </a:xfrm>
        </p:grpSpPr>
        <p:sp>
          <p:nvSpPr>
            <p:cNvPr id="13" name="Freeform 13"/>
            <p:cNvSpPr/>
            <p:nvPr/>
          </p:nvSpPr>
          <p:spPr>
            <a:xfrm>
              <a:off x="0" y="0"/>
              <a:ext cx="5410581" cy="10007981"/>
            </a:xfrm>
            <a:custGeom>
              <a:avLst/>
              <a:gdLst/>
              <a:ahLst/>
              <a:cxnLst/>
              <a:rect l="l" t="t" r="r" b="b"/>
              <a:pathLst>
                <a:path w="5410581" h="10007981">
                  <a:moveTo>
                    <a:pt x="0" y="0"/>
                  </a:moveTo>
                  <a:lnTo>
                    <a:pt x="5410581" y="0"/>
                  </a:lnTo>
                  <a:lnTo>
                    <a:pt x="5410581" y="10007981"/>
                  </a:lnTo>
                  <a:lnTo>
                    <a:pt x="0" y="10007981"/>
                  </a:lnTo>
                  <a:lnTo>
                    <a:pt x="0" y="0"/>
                  </a:lnTo>
                  <a:close/>
                </a:path>
              </a:pathLst>
            </a:custGeom>
            <a:blipFill>
              <a:blip r:embed="rId4"/>
              <a:stretch>
                <a:fillRect l="-88648" r="-88648"/>
              </a:stretch>
            </a:blipFill>
          </p:spPr>
          <p:txBody>
            <a:bodyPr/>
            <a:lstStyle/>
            <a:p>
              <a:endParaRPr lang="en-US"/>
            </a:p>
          </p:txBody>
        </p:sp>
      </p:grpSp>
      <p:grpSp>
        <p:nvGrpSpPr>
          <p:cNvPr id="14" name="Group 14"/>
          <p:cNvGrpSpPr/>
          <p:nvPr/>
        </p:nvGrpSpPr>
        <p:grpSpPr>
          <a:xfrm>
            <a:off x="13788266" y="1903609"/>
            <a:ext cx="4062279" cy="7505957"/>
            <a:chOff x="0" y="0"/>
            <a:chExt cx="5416372" cy="10007943"/>
          </a:xfrm>
        </p:grpSpPr>
        <p:sp>
          <p:nvSpPr>
            <p:cNvPr id="15" name="Freeform 15"/>
            <p:cNvSpPr/>
            <p:nvPr/>
          </p:nvSpPr>
          <p:spPr>
            <a:xfrm>
              <a:off x="0" y="0"/>
              <a:ext cx="5416423" cy="10007981"/>
            </a:xfrm>
            <a:custGeom>
              <a:avLst/>
              <a:gdLst/>
              <a:ahLst/>
              <a:cxnLst/>
              <a:rect l="l" t="t" r="r" b="b"/>
              <a:pathLst>
                <a:path w="5416423" h="10007981">
                  <a:moveTo>
                    <a:pt x="0" y="0"/>
                  </a:moveTo>
                  <a:lnTo>
                    <a:pt x="5416423" y="0"/>
                  </a:lnTo>
                  <a:lnTo>
                    <a:pt x="5416423" y="10007981"/>
                  </a:lnTo>
                  <a:lnTo>
                    <a:pt x="0" y="10007981"/>
                  </a:lnTo>
                  <a:lnTo>
                    <a:pt x="0" y="0"/>
                  </a:lnTo>
                  <a:close/>
                </a:path>
              </a:pathLst>
            </a:custGeom>
            <a:blipFill>
              <a:blip r:embed="rId5"/>
              <a:stretch>
                <a:fillRect l="-88578" r="-88577"/>
              </a:stretch>
            </a:blipFill>
          </p:spPr>
          <p:txBody>
            <a:bodyPr/>
            <a:lstStyle/>
            <a:p>
              <a:endParaRPr lang="en-US"/>
            </a:p>
          </p:txBody>
        </p:sp>
      </p:grpSp>
      <p:sp>
        <p:nvSpPr>
          <p:cNvPr id="16" name="Freeform 16"/>
          <p:cNvSpPr/>
          <p:nvPr/>
        </p:nvSpPr>
        <p:spPr>
          <a:xfrm>
            <a:off x="4925082" y="1825609"/>
            <a:ext cx="4057955" cy="7583957"/>
          </a:xfrm>
          <a:custGeom>
            <a:avLst/>
            <a:gdLst/>
            <a:ahLst/>
            <a:cxnLst/>
            <a:rect l="l" t="t" r="r" b="b"/>
            <a:pathLst>
              <a:path w="4057955" h="7583957">
                <a:moveTo>
                  <a:pt x="0" y="0"/>
                </a:moveTo>
                <a:lnTo>
                  <a:pt x="4057955" y="0"/>
                </a:lnTo>
                <a:lnTo>
                  <a:pt x="4057955" y="7583958"/>
                </a:lnTo>
                <a:lnTo>
                  <a:pt x="0" y="75839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Freeform 17"/>
          <p:cNvSpPr/>
          <p:nvPr/>
        </p:nvSpPr>
        <p:spPr>
          <a:xfrm>
            <a:off x="9358836" y="1825609"/>
            <a:ext cx="4057955" cy="7583957"/>
          </a:xfrm>
          <a:custGeom>
            <a:avLst/>
            <a:gdLst/>
            <a:ahLst/>
            <a:cxnLst/>
            <a:rect l="l" t="t" r="r" b="b"/>
            <a:pathLst>
              <a:path w="4057955" h="7583957">
                <a:moveTo>
                  <a:pt x="0" y="0"/>
                </a:moveTo>
                <a:lnTo>
                  <a:pt x="4057955" y="0"/>
                </a:lnTo>
                <a:lnTo>
                  <a:pt x="4057955" y="7583958"/>
                </a:lnTo>
                <a:lnTo>
                  <a:pt x="0" y="75839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8" name="Freeform 18"/>
          <p:cNvSpPr/>
          <p:nvPr/>
        </p:nvSpPr>
        <p:spPr>
          <a:xfrm>
            <a:off x="13792591" y="1825609"/>
            <a:ext cx="4057955" cy="7583957"/>
          </a:xfrm>
          <a:custGeom>
            <a:avLst/>
            <a:gdLst/>
            <a:ahLst/>
            <a:cxnLst/>
            <a:rect l="l" t="t" r="r" b="b"/>
            <a:pathLst>
              <a:path w="4057955" h="7583957">
                <a:moveTo>
                  <a:pt x="0" y="0"/>
                </a:moveTo>
                <a:lnTo>
                  <a:pt x="4057954" y="0"/>
                </a:lnTo>
                <a:lnTo>
                  <a:pt x="4057954" y="7583958"/>
                </a:lnTo>
                <a:lnTo>
                  <a:pt x="0" y="75839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9" name="Freeform 19"/>
          <p:cNvSpPr/>
          <p:nvPr/>
        </p:nvSpPr>
        <p:spPr>
          <a:xfrm>
            <a:off x="5411010" y="2092909"/>
            <a:ext cx="3086100" cy="3266923"/>
          </a:xfrm>
          <a:custGeom>
            <a:avLst/>
            <a:gdLst/>
            <a:ahLst/>
            <a:cxnLst/>
            <a:rect l="l" t="t" r="r" b="b"/>
            <a:pathLst>
              <a:path w="3086100" h="3266923">
                <a:moveTo>
                  <a:pt x="0" y="0"/>
                </a:moveTo>
                <a:lnTo>
                  <a:pt x="3086100" y="0"/>
                </a:lnTo>
                <a:lnTo>
                  <a:pt x="3086100" y="3266923"/>
                </a:lnTo>
                <a:lnTo>
                  <a:pt x="0" y="32669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0" name="Freeform 20"/>
          <p:cNvSpPr/>
          <p:nvPr/>
        </p:nvSpPr>
        <p:spPr>
          <a:xfrm>
            <a:off x="9844764" y="2092909"/>
            <a:ext cx="3086100" cy="3266923"/>
          </a:xfrm>
          <a:custGeom>
            <a:avLst/>
            <a:gdLst/>
            <a:ahLst/>
            <a:cxnLst/>
            <a:rect l="l" t="t" r="r" b="b"/>
            <a:pathLst>
              <a:path w="3086100" h="3266923">
                <a:moveTo>
                  <a:pt x="0" y="0"/>
                </a:moveTo>
                <a:lnTo>
                  <a:pt x="3086100" y="0"/>
                </a:lnTo>
                <a:lnTo>
                  <a:pt x="3086100" y="3266923"/>
                </a:lnTo>
                <a:lnTo>
                  <a:pt x="0" y="32669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1" name="Freeform 21"/>
          <p:cNvSpPr/>
          <p:nvPr/>
        </p:nvSpPr>
        <p:spPr>
          <a:xfrm>
            <a:off x="14278518" y="2092909"/>
            <a:ext cx="3086100" cy="3266923"/>
          </a:xfrm>
          <a:custGeom>
            <a:avLst/>
            <a:gdLst/>
            <a:ahLst/>
            <a:cxnLst/>
            <a:rect l="l" t="t" r="r" b="b"/>
            <a:pathLst>
              <a:path w="3086100" h="3266923">
                <a:moveTo>
                  <a:pt x="0" y="0"/>
                </a:moveTo>
                <a:lnTo>
                  <a:pt x="3086100" y="0"/>
                </a:lnTo>
                <a:lnTo>
                  <a:pt x="3086100" y="3266923"/>
                </a:lnTo>
                <a:lnTo>
                  <a:pt x="0" y="326692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22" name="Group 22"/>
          <p:cNvGrpSpPr/>
          <p:nvPr/>
        </p:nvGrpSpPr>
        <p:grpSpPr>
          <a:xfrm>
            <a:off x="5566077" y="2473357"/>
            <a:ext cx="2775956" cy="2607821"/>
            <a:chOff x="0" y="0"/>
            <a:chExt cx="3701275" cy="3477095"/>
          </a:xfrm>
        </p:grpSpPr>
        <p:sp>
          <p:nvSpPr>
            <p:cNvPr id="23" name="Freeform 23"/>
            <p:cNvSpPr/>
            <p:nvPr/>
          </p:nvSpPr>
          <p:spPr>
            <a:xfrm>
              <a:off x="0" y="0"/>
              <a:ext cx="3701288" cy="3477133"/>
            </a:xfrm>
            <a:custGeom>
              <a:avLst/>
              <a:gdLst/>
              <a:ahLst/>
              <a:cxnLst/>
              <a:rect l="l" t="t" r="r" b="b"/>
              <a:pathLst>
                <a:path w="3701288" h="3477133">
                  <a:moveTo>
                    <a:pt x="0" y="0"/>
                  </a:moveTo>
                  <a:lnTo>
                    <a:pt x="3701288" y="0"/>
                  </a:lnTo>
                  <a:lnTo>
                    <a:pt x="3701288" y="3477133"/>
                  </a:lnTo>
                  <a:lnTo>
                    <a:pt x="0" y="3477133"/>
                  </a:lnTo>
                  <a:close/>
                </a:path>
              </a:pathLst>
            </a:custGeom>
            <a:blipFill>
              <a:blip r:embed="rId8"/>
              <a:stretch>
                <a:fillRect l="-59308" r="-59308" b="1"/>
              </a:stretch>
            </a:blipFill>
          </p:spPr>
          <p:txBody>
            <a:bodyPr/>
            <a:lstStyle/>
            <a:p>
              <a:endParaRPr lang="en-US"/>
            </a:p>
          </p:txBody>
        </p:sp>
      </p:grpSp>
      <p:grpSp>
        <p:nvGrpSpPr>
          <p:cNvPr id="24" name="Group 24"/>
          <p:cNvGrpSpPr/>
          <p:nvPr/>
        </p:nvGrpSpPr>
        <p:grpSpPr>
          <a:xfrm>
            <a:off x="10003374" y="2865082"/>
            <a:ext cx="2768870" cy="1824361"/>
            <a:chOff x="0" y="0"/>
            <a:chExt cx="3691826" cy="2432482"/>
          </a:xfrm>
        </p:grpSpPr>
        <p:sp>
          <p:nvSpPr>
            <p:cNvPr id="25" name="Freeform 25"/>
            <p:cNvSpPr/>
            <p:nvPr/>
          </p:nvSpPr>
          <p:spPr>
            <a:xfrm>
              <a:off x="0" y="0"/>
              <a:ext cx="3691763" cy="2432431"/>
            </a:xfrm>
            <a:custGeom>
              <a:avLst/>
              <a:gdLst/>
              <a:ahLst/>
              <a:cxnLst/>
              <a:rect l="l" t="t" r="r" b="b"/>
              <a:pathLst>
                <a:path w="3691763" h="2432431">
                  <a:moveTo>
                    <a:pt x="0" y="0"/>
                  </a:moveTo>
                  <a:lnTo>
                    <a:pt x="3691763" y="0"/>
                  </a:lnTo>
                  <a:lnTo>
                    <a:pt x="3691763" y="2432431"/>
                  </a:lnTo>
                  <a:lnTo>
                    <a:pt x="0" y="2432431"/>
                  </a:lnTo>
                  <a:lnTo>
                    <a:pt x="0" y="0"/>
                  </a:lnTo>
                  <a:close/>
                </a:path>
              </a:pathLst>
            </a:custGeom>
            <a:blipFill>
              <a:blip r:embed="rId9"/>
              <a:stretch>
                <a:fillRect t="-25886" r="-1" b="-25888"/>
              </a:stretch>
            </a:blipFill>
          </p:spPr>
          <p:txBody>
            <a:bodyPr/>
            <a:lstStyle/>
            <a:p>
              <a:endParaRPr lang="en-US"/>
            </a:p>
          </p:txBody>
        </p:sp>
      </p:grpSp>
      <p:grpSp>
        <p:nvGrpSpPr>
          <p:cNvPr id="26" name="Group 26"/>
          <p:cNvGrpSpPr/>
          <p:nvPr/>
        </p:nvGrpSpPr>
        <p:grpSpPr>
          <a:xfrm>
            <a:off x="14550276" y="2717292"/>
            <a:ext cx="2542575" cy="2198989"/>
            <a:chOff x="0" y="0"/>
            <a:chExt cx="3390100" cy="2931986"/>
          </a:xfrm>
        </p:grpSpPr>
        <p:sp>
          <p:nvSpPr>
            <p:cNvPr id="27" name="Freeform 27"/>
            <p:cNvSpPr/>
            <p:nvPr/>
          </p:nvSpPr>
          <p:spPr>
            <a:xfrm>
              <a:off x="0" y="0"/>
              <a:ext cx="3390138" cy="2931922"/>
            </a:xfrm>
            <a:custGeom>
              <a:avLst/>
              <a:gdLst/>
              <a:ahLst/>
              <a:cxnLst/>
              <a:rect l="l" t="t" r="r" b="b"/>
              <a:pathLst>
                <a:path w="3390138" h="2931922">
                  <a:moveTo>
                    <a:pt x="0" y="0"/>
                  </a:moveTo>
                  <a:lnTo>
                    <a:pt x="3390138" y="0"/>
                  </a:lnTo>
                  <a:lnTo>
                    <a:pt x="3390138" y="2931922"/>
                  </a:lnTo>
                  <a:lnTo>
                    <a:pt x="0" y="2931922"/>
                  </a:lnTo>
                  <a:lnTo>
                    <a:pt x="0" y="0"/>
                  </a:lnTo>
                  <a:close/>
                </a:path>
              </a:pathLst>
            </a:custGeom>
            <a:blipFill>
              <a:blip r:embed="rId10"/>
              <a:stretch>
                <a:fillRect r="1" b="-2"/>
              </a:stretch>
            </a:blipFill>
          </p:spPr>
          <p:txBody>
            <a:bodyPr/>
            <a:lstStyle/>
            <a:p>
              <a:endParaRPr lang="en-US"/>
            </a:p>
          </p:txBody>
        </p:sp>
      </p:grpSp>
      <p:sp>
        <p:nvSpPr>
          <p:cNvPr id="28" name="TextBox 28"/>
          <p:cNvSpPr txBox="1"/>
          <p:nvPr/>
        </p:nvSpPr>
        <p:spPr>
          <a:xfrm>
            <a:off x="5411010" y="5956078"/>
            <a:ext cx="3086100" cy="2318052"/>
          </a:xfrm>
          <a:prstGeom prst="rect">
            <a:avLst/>
          </a:prstGeom>
        </p:spPr>
        <p:txBody>
          <a:bodyPr lIns="0" tIns="0" rIns="0" bIns="0" rtlCol="0" anchor="t">
            <a:spAutoFit/>
          </a:bodyPr>
          <a:lstStyle/>
          <a:p>
            <a:pPr algn="l">
              <a:lnSpc>
                <a:spcPts val="4445"/>
              </a:lnSpc>
            </a:pPr>
            <a:r>
              <a:rPr lang="en-US" sz="3865" b="1">
                <a:solidFill>
                  <a:srgbClr val="FFFFFF"/>
                </a:solidFill>
                <a:latin typeface="Poppins Bold"/>
                <a:ea typeface="Poppins Bold"/>
                <a:cs typeface="Poppins Bold"/>
                <a:sym typeface="Poppins Bold"/>
              </a:rPr>
              <a:t>Post Graduate Academic Council</a:t>
            </a:r>
          </a:p>
        </p:txBody>
      </p:sp>
      <p:sp>
        <p:nvSpPr>
          <p:cNvPr id="29" name="TextBox 29"/>
          <p:cNvSpPr txBox="1"/>
          <p:nvPr/>
        </p:nvSpPr>
        <p:spPr>
          <a:xfrm>
            <a:off x="9844764" y="5956078"/>
            <a:ext cx="3086100" cy="2310555"/>
          </a:xfrm>
          <a:prstGeom prst="rect">
            <a:avLst/>
          </a:prstGeom>
        </p:spPr>
        <p:txBody>
          <a:bodyPr lIns="0" tIns="0" rIns="0" bIns="0" rtlCol="0" anchor="t">
            <a:spAutoFit/>
          </a:bodyPr>
          <a:lstStyle/>
          <a:p>
            <a:pPr algn="l">
              <a:lnSpc>
                <a:spcPts val="4445"/>
              </a:lnSpc>
            </a:pPr>
            <a:r>
              <a:rPr lang="en-US" sz="3865" b="1">
                <a:solidFill>
                  <a:srgbClr val="FFFFFF"/>
                </a:solidFill>
                <a:latin typeface="Poppins Bold"/>
                <a:ea typeface="Poppins Bold"/>
                <a:cs typeface="Poppins Bold"/>
                <a:sym typeface="Poppins Bold"/>
              </a:rPr>
              <a:t>Institute Student Companion Programme</a:t>
            </a:r>
          </a:p>
        </p:txBody>
      </p:sp>
      <p:sp>
        <p:nvSpPr>
          <p:cNvPr id="30" name="TextBox 30"/>
          <p:cNvSpPr txBox="1"/>
          <p:nvPr/>
        </p:nvSpPr>
        <p:spPr>
          <a:xfrm>
            <a:off x="14278518" y="5956078"/>
            <a:ext cx="3086100" cy="2881903"/>
          </a:xfrm>
          <a:prstGeom prst="rect">
            <a:avLst/>
          </a:prstGeom>
        </p:spPr>
        <p:txBody>
          <a:bodyPr lIns="0" tIns="0" rIns="0" bIns="0" rtlCol="0" anchor="t">
            <a:spAutoFit/>
          </a:bodyPr>
          <a:lstStyle/>
          <a:p>
            <a:pPr algn="l">
              <a:lnSpc>
                <a:spcPts val="4445"/>
              </a:lnSpc>
            </a:pPr>
            <a:r>
              <a:rPr lang="en-US" sz="3865" b="1">
                <a:solidFill>
                  <a:srgbClr val="FFFFFF"/>
                </a:solidFill>
                <a:latin typeface="Poppins Bold"/>
                <a:ea typeface="Poppins Bold"/>
                <a:cs typeface="Poppins Bold"/>
                <a:sym typeface="Poppins Bold"/>
              </a:rPr>
              <a:t>Institute Research Scholar Companion Programme </a:t>
            </a:r>
          </a:p>
        </p:txBody>
      </p:sp>
      <p:grpSp>
        <p:nvGrpSpPr>
          <p:cNvPr id="31" name="Group 31"/>
          <p:cNvGrpSpPr/>
          <p:nvPr/>
        </p:nvGrpSpPr>
        <p:grpSpPr>
          <a:xfrm>
            <a:off x="14298635" y="715585"/>
            <a:ext cx="1018727" cy="992991"/>
            <a:chOff x="0" y="0"/>
            <a:chExt cx="1358303" cy="1323988"/>
          </a:xfrm>
        </p:grpSpPr>
        <p:sp>
          <p:nvSpPr>
            <p:cNvPr id="32" name="Freeform 32"/>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11"/>
              <a:stretch>
                <a:fillRect r="-2"/>
              </a:stretch>
            </a:blipFill>
          </p:spPr>
          <p:txBody>
            <a:bodyPr/>
            <a:lstStyle/>
            <a:p>
              <a:endParaRPr lang="en-US"/>
            </a:p>
          </p:txBody>
        </p:sp>
      </p:grpSp>
      <p:grpSp>
        <p:nvGrpSpPr>
          <p:cNvPr id="33" name="Group 33"/>
          <p:cNvGrpSpPr/>
          <p:nvPr/>
        </p:nvGrpSpPr>
        <p:grpSpPr>
          <a:xfrm>
            <a:off x="15648232" y="715585"/>
            <a:ext cx="2474262" cy="992991"/>
            <a:chOff x="0" y="0"/>
            <a:chExt cx="3299016" cy="1323988"/>
          </a:xfrm>
        </p:grpSpPr>
        <p:sp>
          <p:nvSpPr>
            <p:cNvPr id="34" name="Freeform 34"/>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12"/>
              <a:stretch>
                <a:fillRect t="-3535" r="1" b="-3537"/>
              </a:stretch>
            </a:blipFill>
          </p:spPr>
          <p:txBody>
            <a:bodyPr/>
            <a:lstStyle/>
            <a:p>
              <a:endParaRPr lang="en-US"/>
            </a:p>
          </p:txBody>
        </p:sp>
      </p:grpSp>
      <p:grpSp>
        <p:nvGrpSpPr>
          <p:cNvPr id="35" name="Group 35"/>
          <p:cNvGrpSpPr/>
          <p:nvPr/>
        </p:nvGrpSpPr>
        <p:grpSpPr>
          <a:xfrm>
            <a:off x="15473277" y="767953"/>
            <a:ext cx="19050" cy="888254"/>
            <a:chOff x="0" y="0"/>
            <a:chExt cx="25400" cy="1184338"/>
          </a:xfrm>
        </p:grpSpPr>
        <p:sp>
          <p:nvSpPr>
            <p:cNvPr id="36" name="Freeform 36"/>
            <p:cNvSpPr/>
            <p:nvPr/>
          </p:nvSpPr>
          <p:spPr>
            <a:xfrm>
              <a:off x="0" y="0"/>
              <a:ext cx="25400" cy="1184275"/>
            </a:xfrm>
            <a:custGeom>
              <a:avLst/>
              <a:gdLst/>
              <a:ahLst/>
              <a:cxnLst/>
              <a:rect l="l" t="t" r="r" b="b"/>
              <a:pathLst>
                <a:path w="25400" h="1184275">
                  <a:moveTo>
                    <a:pt x="0" y="0"/>
                  </a:moveTo>
                  <a:lnTo>
                    <a:pt x="25400" y="1184275"/>
                  </a:lnTo>
                </a:path>
              </a:pathLst>
            </a:custGeom>
            <a:blipFill>
              <a:blip r:embed="rId13">
                <a:alphaModFix amt="0"/>
              </a:blip>
              <a:stretch>
                <a:fillRect l="-5932474" r="-5932474" b="-5"/>
              </a:stretch>
            </a:blipFill>
            <a:ln w="25400" cap="sq">
              <a:solidFill>
                <a:srgbClr val="102574"/>
              </a:solidFill>
              <a:prstDash val="solid"/>
              <a:miter/>
            </a:ln>
          </p:spPr>
          <p:txBody>
            <a:bodyPr/>
            <a:lstStyle/>
            <a:p>
              <a:endParaRPr lang="en-US"/>
            </a:p>
          </p:txBody>
        </p:sp>
      </p:grpSp>
      <p:sp>
        <p:nvSpPr>
          <p:cNvPr id="37" name="TextBox 37"/>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sp>
        <p:nvSpPr>
          <p:cNvPr id="8" name="TextBox 8"/>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3</a:t>
            </a:r>
          </a:p>
        </p:txBody>
      </p:sp>
      <p:grpSp>
        <p:nvGrpSpPr>
          <p:cNvPr id="9" name="Group 9"/>
          <p:cNvGrpSpPr/>
          <p:nvPr/>
        </p:nvGrpSpPr>
        <p:grpSpPr>
          <a:xfrm>
            <a:off x="1469936" y="726853"/>
            <a:ext cx="14529111" cy="8833294"/>
            <a:chOff x="0" y="0"/>
            <a:chExt cx="19372148" cy="11777726"/>
          </a:xfrm>
        </p:grpSpPr>
        <p:sp>
          <p:nvSpPr>
            <p:cNvPr id="10" name="Freeform 10"/>
            <p:cNvSpPr/>
            <p:nvPr/>
          </p:nvSpPr>
          <p:spPr>
            <a:xfrm>
              <a:off x="0" y="0"/>
              <a:ext cx="19372199" cy="11777726"/>
            </a:xfrm>
            <a:custGeom>
              <a:avLst/>
              <a:gdLst/>
              <a:ahLst/>
              <a:cxnLst/>
              <a:rect l="l" t="t" r="r" b="b"/>
              <a:pathLst>
                <a:path w="19372199" h="11777726">
                  <a:moveTo>
                    <a:pt x="0" y="0"/>
                  </a:moveTo>
                  <a:lnTo>
                    <a:pt x="19372199" y="0"/>
                  </a:lnTo>
                  <a:lnTo>
                    <a:pt x="19372199" y="11777726"/>
                  </a:lnTo>
                  <a:lnTo>
                    <a:pt x="0" y="11777726"/>
                  </a:lnTo>
                  <a:lnTo>
                    <a:pt x="0" y="0"/>
                  </a:lnTo>
                  <a:close/>
                </a:path>
              </a:pathLst>
            </a:custGeom>
            <a:blipFill>
              <a:blip r:embed="rId3"/>
              <a:stretch>
                <a:fillRect l="-4610" r="-4610"/>
              </a:stretch>
            </a:blipFill>
          </p:spPr>
          <p:txBody>
            <a:bodyPr/>
            <a:lstStyle/>
            <a:p>
              <a:endParaRPr lang="en-US"/>
            </a:p>
          </p:txBody>
        </p:sp>
      </p:grpSp>
      <p:grpSp>
        <p:nvGrpSpPr>
          <p:cNvPr id="11" name="Group 11"/>
          <p:cNvGrpSpPr/>
          <p:nvPr/>
        </p:nvGrpSpPr>
        <p:grpSpPr>
          <a:xfrm>
            <a:off x="12366041" y="4813068"/>
            <a:ext cx="3633016" cy="2894581"/>
            <a:chOff x="0" y="0"/>
            <a:chExt cx="4844021" cy="3859441"/>
          </a:xfrm>
        </p:grpSpPr>
        <p:sp>
          <p:nvSpPr>
            <p:cNvPr id="12" name="Freeform 12"/>
            <p:cNvSpPr/>
            <p:nvPr/>
          </p:nvSpPr>
          <p:spPr>
            <a:xfrm>
              <a:off x="0" y="0"/>
              <a:ext cx="4844034" cy="3859403"/>
            </a:xfrm>
            <a:custGeom>
              <a:avLst/>
              <a:gdLst/>
              <a:ahLst/>
              <a:cxnLst/>
              <a:rect l="l" t="t" r="r" b="b"/>
              <a:pathLst>
                <a:path w="4844034" h="3859403">
                  <a:moveTo>
                    <a:pt x="0" y="0"/>
                  </a:moveTo>
                  <a:lnTo>
                    <a:pt x="4844034" y="0"/>
                  </a:lnTo>
                  <a:lnTo>
                    <a:pt x="4844034" y="3859403"/>
                  </a:lnTo>
                  <a:lnTo>
                    <a:pt x="0" y="3859403"/>
                  </a:lnTo>
                  <a:lnTo>
                    <a:pt x="0" y="0"/>
                  </a:lnTo>
                  <a:close/>
                </a:path>
              </a:pathLst>
            </a:custGeom>
            <a:blipFill>
              <a:blip r:embed="rId4"/>
              <a:stretch>
                <a:fillRect l="-21567" r="-21566"/>
              </a:stretch>
            </a:blipFill>
          </p:spPr>
          <p:txBody>
            <a:bodyPr/>
            <a:lstStyle/>
            <a:p>
              <a:endParaRPr lang="en-US"/>
            </a:p>
          </p:txBody>
        </p:sp>
      </p:grpSp>
      <p:grpSp>
        <p:nvGrpSpPr>
          <p:cNvPr id="13" name="Group 13"/>
          <p:cNvGrpSpPr/>
          <p:nvPr/>
        </p:nvGrpSpPr>
        <p:grpSpPr>
          <a:xfrm>
            <a:off x="14163494" y="2463927"/>
            <a:ext cx="38100" cy="2493778"/>
            <a:chOff x="0" y="0"/>
            <a:chExt cx="50800" cy="3325038"/>
          </a:xfrm>
        </p:grpSpPr>
        <p:sp>
          <p:nvSpPr>
            <p:cNvPr id="14" name="Freeform 14"/>
            <p:cNvSpPr/>
            <p:nvPr/>
          </p:nvSpPr>
          <p:spPr>
            <a:xfrm>
              <a:off x="0" y="0"/>
              <a:ext cx="50800" cy="3324987"/>
            </a:xfrm>
            <a:custGeom>
              <a:avLst/>
              <a:gdLst/>
              <a:ahLst/>
              <a:cxnLst/>
              <a:rect l="l" t="t" r="r" b="b"/>
              <a:pathLst>
                <a:path w="50800" h="3324987">
                  <a:moveTo>
                    <a:pt x="0" y="0"/>
                  </a:moveTo>
                  <a:lnTo>
                    <a:pt x="50800" y="3324987"/>
                  </a:lnTo>
                </a:path>
              </a:pathLst>
            </a:custGeom>
            <a:blipFill>
              <a:blip r:embed="rId5">
                <a:alphaModFix amt="0"/>
              </a:blip>
              <a:stretch>
                <a:fillRect l="-8347917" r="-8347917" b="-1"/>
              </a:stretch>
            </a:blipFill>
            <a:ln w="50800" cap="sq">
              <a:solidFill>
                <a:srgbClr val="102574"/>
              </a:solidFill>
              <a:prstDash val="solid"/>
              <a:miter/>
            </a:ln>
          </p:spPr>
          <p:txBody>
            <a:bodyPr/>
            <a:lstStyle/>
            <a:p>
              <a:endParaRPr lang="en-US"/>
            </a:p>
          </p:txBody>
        </p:sp>
      </p:grpSp>
      <p:grpSp>
        <p:nvGrpSpPr>
          <p:cNvPr id="15" name="Group 15"/>
          <p:cNvGrpSpPr/>
          <p:nvPr/>
        </p:nvGrpSpPr>
        <p:grpSpPr>
          <a:xfrm>
            <a:off x="14298635" y="715585"/>
            <a:ext cx="1018727" cy="992991"/>
            <a:chOff x="0" y="0"/>
            <a:chExt cx="1358303" cy="1323988"/>
          </a:xfrm>
        </p:grpSpPr>
        <p:sp>
          <p:nvSpPr>
            <p:cNvPr id="16" name="Freeform 16"/>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6"/>
              <a:stretch>
                <a:fillRect r="-2"/>
              </a:stretch>
            </a:blipFill>
          </p:spPr>
          <p:txBody>
            <a:bodyPr/>
            <a:lstStyle/>
            <a:p>
              <a:endParaRPr lang="en-US"/>
            </a:p>
          </p:txBody>
        </p:sp>
      </p:grpSp>
      <p:grpSp>
        <p:nvGrpSpPr>
          <p:cNvPr id="17" name="Group 17"/>
          <p:cNvGrpSpPr/>
          <p:nvPr/>
        </p:nvGrpSpPr>
        <p:grpSpPr>
          <a:xfrm>
            <a:off x="15648232" y="715585"/>
            <a:ext cx="2474262" cy="992991"/>
            <a:chOff x="0" y="0"/>
            <a:chExt cx="3299016" cy="1323988"/>
          </a:xfrm>
        </p:grpSpPr>
        <p:sp>
          <p:nvSpPr>
            <p:cNvPr id="18" name="Freeform 18"/>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7"/>
              <a:stretch>
                <a:fillRect t="-3535" r="1" b="-3537"/>
              </a:stretch>
            </a:blipFill>
          </p:spPr>
          <p:txBody>
            <a:bodyPr/>
            <a:lstStyle/>
            <a:p>
              <a:endParaRPr lang="en-US"/>
            </a:p>
          </p:txBody>
        </p:sp>
      </p:grpSp>
      <p:grpSp>
        <p:nvGrpSpPr>
          <p:cNvPr id="19" name="Group 19"/>
          <p:cNvGrpSpPr/>
          <p:nvPr/>
        </p:nvGrpSpPr>
        <p:grpSpPr>
          <a:xfrm>
            <a:off x="15473277" y="767953"/>
            <a:ext cx="19050" cy="888254"/>
            <a:chOff x="0" y="0"/>
            <a:chExt cx="25400" cy="1184338"/>
          </a:xfrm>
        </p:grpSpPr>
        <p:sp>
          <p:nvSpPr>
            <p:cNvPr id="20" name="Freeform 20"/>
            <p:cNvSpPr/>
            <p:nvPr/>
          </p:nvSpPr>
          <p:spPr>
            <a:xfrm>
              <a:off x="0" y="0"/>
              <a:ext cx="25400" cy="1184275"/>
            </a:xfrm>
            <a:custGeom>
              <a:avLst/>
              <a:gdLst/>
              <a:ahLst/>
              <a:cxnLst/>
              <a:rect l="l" t="t" r="r" b="b"/>
              <a:pathLst>
                <a:path w="25400" h="1184275">
                  <a:moveTo>
                    <a:pt x="0" y="0"/>
                  </a:moveTo>
                  <a:lnTo>
                    <a:pt x="25400" y="1184275"/>
                  </a:lnTo>
                </a:path>
              </a:pathLst>
            </a:custGeom>
            <a:blipFill>
              <a:blip r:embed="rId5">
                <a:alphaModFix amt="0"/>
              </a:blip>
              <a:stretch>
                <a:fillRect l="-5932474" r="-5932474" b="-5"/>
              </a:stretch>
            </a:blipFill>
            <a:ln w="25400" cap="sq">
              <a:solidFill>
                <a:srgbClr val="102574"/>
              </a:solidFill>
              <a:prstDash val="solid"/>
              <a:miter/>
            </a:ln>
          </p:spPr>
          <p:txBody>
            <a:bodyPr/>
            <a:lstStyle/>
            <a:p>
              <a:endParaRPr lang="en-US"/>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a:off x="1028700" y="2117084"/>
            <a:ext cx="14245857" cy="7314895"/>
            <a:chOff x="0" y="0"/>
            <a:chExt cx="18994476" cy="9753194"/>
          </a:xfrm>
        </p:grpSpPr>
        <p:sp>
          <p:nvSpPr>
            <p:cNvPr id="9" name="Freeform 9"/>
            <p:cNvSpPr/>
            <p:nvPr/>
          </p:nvSpPr>
          <p:spPr>
            <a:xfrm>
              <a:off x="0" y="0"/>
              <a:ext cx="18994501" cy="9753219"/>
            </a:xfrm>
            <a:custGeom>
              <a:avLst/>
              <a:gdLst/>
              <a:ahLst/>
              <a:cxnLst/>
              <a:rect l="l" t="t" r="r" b="b"/>
              <a:pathLst>
                <a:path w="18994501" h="9753219">
                  <a:moveTo>
                    <a:pt x="0" y="0"/>
                  </a:moveTo>
                  <a:lnTo>
                    <a:pt x="18994501" y="0"/>
                  </a:lnTo>
                  <a:lnTo>
                    <a:pt x="18994501" y="9753219"/>
                  </a:lnTo>
                  <a:lnTo>
                    <a:pt x="0" y="9753219"/>
                  </a:lnTo>
                  <a:lnTo>
                    <a:pt x="0" y="0"/>
                  </a:lnTo>
                  <a:close/>
                </a:path>
              </a:pathLst>
            </a:custGeom>
            <a:blipFill>
              <a:blip r:embed="rId3"/>
              <a:stretch>
                <a:fillRect t="-96038" b="-96038"/>
              </a:stretch>
            </a:blipFill>
          </p:spPr>
          <p:txBody>
            <a:bodyPr/>
            <a:lstStyle/>
            <a:p>
              <a:endParaRPr lang="en-US"/>
            </a:p>
          </p:txBody>
        </p:sp>
      </p:grpSp>
      <p:sp>
        <p:nvSpPr>
          <p:cNvPr id="10" name="Freeform 10"/>
          <p:cNvSpPr/>
          <p:nvPr/>
        </p:nvSpPr>
        <p:spPr>
          <a:xfrm>
            <a:off x="1028700" y="2041074"/>
            <a:ext cx="14245857" cy="7390905"/>
          </a:xfrm>
          <a:custGeom>
            <a:avLst/>
            <a:gdLst/>
            <a:ahLst/>
            <a:cxnLst/>
            <a:rect l="l" t="t" r="r" b="b"/>
            <a:pathLst>
              <a:path w="14245857" h="7390905">
                <a:moveTo>
                  <a:pt x="0" y="0"/>
                </a:moveTo>
                <a:lnTo>
                  <a:pt x="14245857" y="0"/>
                </a:lnTo>
                <a:lnTo>
                  <a:pt x="14245857" y="7390905"/>
                </a:lnTo>
                <a:lnTo>
                  <a:pt x="0" y="73909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1" name="Group 11"/>
          <p:cNvGrpSpPr/>
          <p:nvPr/>
        </p:nvGrpSpPr>
        <p:grpSpPr>
          <a:xfrm>
            <a:off x="1236459" y="2255253"/>
            <a:ext cx="6029630" cy="7053120"/>
            <a:chOff x="0" y="0"/>
            <a:chExt cx="8039506" cy="9404160"/>
          </a:xfrm>
        </p:grpSpPr>
        <p:sp>
          <p:nvSpPr>
            <p:cNvPr id="12" name="Freeform 12"/>
            <p:cNvSpPr/>
            <p:nvPr/>
          </p:nvSpPr>
          <p:spPr>
            <a:xfrm>
              <a:off x="0" y="0"/>
              <a:ext cx="8039481" cy="9404096"/>
            </a:xfrm>
            <a:custGeom>
              <a:avLst/>
              <a:gdLst/>
              <a:ahLst/>
              <a:cxnLst/>
              <a:rect l="l" t="t" r="r" b="b"/>
              <a:pathLst>
                <a:path w="8039481" h="9404096">
                  <a:moveTo>
                    <a:pt x="121031" y="0"/>
                  </a:moveTo>
                  <a:lnTo>
                    <a:pt x="7918450" y="0"/>
                  </a:lnTo>
                  <a:cubicBezTo>
                    <a:pt x="7950581" y="0"/>
                    <a:pt x="7981315" y="12700"/>
                    <a:pt x="8004048" y="35306"/>
                  </a:cubicBezTo>
                  <a:cubicBezTo>
                    <a:pt x="8026781" y="57912"/>
                    <a:pt x="8039481" y="88646"/>
                    <a:pt x="8039481" y="120650"/>
                  </a:cubicBezTo>
                  <a:lnTo>
                    <a:pt x="8039481" y="9283446"/>
                  </a:lnTo>
                  <a:cubicBezTo>
                    <a:pt x="8039481" y="9315450"/>
                    <a:pt x="8026781" y="9346184"/>
                    <a:pt x="8004048" y="9368789"/>
                  </a:cubicBezTo>
                  <a:cubicBezTo>
                    <a:pt x="7981315" y="9391396"/>
                    <a:pt x="7950581" y="9404096"/>
                    <a:pt x="7918450" y="9404096"/>
                  </a:cubicBezTo>
                  <a:lnTo>
                    <a:pt x="121031" y="9404096"/>
                  </a:lnTo>
                  <a:cubicBezTo>
                    <a:pt x="54229" y="9404096"/>
                    <a:pt x="0" y="9350121"/>
                    <a:pt x="0" y="9283446"/>
                  </a:cubicBezTo>
                  <a:lnTo>
                    <a:pt x="0" y="120650"/>
                  </a:lnTo>
                  <a:cubicBezTo>
                    <a:pt x="0" y="53975"/>
                    <a:pt x="54229" y="0"/>
                    <a:pt x="121031" y="0"/>
                  </a:cubicBezTo>
                  <a:close/>
                </a:path>
              </a:pathLst>
            </a:custGeom>
            <a:blipFill>
              <a:blip r:embed="rId5"/>
              <a:stretch>
                <a:fillRect t="-25990" b="-25990"/>
              </a:stretch>
            </a:blipFill>
            <a:ln w="19050" cap="sq">
              <a:solidFill>
                <a:srgbClr val="FFFFFF"/>
              </a:solidFill>
              <a:prstDash val="solid"/>
              <a:miter/>
            </a:ln>
          </p:spPr>
          <p:txBody>
            <a:bodyPr/>
            <a:lstStyle/>
            <a:p>
              <a:endParaRPr lang="en-US"/>
            </a:p>
          </p:txBody>
        </p:sp>
      </p:grpSp>
      <p:grpSp>
        <p:nvGrpSpPr>
          <p:cNvPr id="13" name="Group 13"/>
          <p:cNvGrpSpPr/>
          <p:nvPr/>
        </p:nvGrpSpPr>
        <p:grpSpPr>
          <a:xfrm>
            <a:off x="14298635" y="715585"/>
            <a:ext cx="1018727" cy="992991"/>
            <a:chOff x="0" y="0"/>
            <a:chExt cx="1358303" cy="1323988"/>
          </a:xfrm>
        </p:grpSpPr>
        <p:sp>
          <p:nvSpPr>
            <p:cNvPr id="14" name="Freeform 14"/>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6"/>
              <a:stretch>
                <a:fillRect r="-2"/>
              </a:stretch>
            </a:blipFill>
          </p:spPr>
          <p:txBody>
            <a:bodyPr/>
            <a:lstStyle/>
            <a:p>
              <a:endParaRPr lang="en-US"/>
            </a:p>
          </p:txBody>
        </p:sp>
      </p:grpSp>
      <p:grpSp>
        <p:nvGrpSpPr>
          <p:cNvPr id="15" name="Group 15"/>
          <p:cNvGrpSpPr/>
          <p:nvPr/>
        </p:nvGrpSpPr>
        <p:grpSpPr>
          <a:xfrm>
            <a:off x="15648232" y="715585"/>
            <a:ext cx="2474262" cy="992991"/>
            <a:chOff x="0" y="0"/>
            <a:chExt cx="3299016" cy="1323988"/>
          </a:xfrm>
        </p:grpSpPr>
        <p:sp>
          <p:nvSpPr>
            <p:cNvPr id="16" name="Freeform 16"/>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7"/>
              <a:stretch>
                <a:fillRect t="-3535" r="1" b="-3537"/>
              </a:stretch>
            </a:blipFill>
          </p:spPr>
          <p:txBody>
            <a:bodyPr/>
            <a:lstStyle/>
            <a:p>
              <a:endParaRPr lang="en-US"/>
            </a:p>
          </p:txBody>
        </p:sp>
      </p:grpSp>
      <p:grpSp>
        <p:nvGrpSpPr>
          <p:cNvPr id="17" name="Group 17"/>
          <p:cNvGrpSpPr/>
          <p:nvPr/>
        </p:nvGrpSpPr>
        <p:grpSpPr>
          <a:xfrm>
            <a:off x="15473277" y="767953"/>
            <a:ext cx="19050" cy="888254"/>
            <a:chOff x="0" y="0"/>
            <a:chExt cx="25400" cy="1184338"/>
          </a:xfrm>
        </p:grpSpPr>
        <p:sp>
          <p:nvSpPr>
            <p:cNvPr id="18" name="Freeform 18"/>
            <p:cNvSpPr/>
            <p:nvPr/>
          </p:nvSpPr>
          <p:spPr>
            <a:xfrm>
              <a:off x="0" y="0"/>
              <a:ext cx="25400" cy="1184275"/>
            </a:xfrm>
            <a:custGeom>
              <a:avLst/>
              <a:gdLst/>
              <a:ahLst/>
              <a:cxnLst/>
              <a:rect l="l" t="t" r="r" b="b"/>
              <a:pathLst>
                <a:path w="25400" h="1184275">
                  <a:moveTo>
                    <a:pt x="0" y="0"/>
                  </a:moveTo>
                  <a:lnTo>
                    <a:pt x="25400" y="1184275"/>
                  </a:lnTo>
                </a:path>
              </a:pathLst>
            </a:custGeom>
            <a:blipFill>
              <a:blip r:embed="rId8">
                <a:alphaModFix amt="0"/>
              </a:blip>
              <a:stretch>
                <a:fillRect l="-5932474" r="-5932474" b="-5"/>
              </a:stretch>
            </a:blipFill>
            <a:ln w="25400" cap="sq">
              <a:solidFill>
                <a:srgbClr val="102574"/>
              </a:solidFill>
              <a:prstDash val="solid"/>
              <a:miter/>
            </a:ln>
          </p:spPr>
          <p:txBody>
            <a:bodyPr/>
            <a:lstStyle/>
            <a:p>
              <a:endParaRPr lang="en-US"/>
            </a:p>
          </p:txBody>
        </p:sp>
      </p:grpSp>
      <p:sp>
        <p:nvSpPr>
          <p:cNvPr id="19" name="TextBox 19"/>
          <p:cNvSpPr txBox="1"/>
          <p:nvPr/>
        </p:nvSpPr>
        <p:spPr>
          <a:xfrm>
            <a:off x="7785602" y="4130259"/>
            <a:ext cx="5557342" cy="992562"/>
          </a:xfrm>
          <a:prstGeom prst="rect">
            <a:avLst/>
          </a:prstGeom>
        </p:spPr>
        <p:txBody>
          <a:bodyPr lIns="0" tIns="0" rIns="0" bIns="0" rtlCol="0" anchor="t">
            <a:spAutoFit/>
          </a:bodyPr>
          <a:lstStyle/>
          <a:p>
            <a:pPr algn="l">
              <a:lnSpc>
                <a:spcPts val="7255"/>
              </a:lnSpc>
            </a:pPr>
            <a:r>
              <a:rPr lang="en-US" sz="6309" b="1">
                <a:solidFill>
                  <a:srgbClr val="FFFFFF"/>
                </a:solidFill>
                <a:latin typeface="Poppins Bold"/>
                <a:ea typeface="Poppins Bold"/>
                <a:cs typeface="Poppins Bold"/>
                <a:sym typeface="Poppins Bold"/>
              </a:rPr>
              <a:t>Anshu </a:t>
            </a:r>
          </a:p>
        </p:txBody>
      </p:sp>
      <p:sp>
        <p:nvSpPr>
          <p:cNvPr id="20" name="TextBox 20"/>
          <p:cNvSpPr txBox="1"/>
          <p:nvPr/>
        </p:nvSpPr>
        <p:spPr>
          <a:xfrm>
            <a:off x="7785602" y="5108572"/>
            <a:ext cx="5557342" cy="1278950"/>
          </a:xfrm>
          <a:prstGeom prst="rect">
            <a:avLst/>
          </a:prstGeom>
        </p:spPr>
        <p:txBody>
          <a:bodyPr lIns="0" tIns="0" rIns="0" bIns="0" rtlCol="0" anchor="t">
            <a:spAutoFit/>
          </a:bodyPr>
          <a:lstStyle/>
          <a:p>
            <a:pPr algn="l">
              <a:lnSpc>
                <a:spcPts val="4887"/>
              </a:lnSpc>
            </a:pPr>
            <a:r>
              <a:rPr lang="en-US" sz="4250">
                <a:solidFill>
                  <a:srgbClr val="FFFFFF"/>
                </a:solidFill>
                <a:latin typeface="Poppins"/>
                <a:ea typeface="Poppins"/>
                <a:cs typeface="Poppins"/>
                <a:sym typeface="Poppins"/>
              </a:rPr>
              <a:t>General Secretary Academic Affairs </a:t>
            </a:r>
          </a:p>
        </p:txBody>
      </p:sp>
      <p:sp>
        <p:nvSpPr>
          <p:cNvPr id="21" name="TextBox 21"/>
          <p:cNvSpPr txBox="1"/>
          <p:nvPr/>
        </p:nvSpPr>
        <p:spPr>
          <a:xfrm>
            <a:off x="7785602" y="6373273"/>
            <a:ext cx="5557342" cy="575139"/>
          </a:xfrm>
          <a:prstGeom prst="rect">
            <a:avLst/>
          </a:prstGeom>
        </p:spPr>
        <p:txBody>
          <a:bodyPr lIns="0" tIns="0" rIns="0" bIns="0" rtlCol="0" anchor="t">
            <a:spAutoFit/>
          </a:bodyPr>
          <a:lstStyle/>
          <a:p>
            <a:pPr algn="l">
              <a:lnSpc>
                <a:spcPts val="4108"/>
              </a:lnSpc>
            </a:pPr>
            <a:r>
              <a:rPr lang="en-US" sz="3572" i="1">
                <a:solidFill>
                  <a:srgbClr val="FFFFFF"/>
                </a:solidFill>
                <a:latin typeface="Poppins Italics"/>
                <a:ea typeface="Poppins Italics"/>
                <a:cs typeface="Poppins Italics"/>
                <a:sym typeface="Poppins Italics"/>
              </a:rPr>
              <a:t>gsecaapg@iitb.ac.in </a:t>
            </a:r>
          </a:p>
        </p:txBody>
      </p:sp>
      <p:sp>
        <p:nvSpPr>
          <p:cNvPr id="22" name="TextBox 22"/>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a:off x="1028700" y="2117084"/>
            <a:ext cx="4547559" cy="7314895"/>
            <a:chOff x="0" y="0"/>
            <a:chExt cx="6063412" cy="9753194"/>
          </a:xfrm>
        </p:grpSpPr>
        <p:sp>
          <p:nvSpPr>
            <p:cNvPr id="9" name="Freeform 9"/>
            <p:cNvSpPr/>
            <p:nvPr/>
          </p:nvSpPr>
          <p:spPr>
            <a:xfrm>
              <a:off x="0" y="0"/>
              <a:ext cx="6063361" cy="9753219"/>
            </a:xfrm>
            <a:custGeom>
              <a:avLst/>
              <a:gdLst/>
              <a:ahLst/>
              <a:cxnLst/>
              <a:rect l="l" t="t" r="r" b="b"/>
              <a:pathLst>
                <a:path w="6063361" h="9753219">
                  <a:moveTo>
                    <a:pt x="0" y="0"/>
                  </a:moveTo>
                  <a:lnTo>
                    <a:pt x="6063361" y="0"/>
                  </a:lnTo>
                  <a:lnTo>
                    <a:pt x="6063361" y="9753219"/>
                  </a:lnTo>
                  <a:lnTo>
                    <a:pt x="0" y="9753219"/>
                  </a:lnTo>
                  <a:lnTo>
                    <a:pt x="0" y="0"/>
                  </a:lnTo>
                  <a:close/>
                </a:path>
              </a:pathLst>
            </a:custGeom>
            <a:blipFill>
              <a:blip r:embed="rId3"/>
              <a:stretch>
                <a:fillRect l="-3626" r="-3627"/>
              </a:stretch>
            </a:blipFill>
          </p:spPr>
          <p:txBody>
            <a:bodyPr/>
            <a:lstStyle/>
            <a:p>
              <a:endParaRPr lang="en-US"/>
            </a:p>
          </p:txBody>
        </p:sp>
      </p:grpSp>
      <p:sp>
        <p:nvSpPr>
          <p:cNvPr id="10" name="Freeform 10"/>
          <p:cNvSpPr/>
          <p:nvPr/>
        </p:nvSpPr>
        <p:spPr>
          <a:xfrm>
            <a:off x="1028700" y="2041074"/>
            <a:ext cx="4547559" cy="7390905"/>
          </a:xfrm>
          <a:custGeom>
            <a:avLst/>
            <a:gdLst/>
            <a:ahLst/>
            <a:cxnLst/>
            <a:rect l="l" t="t" r="r" b="b"/>
            <a:pathLst>
              <a:path w="4547559" h="7390905">
                <a:moveTo>
                  <a:pt x="0" y="0"/>
                </a:moveTo>
                <a:lnTo>
                  <a:pt x="4547559" y="0"/>
                </a:lnTo>
                <a:lnTo>
                  <a:pt x="4547559" y="7390905"/>
                </a:lnTo>
                <a:lnTo>
                  <a:pt x="0" y="73909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1" name="Group 11"/>
          <p:cNvGrpSpPr/>
          <p:nvPr/>
        </p:nvGrpSpPr>
        <p:grpSpPr>
          <a:xfrm>
            <a:off x="1115730" y="2286867"/>
            <a:ext cx="4373499" cy="4626816"/>
            <a:chOff x="0" y="0"/>
            <a:chExt cx="5831332" cy="6169088"/>
          </a:xfrm>
        </p:grpSpPr>
        <p:sp>
          <p:nvSpPr>
            <p:cNvPr id="12" name="Freeform 12"/>
            <p:cNvSpPr/>
            <p:nvPr/>
          </p:nvSpPr>
          <p:spPr>
            <a:xfrm>
              <a:off x="0" y="0"/>
              <a:ext cx="5831205" cy="6169152"/>
            </a:xfrm>
            <a:custGeom>
              <a:avLst/>
              <a:gdLst/>
              <a:ahLst/>
              <a:cxnLst/>
              <a:rect l="l" t="t" r="r" b="b"/>
              <a:pathLst>
                <a:path w="5831205" h="6169152">
                  <a:moveTo>
                    <a:pt x="168910" y="0"/>
                  </a:moveTo>
                  <a:lnTo>
                    <a:pt x="5662295" y="0"/>
                  </a:lnTo>
                  <a:cubicBezTo>
                    <a:pt x="5755640" y="0"/>
                    <a:pt x="5831205" y="75565"/>
                    <a:pt x="5831205" y="168783"/>
                  </a:cubicBezTo>
                  <a:lnTo>
                    <a:pt x="5831205" y="6000369"/>
                  </a:lnTo>
                  <a:cubicBezTo>
                    <a:pt x="5831205" y="6093587"/>
                    <a:pt x="5755513" y="6169152"/>
                    <a:pt x="5662295" y="6169152"/>
                  </a:cubicBezTo>
                  <a:lnTo>
                    <a:pt x="168910" y="6169152"/>
                  </a:lnTo>
                  <a:cubicBezTo>
                    <a:pt x="75565" y="6169152"/>
                    <a:pt x="0" y="6093587"/>
                    <a:pt x="0" y="6000369"/>
                  </a:cubicBezTo>
                  <a:lnTo>
                    <a:pt x="0" y="168783"/>
                  </a:lnTo>
                  <a:cubicBezTo>
                    <a:pt x="0" y="75565"/>
                    <a:pt x="75692" y="0"/>
                    <a:pt x="168910" y="0"/>
                  </a:cubicBezTo>
                  <a:close/>
                </a:path>
              </a:pathLst>
            </a:custGeom>
            <a:blipFill>
              <a:blip r:embed="rId5"/>
              <a:stretch>
                <a:fillRect l="-1958" r="-1960" b="1"/>
              </a:stretch>
            </a:blipFill>
            <a:ln w="19050" cap="sq">
              <a:solidFill>
                <a:srgbClr val="FFFFFF"/>
              </a:solidFill>
              <a:prstDash val="solid"/>
              <a:miter/>
            </a:ln>
          </p:spPr>
          <p:txBody>
            <a:bodyPr/>
            <a:lstStyle/>
            <a:p>
              <a:endParaRPr lang="en-US"/>
            </a:p>
          </p:txBody>
        </p:sp>
      </p:grpSp>
      <p:sp>
        <p:nvSpPr>
          <p:cNvPr id="13" name="TextBox 13"/>
          <p:cNvSpPr txBox="1"/>
          <p:nvPr/>
        </p:nvSpPr>
        <p:spPr>
          <a:xfrm>
            <a:off x="1165812" y="7073808"/>
            <a:ext cx="4273344" cy="434292"/>
          </a:xfrm>
          <a:prstGeom prst="rect">
            <a:avLst/>
          </a:prstGeom>
        </p:spPr>
        <p:txBody>
          <a:bodyPr lIns="0" tIns="0" rIns="0" bIns="0" rtlCol="0" anchor="t">
            <a:spAutoFit/>
          </a:bodyPr>
          <a:lstStyle/>
          <a:p>
            <a:pPr algn="ctr">
              <a:lnSpc>
                <a:spcPts val="3183"/>
              </a:lnSpc>
            </a:pPr>
            <a:r>
              <a:rPr lang="en-US" sz="2768" b="1">
                <a:solidFill>
                  <a:srgbClr val="FFFFFF"/>
                </a:solidFill>
                <a:latin typeface="Poppins Bold"/>
                <a:ea typeface="Poppins Bold"/>
                <a:cs typeface="Poppins Bold"/>
                <a:sym typeface="Poppins Bold"/>
              </a:rPr>
              <a:t>Amruta Iyer</a:t>
            </a:r>
          </a:p>
        </p:txBody>
      </p:sp>
      <p:sp>
        <p:nvSpPr>
          <p:cNvPr id="14" name="TextBox 14"/>
          <p:cNvSpPr txBox="1"/>
          <p:nvPr/>
        </p:nvSpPr>
        <p:spPr>
          <a:xfrm>
            <a:off x="1165812" y="7564126"/>
            <a:ext cx="4273344" cy="1159945"/>
          </a:xfrm>
          <a:prstGeom prst="rect">
            <a:avLst/>
          </a:prstGeom>
        </p:spPr>
        <p:txBody>
          <a:bodyPr lIns="0" tIns="0" rIns="0" bIns="0" rtlCol="0" anchor="t">
            <a:spAutoFit/>
          </a:bodyPr>
          <a:lstStyle/>
          <a:p>
            <a:pPr algn="ctr">
              <a:lnSpc>
                <a:spcPts val="3067"/>
              </a:lnSpc>
            </a:pPr>
            <a:r>
              <a:rPr lang="en-US" sz="2668">
                <a:solidFill>
                  <a:srgbClr val="FFFFFF"/>
                </a:solidFill>
                <a:latin typeface="Poppins"/>
                <a:ea typeface="Poppins"/>
                <a:cs typeface="Poppins"/>
                <a:sym typeface="Poppins"/>
              </a:rPr>
              <a:t>Institute Secretary Academic Affairs (Doctoral)</a:t>
            </a:r>
          </a:p>
        </p:txBody>
      </p:sp>
      <p:sp>
        <p:nvSpPr>
          <p:cNvPr id="15" name="TextBox 15"/>
          <p:cNvSpPr txBox="1"/>
          <p:nvPr/>
        </p:nvSpPr>
        <p:spPr>
          <a:xfrm>
            <a:off x="1165812" y="8764591"/>
            <a:ext cx="4273344" cy="391277"/>
          </a:xfrm>
          <a:prstGeom prst="rect">
            <a:avLst/>
          </a:prstGeom>
        </p:spPr>
        <p:txBody>
          <a:bodyPr lIns="0" tIns="0" rIns="0" bIns="0" rtlCol="0" anchor="t">
            <a:spAutoFit/>
          </a:bodyPr>
          <a:lstStyle/>
          <a:p>
            <a:pPr algn="ctr">
              <a:lnSpc>
                <a:spcPts val="2723"/>
              </a:lnSpc>
            </a:pPr>
            <a:r>
              <a:rPr lang="en-US" sz="2368" i="1">
                <a:solidFill>
                  <a:srgbClr val="FFFFFF"/>
                </a:solidFill>
                <a:latin typeface="Poppins Italics"/>
                <a:ea typeface="Poppins Italics"/>
                <a:cs typeface="Poppins Italics"/>
                <a:sym typeface="Poppins Italics"/>
              </a:rPr>
              <a:t>idr@iitb.ac.in</a:t>
            </a:r>
          </a:p>
        </p:txBody>
      </p:sp>
      <p:grpSp>
        <p:nvGrpSpPr>
          <p:cNvPr id="16" name="Group 16"/>
          <p:cNvGrpSpPr/>
          <p:nvPr/>
        </p:nvGrpSpPr>
        <p:grpSpPr>
          <a:xfrm>
            <a:off x="5934608" y="2117084"/>
            <a:ext cx="4547559" cy="7314895"/>
            <a:chOff x="0" y="0"/>
            <a:chExt cx="6063412" cy="9753194"/>
          </a:xfrm>
        </p:grpSpPr>
        <p:sp>
          <p:nvSpPr>
            <p:cNvPr id="17" name="Freeform 17"/>
            <p:cNvSpPr/>
            <p:nvPr/>
          </p:nvSpPr>
          <p:spPr>
            <a:xfrm>
              <a:off x="0" y="0"/>
              <a:ext cx="6063361" cy="9753219"/>
            </a:xfrm>
            <a:custGeom>
              <a:avLst/>
              <a:gdLst/>
              <a:ahLst/>
              <a:cxnLst/>
              <a:rect l="l" t="t" r="r" b="b"/>
              <a:pathLst>
                <a:path w="6063361" h="9753219">
                  <a:moveTo>
                    <a:pt x="0" y="0"/>
                  </a:moveTo>
                  <a:lnTo>
                    <a:pt x="6063361" y="0"/>
                  </a:lnTo>
                  <a:lnTo>
                    <a:pt x="6063361" y="9753219"/>
                  </a:lnTo>
                  <a:lnTo>
                    <a:pt x="0" y="9753219"/>
                  </a:lnTo>
                  <a:lnTo>
                    <a:pt x="0" y="0"/>
                  </a:lnTo>
                  <a:close/>
                </a:path>
              </a:pathLst>
            </a:custGeom>
            <a:blipFill>
              <a:blip r:embed="rId6"/>
              <a:stretch>
                <a:fillRect l="-70572" r="-70572"/>
              </a:stretch>
            </a:blipFill>
          </p:spPr>
          <p:txBody>
            <a:bodyPr/>
            <a:lstStyle/>
            <a:p>
              <a:endParaRPr lang="en-US"/>
            </a:p>
          </p:txBody>
        </p:sp>
      </p:grpSp>
      <p:sp>
        <p:nvSpPr>
          <p:cNvPr id="18" name="Freeform 18"/>
          <p:cNvSpPr/>
          <p:nvPr/>
        </p:nvSpPr>
        <p:spPr>
          <a:xfrm>
            <a:off x="5934608" y="2041074"/>
            <a:ext cx="4547559" cy="7390905"/>
          </a:xfrm>
          <a:custGeom>
            <a:avLst/>
            <a:gdLst/>
            <a:ahLst/>
            <a:cxnLst/>
            <a:rect l="l" t="t" r="r" b="b"/>
            <a:pathLst>
              <a:path w="4547559" h="7390905">
                <a:moveTo>
                  <a:pt x="0" y="0"/>
                </a:moveTo>
                <a:lnTo>
                  <a:pt x="4547559" y="0"/>
                </a:lnTo>
                <a:lnTo>
                  <a:pt x="4547559" y="7390905"/>
                </a:lnTo>
                <a:lnTo>
                  <a:pt x="0" y="73909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9" name="Group 19"/>
          <p:cNvGrpSpPr/>
          <p:nvPr/>
        </p:nvGrpSpPr>
        <p:grpSpPr>
          <a:xfrm>
            <a:off x="6019219" y="2286867"/>
            <a:ext cx="4373499" cy="4626816"/>
            <a:chOff x="0" y="0"/>
            <a:chExt cx="5831332" cy="6169088"/>
          </a:xfrm>
        </p:grpSpPr>
        <p:sp>
          <p:nvSpPr>
            <p:cNvPr id="20" name="Freeform 20"/>
            <p:cNvSpPr/>
            <p:nvPr/>
          </p:nvSpPr>
          <p:spPr>
            <a:xfrm>
              <a:off x="0" y="0"/>
              <a:ext cx="5831205" cy="6169152"/>
            </a:xfrm>
            <a:custGeom>
              <a:avLst/>
              <a:gdLst/>
              <a:ahLst/>
              <a:cxnLst/>
              <a:rect l="l" t="t" r="r" b="b"/>
              <a:pathLst>
                <a:path w="5831205" h="6169152">
                  <a:moveTo>
                    <a:pt x="168910" y="0"/>
                  </a:moveTo>
                  <a:lnTo>
                    <a:pt x="5662295" y="0"/>
                  </a:lnTo>
                  <a:cubicBezTo>
                    <a:pt x="5755640" y="0"/>
                    <a:pt x="5831205" y="75565"/>
                    <a:pt x="5831205" y="168783"/>
                  </a:cubicBezTo>
                  <a:lnTo>
                    <a:pt x="5831205" y="6000369"/>
                  </a:lnTo>
                  <a:cubicBezTo>
                    <a:pt x="5831205" y="6093587"/>
                    <a:pt x="5755513" y="6169152"/>
                    <a:pt x="5662295" y="6169152"/>
                  </a:cubicBezTo>
                  <a:lnTo>
                    <a:pt x="168910" y="6169152"/>
                  </a:lnTo>
                  <a:cubicBezTo>
                    <a:pt x="75565" y="6169152"/>
                    <a:pt x="0" y="6093587"/>
                    <a:pt x="0" y="6000369"/>
                  </a:cubicBezTo>
                  <a:lnTo>
                    <a:pt x="0" y="168783"/>
                  </a:lnTo>
                  <a:cubicBezTo>
                    <a:pt x="0" y="75565"/>
                    <a:pt x="75692" y="0"/>
                    <a:pt x="168910" y="0"/>
                  </a:cubicBezTo>
                  <a:close/>
                </a:path>
              </a:pathLst>
            </a:custGeom>
            <a:blipFill>
              <a:blip r:embed="rId7"/>
              <a:stretch>
                <a:fillRect l="-2896" r="-2898" b="1"/>
              </a:stretch>
            </a:blipFill>
            <a:ln w="19050" cap="sq">
              <a:solidFill>
                <a:srgbClr val="FFFFFF"/>
              </a:solidFill>
              <a:prstDash val="solid"/>
              <a:miter/>
            </a:ln>
          </p:spPr>
          <p:txBody>
            <a:bodyPr/>
            <a:lstStyle/>
            <a:p>
              <a:endParaRPr lang="en-US"/>
            </a:p>
          </p:txBody>
        </p:sp>
      </p:grpSp>
      <p:sp>
        <p:nvSpPr>
          <p:cNvPr id="21" name="TextBox 21"/>
          <p:cNvSpPr txBox="1"/>
          <p:nvPr/>
        </p:nvSpPr>
        <p:spPr>
          <a:xfrm>
            <a:off x="6069292" y="7073808"/>
            <a:ext cx="4273344" cy="434292"/>
          </a:xfrm>
          <a:prstGeom prst="rect">
            <a:avLst/>
          </a:prstGeom>
        </p:spPr>
        <p:txBody>
          <a:bodyPr lIns="0" tIns="0" rIns="0" bIns="0" rtlCol="0" anchor="t">
            <a:spAutoFit/>
          </a:bodyPr>
          <a:lstStyle/>
          <a:p>
            <a:pPr algn="ctr">
              <a:lnSpc>
                <a:spcPts val="3183"/>
              </a:lnSpc>
            </a:pPr>
            <a:r>
              <a:rPr lang="en-US" sz="2768" b="1">
                <a:solidFill>
                  <a:srgbClr val="FFFFFF"/>
                </a:solidFill>
                <a:latin typeface="Poppins Bold"/>
                <a:ea typeface="Poppins Bold"/>
                <a:cs typeface="Poppins Bold"/>
                <a:sym typeface="Poppins Bold"/>
              </a:rPr>
              <a:t>Harsh Srivastava </a:t>
            </a:r>
          </a:p>
        </p:txBody>
      </p:sp>
      <p:sp>
        <p:nvSpPr>
          <p:cNvPr id="22" name="TextBox 22"/>
          <p:cNvSpPr txBox="1"/>
          <p:nvPr/>
        </p:nvSpPr>
        <p:spPr>
          <a:xfrm>
            <a:off x="6069292" y="7564126"/>
            <a:ext cx="4273344" cy="1159945"/>
          </a:xfrm>
          <a:prstGeom prst="rect">
            <a:avLst/>
          </a:prstGeom>
        </p:spPr>
        <p:txBody>
          <a:bodyPr lIns="0" tIns="0" rIns="0" bIns="0" rtlCol="0" anchor="t">
            <a:spAutoFit/>
          </a:bodyPr>
          <a:lstStyle/>
          <a:p>
            <a:pPr algn="ctr">
              <a:lnSpc>
                <a:spcPts val="3067"/>
              </a:lnSpc>
            </a:pPr>
            <a:r>
              <a:rPr lang="en-US" sz="2668">
                <a:solidFill>
                  <a:srgbClr val="FFFFFF"/>
                </a:solidFill>
                <a:latin typeface="Poppins"/>
                <a:ea typeface="Poppins"/>
                <a:cs typeface="Poppins"/>
                <a:sym typeface="Poppins"/>
              </a:rPr>
              <a:t>Institute Secretary Academic Affairs (Masters)</a:t>
            </a:r>
          </a:p>
        </p:txBody>
      </p:sp>
      <p:sp>
        <p:nvSpPr>
          <p:cNvPr id="23" name="TextBox 23"/>
          <p:cNvSpPr txBox="1"/>
          <p:nvPr/>
        </p:nvSpPr>
        <p:spPr>
          <a:xfrm>
            <a:off x="6069292" y="8764591"/>
            <a:ext cx="4273344" cy="391277"/>
          </a:xfrm>
          <a:prstGeom prst="rect">
            <a:avLst/>
          </a:prstGeom>
        </p:spPr>
        <p:txBody>
          <a:bodyPr lIns="0" tIns="0" rIns="0" bIns="0" rtlCol="0" anchor="t">
            <a:spAutoFit/>
          </a:bodyPr>
          <a:lstStyle/>
          <a:p>
            <a:pPr algn="ctr">
              <a:lnSpc>
                <a:spcPts val="2723"/>
              </a:lnSpc>
            </a:pPr>
            <a:r>
              <a:rPr lang="en-US" sz="2368" i="1">
                <a:solidFill>
                  <a:srgbClr val="FFFFFF"/>
                </a:solidFill>
                <a:latin typeface="Poppins Italics"/>
                <a:ea typeface="Poppins Italics"/>
                <a:cs typeface="Poppins Italics"/>
                <a:sym typeface="Poppins Italics"/>
              </a:rPr>
              <a:t>imr@iitb.ac.in</a:t>
            </a:r>
          </a:p>
        </p:txBody>
      </p:sp>
      <p:grpSp>
        <p:nvGrpSpPr>
          <p:cNvPr id="24" name="Group 24"/>
          <p:cNvGrpSpPr/>
          <p:nvPr/>
        </p:nvGrpSpPr>
        <p:grpSpPr>
          <a:xfrm>
            <a:off x="10840526" y="2117084"/>
            <a:ext cx="4552407" cy="7314895"/>
            <a:chOff x="0" y="0"/>
            <a:chExt cx="6069876" cy="9753194"/>
          </a:xfrm>
        </p:grpSpPr>
        <p:sp>
          <p:nvSpPr>
            <p:cNvPr id="25" name="Freeform 25"/>
            <p:cNvSpPr/>
            <p:nvPr/>
          </p:nvSpPr>
          <p:spPr>
            <a:xfrm>
              <a:off x="0" y="0"/>
              <a:ext cx="6069838" cy="9753219"/>
            </a:xfrm>
            <a:custGeom>
              <a:avLst/>
              <a:gdLst/>
              <a:ahLst/>
              <a:cxnLst/>
              <a:rect l="l" t="t" r="r" b="b"/>
              <a:pathLst>
                <a:path w="6069838" h="9753219">
                  <a:moveTo>
                    <a:pt x="0" y="0"/>
                  </a:moveTo>
                  <a:lnTo>
                    <a:pt x="6069838" y="0"/>
                  </a:lnTo>
                  <a:lnTo>
                    <a:pt x="6069838" y="9753219"/>
                  </a:lnTo>
                  <a:lnTo>
                    <a:pt x="0" y="9753219"/>
                  </a:lnTo>
                  <a:lnTo>
                    <a:pt x="0" y="0"/>
                  </a:lnTo>
                  <a:close/>
                </a:path>
              </a:pathLst>
            </a:custGeom>
            <a:blipFill>
              <a:blip r:embed="rId8"/>
              <a:stretch>
                <a:fillRect l="-70511" r="-70512"/>
              </a:stretch>
            </a:blipFill>
          </p:spPr>
          <p:txBody>
            <a:bodyPr/>
            <a:lstStyle/>
            <a:p>
              <a:endParaRPr lang="en-US"/>
            </a:p>
          </p:txBody>
        </p:sp>
      </p:grpSp>
      <p:sp>
        <p:nvSpPr>
          <p:cNvPr id="26" name="Freeform 26"/>
          <p:cNvSpPr/>
          <p:nvPr/>
        </p:nvSpPr>
        <p:spPr>
          <a:xfrm>
            <a:off x="10845375" y="2041074"/>
            <a:ext cx="4547559" cy="7390905"/>
          </a:xfrm>
          <a:custGeom>
            <a:avLst/>
            <a:gdLst/>
            <a:ahLst/>
            <a:cxnLst/>
            <a:rect l="l" t="t" r="r" b="b"/>
            <a:pathLst>
              <a:path w="4547559" h="7390905">
                <a:moveTo>
                  <a:pt x="0" y="0"/>
                </a:moveTo>
                <a:lnTo>
                  <a:pt x="4547558" y="0"/>
                </a:lnTo>
                <a:lnTo>
                  <a:pt x="4547558" y="7390905"/>
                </a:lnTo>
                <a:lnTo>
                  <a:pt x="0" y="73909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7" name="Group 27"/>
          <p:cNvGrpSpPr/>
          <p:nvPr/>
        </p:nvGrpSpPr>
        <p:grpSpPr>
          <a:xfrm>
            <a:off x="10932404" y="2286867"/>
            <a:ext cx="4373499" cy="4626816"/>
            <a:chOff x="0" y="0"/>
            <a:chExt cx="5831332" cy="6169088"/>
          </a:xfrm>
        </p:grpSpPr>
        <p:sp>
          <p:nvSpPr>
            <p:cNvPr id="28" name="Freeform 28"/>
            <p:cNvSpPr/>
            <p:nvPr/>
          </p:nvSpPr>
          <p:spPr>
            <a:xfrm>
              <a:off x="0" y="0"/>
              <a:ext cx="5831205" cy="6169152"/>
            </a:xfrm>
            <a:custGeom>
              <a:avLst/>
              <a:gdLst/>
              <a:ahLst/>
              <a:cxnLst/>
              <a:rect l="l" t="t" r="r" b="b"/>
              <a:pathLst>
                <a:path w="5831205" h="6169152">
                  <a:moveTo>
                    <a:pt x="168910" y="0"/>
                  </a:moveTo>
                  <a:lnTo>
                    <a:pt x="5662295" y="0"/>
                  </a:lnTo>
                  <a:cubicBezTo>
                    <a:pt x="5755640" y="0"/>
                    <a:pt x="5831205" y="75565"/>
                    <a:pt x="5831205" y="168783"/>
                  </a:cubicBezTo>
                  <a:lnTo>
                    <a:pt x="5831205" y="6000369"/>
                  </a:lnTo>
                  <a:cubicBezTo>
                    <a:pt x="5831205" y="6093587"/>
                    <a:pt x="5755513" y="6169152"/>
                    <a:pt x="5662295" y="6169152"/>
                  </a:cubicBezTo>
                  <a:lnTo>
                    <a:pt x="168910" y="6169152"/>
                  </a:lnTo>
                  <a:cubicBezTo>
                    <a:pt x="75565" y="6169152"/>
                    <a:pt x="0" y="6093587"/>
                    <a:pt x="0" y="6000369"/>
                  </a:cubicBezTo>
                  <a:lnTo>
                    <a:pt x="0" y="168783"/>
                  </a:lnTo>
                  <a:cubicBezTo>
                    <a:pt x="0" y="75565"/>
                    <a:pt x="75692" y="0"/>
                    <a:pt x="168910" y="0"/>
                  </a:cubicBezTo>
                  <a:close/>
                </a:path>
              </a:pathLst>
            </a:custGeom>
            <a:blipFill>
              <a:blip r:embed="rId9"/>
              <a:stretch>
                <a:fillRect l="-2896" r="-2898" b="1"/>
              </a:stretch>
            </a:blipFill>
            <a:ln w="19050" cap="sq">
              <a:solidFill>
                <a:srgbClr val="FFFFFF"/>
              </a:solidFill>
              <a:prstDash val="solid"/>
              <a:miter/>
            </a:ln>
          </p:spPr>
          <p:txBody>
            <a:bodyPr/>
            <a:lstStyle/>
            <a:p>
              <a:endParaRPr lang="en-US"/>
            </a:p>
          </p:txBody>
        </p:sp>
      </p:grpSp>
      <p:sp>
        <p:nvSpPr>
          <p:cNvPr id="29" name="TextBox 29"/>
          <p:cNvSpPr txBox="1"/>
          <p:nvPr/>
        </p:nvSpPr>
        <p:spPr>
          <a:xfrm>
            <a:off x="12137191" y="7073808"/>
            <a:ext cx="1963936" cy="427177"/>
          </a:xfrm>
          <a:prstGeom prst="rect">
            <a:avLst/>
          </a:prstGeom>
        </p:spPr>
        <p:txBody>
          <a:bodyPr lIns="0" tIns="0" rIns="0" bIns="0" rtlCol="0" anchor="t">
            <a:spAutoFit/>
          </a:bodyPr>
          <a:lstStyle/>
          <a:p>
            <a:pPr algn="ctr">
              <a:lnSpc>
                <a:spcPts val="3183"/>
              </a:lnSpc>
            </a:pPr>
            <a:r>
              <a:rPr lang="en-US" sz="2768" b="1">
                <a:solidFill>
                  <a:srgbClr val="FFFFFF"/>
                </a:solidFill>
                <a:latin typeface="Poppins Bold"/>
                <a:ea typeface="Poppins Bold"/>
                <a:cs typeface="Poppins Bold"/>
                <a:sym typeface="Poppins Bold"/>
              </a:rPr>
              <a:t>Vishnu T.S.</a:t>
            </a:r>
          </a:p>
        </p:txBody>
      </p:sp>
      <p:sp>
        <p:nvSpPr>
          <p:cNvPr id="30" name="TextBox 30"/>
          <p:cNvSpPr txBox="1"/>
          <p:nvPr/>
        </p:nvSpPr>
        <p:spPr>
          <a:xfrm>
            <a:off x="10982487" y="7564126"/>
            <a:ext cx="4273344" cy="778945"/>
          </a:xfrm>
          <a:prstGeom prst="rect">
            <a:avLst/>
          </a:prstGeom>
        </p:spPr>
        <p:txBody>
          <a:bodyPr lIns="0" tIns="0" rIns="0" bIns="0" rtlCol="0" anchor="t">
            <a:spAutoFit/>
          </a:bodyPr>
          <a:lstStyle/>
          <a:p>
            <a:pPr algn="ctr">
              <a:lnSpc>
                <a:spcPts val="3067"/>
              </a:lnSpc>
            </a:pPr>
            <a:r>
              <a:rPr lang="en-US" sz="2668">
                <a:solidFill>
                  <a:srgbClr val="FFFFFF"/>
                </a:solidFill>
                <a:latin typeface="Poppins"/>
                <a:ea typeface="Poppins"/>
                <a:cs typeface="Poppins"/>
                <a:sym typeface="Poppins"/>
              </a:rPr>
              <a:t>Institute Secretary International Relations</a:t>
            </a:r>
          </a:p>
        </p:txBody>
      </p:sp>
      <p:sp>
        <p:nvSpPr>
          <p:cNvPr id="31" name="TextBox 31"/>
          <p:cNvSpPr txBox="1"/>
          <p:nvPr/>
        </p:nvSpPr>
        <p:spPr>
          <a:xfrm>
            <a:off x="10982487" y="8764591"/>
            <a:ext cx="4273344" cy="391277"/>
          </a:xfrm>
          <a:prstGeom prst="rect">
            <a:avLst/>
          </a:prstGeom>
        </p:spPr>
        <p:txBody>
          <a:bodyPr lIns="0" tIns="0" rIns="0" bIns="0" rtlCol="0" anchor="t">
            <a:spAutoFit/>
          </a:bodyPr>
          <a:lstStyle/>
          <a:p>
            <a:pPr algn="ctr">
              <a:lnSpc>
                <a:spcPts val="2723"/>
              </a:lnSpc>
            </a:pPr>
            <a:r>
              <a:rPr lang="en-US" sz="2368" i="1">
                <a:solidFill>
                  <a:srgbClr val="FFFFFF"/>
                </a:solidFill>
                <a:latin typeface="Poppins Italics"/>
                <a:ea typeface="Poppins Italics"/>
                <a:cs typeface="Poppins Italics"/>
                <a:sym typeface="Poppins Italics"/>
              </a:rPr>
              <a:t>isecir@iitb.ac.in</a:t>
            </a:r>
          </a:p>
        </p:txBody>
      </p:sp>
      <p:grpSp>
        <p:nvGrpSpPr>
          <p:cNvPr id="32" name="Group 32"/>
          <p:cNvGrpSpPr/>
          <p:nvPr/>
        </p:nvGrpSpPr>
        <p:grpSpPr>
          <a:xfrm>
            <a:off x="14298635" y="715585"/>
            <a:ext cx="1018727" cy="992991"/>
            <a:chOff x="0" y="0"/>
            <a:chExt cx="1358303" cy="1323988"/>
          </a:xfrm>
        </p:grpSpPr>
        <p:sp>
          <p:nvSpPr>
            <p:cNvPr id="33" name="Freeform 33"/>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10"/>
              <a:stretch>
                <a:fillRect r="-2"/>
              </a:stretch>
            </a:blipFill>
          </p:spPr>
          <p:txBody>
            <a:bodyPr/>
            <a:lstStyle/>
            <a:p>
              <a:endParaRPr lang="en-US"/>
            </a:p>
          </p:txBody>
        </p:sp>
      </p:grpSp>
      <p:grpSp>
        <p:nvGrpSpPr>
          <p:cNvPr id="34" name="Group 34"/>
          <p:cNvGrpSpPr/>
          <p:nvPr/>
        </p:nvGrpSpPr>
        <p:grpSpPr>
          <a:xfrm>
            <a:off x="15648232" y="715585"/>
            <a:ext cx="2474262" cy="992991"/>
            <a:chOff x="0" y="0"/>
            <a:chExt cx="3299016" cy="1323988"/>
          </a:xfrm>
        </p:grpSpPr>
        <p:sp>
          <p:nvSpPr>
            <p:cNvPr id="35" name="Freeform 35"/>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11"/>
              <a:stretch>
                <a:fillRect t="-3535" r="1" b="-3537"/>
              </a:stretch>
            </a:blipFill>
          </p:spPr>
          <p:txBody>
            <a:bodyPr/>
            <a:lstStyle/>
            <a:p>
              <a:endParaRPr lang="en-US"/>
            </a:p>
          </p:txBody>
        </p:sp>
      </p:grpSp>
      <p:grpSp>
        <p:nvGrpSpPr>
          <p:cNvPr id="36" name="Group 36"/>
          <p:cNvGrpSpPr/>
          <p:nvPr/>
        </p:nvGrpSpPr>
        <p:grpSpPr>
          <a:xfrm>
            <a:off x="15473277" y="767953"/>
            <a:ext cx="19050" cy="888254"/>
            <a:chOff x="0" y="0"/>
            <a:chExt cx="25400" cy="1184338"/>
          </a:xfrm>
        </p:grpSpPr>
        <p:sp>
          <p:nvSpPr>
            <p:cNvPr id="37" name="Freeform 37"/>
            <p:cNvSpPr/>
            <p:nvPr/>
          </p:nvSpPr>
          <p:spPr>
            <a:xfrm>
              <a:off x="0" y="0"/>
              <a:ext cx="25400" cy="1184275"/>
            </a:xfrm>
            <a:custGeom>
              <a:avLst/>
              <a:gdLst/>
              <a:ahLst/>
              <a:cxnLst/>
              <a:rect l="l" t="t" r="r" b="b"/>
              <a:pathLst>
                <a:path w="25400" h="1184275">
                  <a:moveTo>
                    <a:pt x="0" y="0"/>
                  </a:moveTo>
                  <a:lnTo>
                    <a:pt x="25400" y="1184275"/>
                  </a:lnTo>
                </a:path>
              </a:pathLst>
            </a:custGeom>
            <a:blipFill>
              <a:blip r:embed="rId12">
                <a:alphaModFix amt="0"/>
              </a:blip>
              <a:stretch>
                <a:fillRect l="-5932474" r="-5932474" b="-5"/>
              </a:stretch>
            </a:blipFill>
            <a:ln w="25400" cap="sq">
              <a:solidFill>
                <a:srgbClr val="102574"/>
              </a:solidFill>
              <a:prstDash val="solid"/>
              <a:miter/>
            </a:ln>
          </p:spPr>
          <p:txBody>
            <a:bodyPr/>
            <a:lstStyle/>
            <a:p>
              <a:endParaRPr lang="en-US"/>
            </a:p>
          </p:txBody>
        </p:sp>
      </p:grpSp>
      <p:sp>
        <p:nvSpPr>
          <p:cNvPr id="38" name="TextBox 38"/>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a:off x="1369914" y="1028700"/>
            <a:ext cx="15548172" cy="8229600"/>
            <a:chOff x="0" y="0"/>
            <a:chExt cx="20730896" cy="10972800"/>
          </a:xfrm>
        </p:grpSpPr>
        <p:sp>
          <p:nvSpPr>
            <p:cNvPr id="9" name="Freeform 9"/>
            <p:cNvSpPr/>
            <p:nvPr/>
          </p:nvSpPr>
          <p:spPr>
            <a:xfrm>
              <a:off x="0" y="0"/>
              <a:ext cx="20730845" cy="10972800"/>
            </a:xfrm>
            <a:custGeom>
              <a:avLst/>
              <a:gdLst/>
              <a:ahLst/>
              <a:cxnLst/>
              <a:rect l="l" t="t" r="r" b="b"/>
              <a:pathLst>
                <a:path w="20730845" h="10972800">
                  <a:moveTo>
                    <a:pt x="0" y="0"/>
                  </a:moveTo>
                  <a:lnTo>
                    <a:pt x="20730845" y="0"/>
                  </a:lnTo>
                  <a:lnTo>
                    <a:pt x="20730845" y="10972800"/>
                  </a:lnTo>
                  <a:lnTo>
                    <a:pt x="0" y="10972800"/>
                  </a:lnTo>
                  <a:lnTo>
                    <a:pt x="0" y="0"/>
                  </a:lnTo>
                  <a:close/>
                </a:path>
              </a:pathLst>
            </a:custGeom>
            <a:blipFill>
              <a:blip r:embed="rId3"/>
              <a:stretch>
                <a:fillRect/>
              </a:stretch>
            </a:blipFill>
          </p:spPr>
          <p:txBody>
            <a:bodyPr/>
            <a:lstStyle/>
            <a:p>
              <a:endParaRPr lang="en-US"/>
            </a:p>
          </p:txBody>
        </p:sp>
      </p:grpSp>
      <p:grpSp>
        <p:nvGrpSpPr>
          <p:cNvPr id="10" name="Group 10"/>
          <p:cNvGrpSpPr/>
          <p:nvPr/>
        </p:nvGrpSpPr>
        <p:grpSpPr>
          <a:xfrm>
            <a:off x="14298635" y="715585"/>
            <a:ext cx="1018727" cy="992991"/>
            <a:chOff x="0" y="0"/>
            <a:chExt cx="1358303" cy="1323988"/>
          </a:xfrm>
        </p:grpSpPr>
        <p:sp>
          <p:nvSpPr>
            <p:cNvPr id="11" name="Freeform 11"/>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4"/>
              <a:stretch>
                <a:fillRect r="-2"/>
              </a:stretch>
            </a:blipFill>
          </p:spPr>
          <p:txBody>
            <a:bodyPr/>
            <a:lstStyle/>
            <a:p>
              <a:endParaRPr lang="en-US"/>
            </a:p>
          </p:txBody>
        </p:sp>
      </p:grpSp>
      <p:grpSp>
        <p:nvGrpSpPr>
          <p:cNvPr id="12" name="Group 12"/>
          <p:cNvGrpSpPr/>
          <p:nvPr/>
        </p:nvGrpSpPr>
        <p:grpSpPr>
          <a:xfrm>
            <a:off x="15648232" y="715585"/>
            <a:ext cx="2474262" cy="992991"/>
            <a:chOff x="0" y="0"/>
            <a:chExt cx="3299016" cy="1323988"/>
          </a:xfrm>
        </p:grpSpPr>
        <p:sp>
          <p:nvSpPr>
            <p:cNvPr id="13" name="Freeform 13"/>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5"/>
              <a:stretch>
                <a:fillRect t="-3535" r="1" b="-3537"/>
              </a:stretch>
            </a:blipFill>
          </p:spPr>
          <p:txBody>
            <a:bodyPr/>
            <a:lstStyle/>
            <a:p>
              <a:endParaRPr lang="en-US"/>
            </a:p>
          </p:txBody>
        </p:sp>
      </p:grpSp>
      <p:grpSp>
        <p:nvGrpSpPr>
          <p:cNvPr id="14" name="Group 14"/>
          <p:cNvGrpSpPr/>
          <p:nvPr/>
        </p:nvGrpSpPr>
        <p:grpSpPr>
          <a:xfrm>
            <a:off x="15473277" y="767953"/>
            <a:ext cx="19050" cy="888254"/>
            <a:chOff x="0" y="0"/>
            <a:chExt cx="25400" cy="1184338"/>
          </a:xfrm>
        </p:grpSpPr>
        <p:sp>
          <p:nvSpPr>
            <p:cNvPr id="15" name="Freeform 15"/>
            <p:cNvSpPr/>
            <p:nvPr/>
          </p:nvSpPr>
          <p:spPr>
            <a:xfrm>
              <a:off x="0" y="0"/>
              <a:ext cx="25400" cy="1184275"/>
            </a:xfrm>
            <a:custGeom>
              <a:avLst/>
              <a:gdLst/>
              <a:ahLst/>
              <a:cxnLst/>
              <a:rect l="l" t="t" r="r" b="b"/>
              <a:pathLst>
                <a:path w="25400" h="1184275">
                  <a:moveTo>
                    <a:pt x="0" y="0"/>
                  </a:moveTo>
                  <a:lnTo>
                    <a:pt x="25400" y="1184275"/>
                  </a:lnTo>
                </a:path>
              </a:pathLst>
            </a:custGeom>
            <a:blipFill>
              <a:blip r:embed="rId6">
                <a:alphaModFix amt="0"/>
              </a:blip>
              <a:stretch>
                <a:fillRect l="-5932474" r="-5932474" b="-5"/>
              </a:stretch>
            </a:blipFill>
            <a:ln w="25400" cap="sq">
              <a:solidFill>
                <a:srgbClr val="102574"/>
              </a:solidFill>
              <a:prstDash val="solid"/>
              <a:miter/>
            </a:ln>
          </p:spPr>
          <p:txBody>
            <a:bodyPr/>
            <a:lstStyle/>
            <a:p>
              <a:endParaRPr lang="en-US"/>
            </a:p>
          </p:txBody>
        </p:sp>
      </p:grpSp>
      <p:sp>
        <p:nvSpPr>
          <p:cNvPr id="16" name="TextBox 16"/>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a:off x="3458489" y="1133608"/>
            <a:ext cx="11371031" cy="8019783"/>
            <a:chOff x="0" y="0"/>
            <a:chExt cx="15161374" cy="10693044"/>
          </a:xfrm>
        </p:grpSpPr>
        <p:sp>
          <p:nvSpPr>
            <p:cNvPr id="9" name="Freeform 9"/>
            <p:cNvSpPr/>
            <p:nvPr/>
          </p:nvSpPr>
          <p:spPr>
            <a:xfrm>
              <a:off x="0" y="0"/>
              <a:ext cx="15161388" cy="10693019"/>
            </a:xfrm>
            <a:custGeom>
              <a:avLst/>
              <a:gdLst/>
              <a:ahLst/>
              <a:cxnLst/>
              <a:rect l="l" t="t" r="r" b="b"/>
              <a:pathLst>
                <a:path w="15161388" h="10693019">
                  <a:moveTo>
                    <a:pt x="0" y="0"/>
                  </a:moveTo>
                  <a:lnTo>
                    <a:pt x="15161388" y="0"/>
                  </a:lnTo>
                  <a:lnTo>
                    <a:pt x="15161388" y="10693019"/>
                  </a:lnTo>
                  <a:lnTo>
                    <a:pt x="0" y="10693019"/>
                  </a:lnTo>
                  <a:lnTo>
                    <a:pt x="0" y="0"/>
                  </a:lnTo>
                  <a:close/>
                </a:path>
              </a:pathLst>
            </a:custGeom>
            <a:blipFill>
              <a:blip r:embed="rId3"/>
              <a:stretch>
                <a:fillRect l="-14598" r="-14598"/>
              </a:stretch>
            </a:blipFill>
          </p:spPr>
          <p:txBody>
            <a:bodyPr/>
            <a:lstStyle/>
            <a:p>
              <a:endParaRPr lang="en-US"/>
            </a:p>
          </p:txBody>
        </p:sp>
      </p:grpSp>
      <p:grpSp>
        <p:nvGrpSpPr>
          <p:cNvPr id="10" name="Group 10"/>
          <p:cNvGrpSpPr/>
          <p:nvPr/>
        </p:nvGrpSpPr>
        <p:grpSpPr>
          <a:xfrm>
            <a:off x="14298635" y="715585"/>
            <a:ext cx="1018727" cy="992991"/>
            <a:chOff x="0" y="0"/>
            <a:chExt cx="1358303" cy="1323988"/>
          </a:xfrm>
        </p:grpSpPr>
        <p:sp>
          <p:nvSpPr>
            <p:cNvPr id="11" name="Freeform 11"/>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4"/>
              <a:stretch>
                <a:fillRect r="-2"/>
              </a:stretch>
            </a:blipFill>
          </p:spPr>
          <p:txBody>
            <a:bodyPr/>
            <a:lstStyle/>
            <a:p>
              <a:endParaRPr lang="en-US"/>
            </a:p>
          </p:txBody>
        </p:sp>
      </p:grpSp>
      <p:grpSp>
        <p:nvGrpSpPr>
          <p:cNvPr id="12" name="Group 12"/>
          <p:cNvGrpSpPr/>
          <p:nvPr/>
        </p:nvGrpSpPr>
        <p:grpSpPr>
          <a:xfrm>
            <a:off x="15648232" y="715585"/>
            <a:ext cx="2474262" cy="992991"/>
            <a:chOff x="0" y="0"/>
            <a:chExt cx="3299016" cy="1323988"/>
          </a:xfrm>
        </p:grpSpPr>
        <p:sp>
          <p:nvSpPr>
            <p:cNvPr id="13" name="Freeform 13"/>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5"/>
              <a:stretch>
                <a:fillRect t="-3535" r="1" b="-3537"/>
              </a:stretch>
            </a:blipFill>
          </p:spPr>
          <p:txBody>
            <a:bodyPr/>
            <a:lstStyle/>
            <a:p>
              <a:endParaRPr lang="en-US"/>
            </a:p>
          </p:txBody>
        </p:sp>
      </p:grpSp>
      <p:grpSp>
        <p:nvGrpSpPr>
          <p:cNvPr id="14" name="Group 14"/>
          <p:cNvGrpSpPr/>
          <p:nvPr/>
        </p:nvGrpSpPr>
        <p:grpSpPr>
          <a:xfrm>
            <a:off x="15473277" y="767953"/>
            <a:ext cx="19050" cy="888254"/>
            <a:chOff x="0" y="0"/>
            <a:chExt cx="25400" cy="1184338"/>
          </a:xfrm>
        </p:grpSpPr>
        <p:sp>
          <p:nvSpPr>
            <p:cNvPr id="15" name="Freeform 15"/>
            <p:cNvSpPr/>
            <p:nvPr/>
          </p:nvSpPr>
          <p:spPr>
            <a:xfrm>
              <a:off x="0" y="0"/>
              <a:ext cx="25400" cy="1184275"/>
            </a:xfrm>
            <a:custGeom>
              <a:avLst/>
              <a:gdLst/>
              <a:ahLst/>
              <a:cxnLst/>
              <a:rect l="l" t="t" r="r" b="b"/>
              <a:pathLst>
                <a:path w="25400" h="1184275">
                  <a:moveTo>
                    <a:pt x="0" y="0"/>
                  </a:moveTo>
                  <a:lnTo>
                    <a:pt x="25400" y="1184275"/>
                  </a:lnTo>
                </a:path>
              </a:pathLst>
            </a:custGeom>
            <a:blipFill>
              <a:blip r:embed="rId6">
                <a:alphaModFix amt="0"/>
              </a:blip>
              <a:stretch>
                <a:fillRect l="-5932474" r="-5932474" b="-5"/>
              </a:stretch>
            </a:blipFill>
            <a:ln w="25400" cap="sq">
              <a:solidFill>
                <a:srgbClr val="102574"/>
              </a:solidFill>
              <a:prstDash val="solid"/>
              <a:miter/>
            </a:ln>
          </p:spPr>
          <p:txBody>
            <a:bodyPr/>
            <a:lstStyle/>
            <a:p>
              <a:endParaRPr lang="en-US"/>
            </a:p>
          </p:txBody>
        </p:sp>
      </p:grpSp>
      <p:sp>
        <p:nvSpPr>
          <p:cNvPr id="16" name="TextBox 16"/>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7</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sp>
        <p:nvSpPr>
          <p:cNvPr id="4" name="Freeform 4"/>
          <p:cNvSpPr/>
          <p:nvPr/>
        </p:nvSpPr>
        <p:spPr>
          <a:xfrm>
            <a:off x="-1329052" y="9840497"/>
            <a:ext cx="20127097" cy="2378659"/>
          </a:xfrm>
          <a:custGeom>
            <a:avLst/>
            <a:gdLst/>
            <a:ahLst/>
            <a:cxnLst/>
            <a:rect l="l" t="t" r="r" b="b"/>
            <a:pathLst>
              <a:path w="20127097" h="2378659">
                <a:moveTo>
                  <a:pt x="0" y="0"/>
                </a:moveTo>
                <a:lnTo>
                  <a:pt x="20127097" y="0"/>
                </a:lnTo>
                <a:lnTo>
                  <a:pt x="20127097" y="2378659"/>
                </a:lnTo>
                <a:lnTo>
                  <a:pt x="0" y="2378659"/>
                </a:lnTo>
                <a:lnTo>
                  <a:pt x="0" y="0"/>
                </a:lnTo>
                <a:close/>
              </a:path>
            </a:pathLst>
          </a:custGeom>
          <a:blipFill>
            <a:blip>
              <a:extLst>
                <a:ext uri="{96DAC541-7B7A-43D3-8B79-37D633B846F1}">
                  <asvg:svgBlip xmlns:asvg="http://schemas.microsoft.com/office/drawing/2016/SVG/main" r:embed="rId3"/>
                </a:ext>
              </a:extLst>
            </a:blip>
            <a:stretch>
              <a:fillRect t="-233" b="-232"/>
            </a:stretch>
          </a:blipFill>
        </p:spPr>
        <p:txBody>
          <a:bodyPr/>
          <a:lstStyle/>
          <a:p>
            <a:endParaRPr lang="en-US"/>
          </a:p>
        </p:txBody>
      </p:sp>
      <p:sp>
        <p:nvSpPr>
          <p:cNvPr id="5" name="Freeform 5"/>
          <p:cNvSpPr/>
          <p:nvPr/>
        </p:nvSpPr>
        <p:spPr>
          <a:xfrm flipV="1">
            <a:off x="-1329052" y="-1932156"/>
            <a:ext cx="20127097" cy="2378659"/>
          </a:xfrm>
          <a:custGeom>
            <a:avLst/>
            <a:gdLst/>
            <a:ahLst/>
            <a:cxnLst/>
            <a:rect l="l" t="t" r="r" b="b"/>
            <a:pathLst>
              <a:path w="20127097" h="2378659">
                <a:moveTo>
                  <a:pt x="0" y="2378659"/>
                </a:moveTo>
                <a:lnTo>
                  <a:pt x="20127097" y="2378659"/>
                </a:lnTo>
                <a:lnTo>
                  <a:pt x="20127097" y="0"/>
                </a:lnTo>
                <a:lnTo>
                  <a:pt x="0" y="0"/>
                </a:lnTo>
                <a:lnTo>
                  <a:pt x="0" y="2378659"/>
                </a:lnTo>
                <a:close/>
              </a:path>
            </a:pathLst>
          </a:custGeom>
          <a:blipFill>
            <a:blip>
              <a:extLst>
                <a:ext uri="{96DAC541-7B7A-43D3-8B79-37D633B846F1}">
                  <asvg:svgBlip xmlns:asvg="http://schemas.microsoft.com/office/drawing/2016/SVG/main" r:embed="rId3"/>
                </a:ext>
              </a:extLst>
            </a:blip>
            <a:stretch>
              <a:fillRect t="-233" b="-232"/>
            </a:stretch>
          </a:blipFill>
        </p:spPr>
        <p:txBody>
          <a:bodyPr/>
          <a:lstStyle/>
          <a:p>
            <a:endParaRPr lang="en-US"/>
          </a:p>
        </p:txBody>
      </p:sp>
      <p:sp>
        <p:nvSpPr>
          <p:cNvPr id="6" name="TextBox 6"/>
          <p:cNvSpPr txBox="1"/>
          <p:nvPr/>
        </p:nvSpPr>
        <p:spPr>
          <a:xfrm>
            <a:off x="855755" y="1724539"/>
            <a:ext cx="8651043" cy="188941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Know your</a:t>
            </a:r>
          </a:p>
          <a:p>
            <a:pPr algn="l">
              <a:lnSpc>
                <a:spcPts val="7091"/>
              </a:lnSpc>
            </a:pPr>
            <a:r>
              <a:rPr lang="en-US" sz="6166" b="1">
                <a:solidFill>
                  <a:srgbClr val="102574"/>
                </a:solidFill>
                <a:latin typeface="Poppins Bold"/>
                <a:ea typeface="Poppins Bold"/>
                <a:cs typeface="Poppins Bold"/>
                <a:sym typeface="Poppins Bold"/>
              </a:rPr>
              <a:t>Representatives</a:t>
            </a:r>
          </a:p>
        </p:txBody>
      </p:sp>
      <p:sp>
        <p:nvSpPr>
          <p:cNvPr id="7" name="TextBox 7"/>
          <p:cNvSpPr txBox="1"/>
          <p:nvPr/>
        </p:nvSpPr>
        <p:spPr>
          <a:xfrm>
            <a:off x="855755" y="3558197"/>
            <a:ext cx="5025514" cy="405355"/>
          </a:xfrm>
          <a:prstGeom prst="rect">
            <a:avLst/>
          </a:prstGeom>
        </p:spPr>
        <p:txBody>
          <a:bodyPr lIns="0" tIns="0" rIns="0" bIns="0" rtlCol="0" anchor="t">
            <a:spAutoFit/>
          </a:bodyPr>
          <a:lstStyle/>
          <a:p>
            <a:pPr algn="just">
              <a:lnSpc>
                <a:spcPts val="2940"/>
              </a:lnSpc>
            </a:pPr>
            <a:r>
              <a:rPr lang="en-US" sz="2194">
                <a:solidFill>
                  <a:srgbClr val="102574"/>
                </a:solidFill>
                <a:latin typeface="Poppins"/>
                <a:ea typeface="Poppins"/>
                <a:cs typeface="Poppins"/>
                <a:sym typeface="Poppins"/>
              </a:rPr>
              <a:t>DEPARTMENT COORDINATORS </a:t>
            </a:r>
          </a:p>
        </p:txBody>
      </p:sp>
      <p:grpSp>
        <p:nvGrpSpPr>
          <p:cNvPr id="8" name="Group 8"/>
          <p:cNvGrpSpPr/>
          <p:nvPr/>
        </p:nvGrpSpPr>
        <p:grpSpPr>
          <a:xfrm>
            <a:off x="14298635" y="715585"/>
            <a:ext cx="1018727" cy="992991"/>
            <a:chOff x="0" y="0"/>
            <a:chExt cx="1358303" cy="1323988"/>
          </a:xfrm>
        </p:grpSpPr>
        <p:sp>
          <p:nvSpPr>
            <p:cNvPr id="9" name="Freeform 9"/>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4"/>
              <a:stretch>
                <a:fillRect r="-2"/>
              </a:stretch>
            </a:blipFill>
          </p:spPr>
          <p:txBody>
            <a:bodyPr/>
            <a:lstStyle/>
            <a:p>
              <a:endParaRPr lang="en-US"/>
            </a:p>
          </p:txBody>
        </p:sp>
      </p:grpSp>
      <p:grpSp>
        <p:nvGrpSpPr>
          <p:cNvPr id="10" name="Group 10"/>
          <p:cNvGrpSpPr/>
          <p:nvPr/>
        </p:nvGrpSpPr>
        <p:grpSpPr>
          <a:xfrm>
            <a:off x="15648232" y="715585"/>
            <a:ext cx="2474262" cy="992991"/>
            <a:chOff x="0" y="0"/>
            <a:chExt cx="3299016" cy="1323988"/>
          </a:xfrm>
        </p:grpSpPr>
        <p:sp>
          <p:nvSpPr>
            <p:cNvPr id="11" name="Freeform 11"/>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5"/>
              <a:stretch>
                <a:fillRect t="-3535" r="1" b="-3537"/>
              </a:stretch>
            </a:blipFill>
          </p:spPr>
          <p:txBody>
            <a:bodyPr/>
            <a:lstStyle/>
            <a:p>
              <a:endParaRPr lang="en-US"/>
            </a:p>
          </p:txBody>
        </p:sp>
      </p:grpSp>
      <p:grpSp>
        <p:nvGrpSpPr>
          <p:cNvPr id="12" name="Group 12"/>
          <p:cNvGrpSpPr/>
          <p:nvPr/>
        </p:nvGrpSpPr>
        <p:grpSpPr>
          <a:xfrm>
            <a:off x="15473277" y="767953"/>
            <a:ext cx="19050" cy="888254"/>
            <a:chOff x="0" y="0"/>
            <a:chExt cx="25400" cy="1184338"/>
          </a:xfrm>
        </p:grpSpPr>
        <p:sp>
          <p:nvSpPr>
            <p:cNvPr id="13" name="Freeform 13"/>
            <p:cNvSpPr/>
            <p:nvPr/>
          </p:nvSpPr>
          <p:spPr>
            <a:xfrm>
              <a:off x="0" y="0"/>
              <a:ext cx="25400" cy="1184275"/>
            </a:xfrm>
            <a:custGeom>
              <a:avLst/>
              <a:gdLst/>
              <a:ahLst/>
              <a:cxnLst/>
              <a:rect l="l" t="t" r="r" b="b"/>
              <a:pathLst>
                <a:path w="25400" h="1184275">
                  <a:moveTo>
                    <a:pt x="0" y="0"/>
                  </a:moveTo>
                  <a:lnTo>
                    <a:pt x="25400" y="1184275"/>
                  </a:lnTo>
                </a:path>
              </a:pathLst>
            </a:custGeom>
            <a:blipFill>
              <a:blip r:embed="rId6">
                <a:alphaModFix amt="0"/>
              </a:blip>
              <a:stretch>
                <a:fillRect l="-5932474" r="-5932474" b="-5"/>
              </a:stretch>
            </a:blipFill>
            <a:ln w="25400" cap="sq">
              <a:solidFill>
                <a:srgbClr val="102574"/>
              </a:solidFill>
              <a:prstDash val="solid"/>
              <a:miter/>
            </a:ln>
          </p:spPr>
          <p:txBody>
            <a:bodyPr/>
            <a:lstStyle/>
            <a:p>
              <a:endParaRPr lang="en-US"/>
            </a:p>
          </p:txBody>
        </p:sp>
      </p:grpSp>
      <p:sp>
        <p:nvSpPr>
          <p:cNvPr id="14" name="TextBox 14"/>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8</a:t>
            </a:r>
          </a:p>
        </p:txBody>
      </p:sp>
      <p:grpSp>
        <p:nvGrpSpPr>
          <p:cNvPr id="15" name="Group 15"/>
          <p:cNvGrpSpPr/>
          <p:nvPr/>
        </p:nvGrpSpPr>
        <p:grpSpPr>
          <a:xfrm>
            <a:off x="6068797" y="4344591"/>
            <a:ext cx="1981705" cy="1972885"/>
            <a:chOff x="0" y="0"/>
            <a:chExt cx="2642273" cy="2630513"/>
          </a:xfrm>
        </p:grpSpPr>
        <p:sp>
          <p:nvSpPr>
            <p:cNvPr id="16" name="Freeform 16"/>
            <p:cNvSpPr/>
            <p:nvPr/>
          </p:nvSpPr>
          <p:spPr>
            <a:xfrm>
              <a:off x="-48" y="-12"/>
              <a:ext cx="2642156" cy="2630577"/>
            </a:xfrm>
            <a:custGeom>
              <a:avLst/>
              <a:gdLst/>
              <a:ahLst/>
              <a:cxnLst/>
              <a:rect l="l" t="t" r="r" b="b"/>
              <a:pathLst>
                <a:path w="2642156" h="2630577">
                  <a:moveTo>
                    <a:pt x="1321229" y="12"/>
                  </a:moveTo>
                  <a:cubicBezTo>
                    <a:pt x="849932" y="-2020"/>
                    <a:pt x="413560" y="248170"/>
                    <a:pt x="177213" y="655967"/>
                  </a:cubicBezTo>
                  <a:cubicBezTo>
                    <a:pt x="-59134" y="1063764"/>
                    <a:pt x="-59007" y="1566811"/>
                    <a:pt x="177213" y="1974608"/>
                  </a:cubicBezTo>
                  <a:cubicBezTo>
                    <a:pt x="413433" y="2382405"/>
                    <a:pt x="849805" y="2632595"/>
                    <a:pt x="1321102" y="2630563"/>
                  </a:cubicBezTo>
                  <a:cubicBezTo>
                    <a:pt x="1792399" y="2632722"/>
                    <a:pt x="2228771" y="2382405"/>
                    <a:pt x="2464991" y="1974608"/>
                  </a:cubicBezTo>
                  <a:cubicBezTo>
                    <a:pt x="2701211" y="1566811"/>
                    <a:pt x="2701211" y="1063764"/>
                    <a:pt x="2464991" y="655967"/>
                  </a:cubicBezTo>
                  <a:cubicBezTo>
                    <a:pt x="2228771" y="248170"/>
                    <a:pt x="1792526" y="-2020"/>
                    <a:pt x="1321229" y="12"/>
                  </a:cubicBezTo>
                  <a:close/>
                </a:path>
              </a:pathLst>
            </a:custGeom>
            <a:blipFill>
              <a:blip r:embed="rId7"/>
              <a:stretch>
                <a:fillRect l="1" t="-60455" r="-6" b="-60453"/>
              </a:stretch>
            </a:blipFill>
          </p:spPr>
          <p:txBody>
            <a:bodyPr/>
            <a:lstStyle/>
            <a:p>
              <a:endParaRPr lang="en-US"/>
            </a:p>
          </p:txBody>
        </p:sp>
      </p:grpSp>
      <p:grpSp>
        <p:nvGrpSpPr>
          <p:cNvPr id="17" name="Group 17"/>
          <p:cNvGrpSpPr/>
          <p:nvPr/>
        </p:nvGrpSpPr>
        <p:grpSpPr>
          <a:xfrm>
            <a:off x="6054900" y="4326274"/>
            <a:ext cx="2009489" cy="2009489"/>
            <a:chOff x="0" y="0"/>
            <a:chExt cx="2679319" cy="2679319"/>
          </a:xfrm>
        </p:grpSpPr>
        <p:sp>
          <p:nvSpPr>
            <p:cNvPr id="18" name="Freeform 18"/>
            <p:cNvSpPr/>
            <p:nvPr/>
          </p:nvSpPr>
          <p:spPr>
            <a:xfrm>
              <a:off x="0" y="0"/>
              <a:ext cx="2679319" cy="2679319"/>
            </a:xfrm>
            <a:custGeom>
              <a:avLst/>
              <a:gdLst/>
              <a:ahLst/>
              <a:cxnLst/>
              <a:rect l="l" t="t" r="r" b="b"/>
              <a:pathLst>
                <a:path w="2679319" h="2679319">
                  <a:moveTo>
                    <a:pt x="1339723" y="2679319"/>
                  </a:moveTo>
                  <a:cubicBezTo>
                    <a:pt x="600964" y="2679319"/>
                    <a:pt x="0" y="2078355"/>
                    <a:pt x="0" y="1339723"/>
                  </a:cubicBezTo>
                  <a:cubicBezTo>
                    <a:pt x="0" y="601091"/>
                    <a:pt x="600964" y="0"/>
                    <a:pt x="1339723" y="0"/>
                  </a:cubicBezTo>
                  <a:cubicBezTo>
                    <a:pt x="2078482" y="0"/>
                    <a:pt x="2679319" y="600964"/>
                    <a:pt x="2679319" y="1339723"/>
                  </a:cubicBezTo>
                  <a:cubicBezTo>
                    <a:pt x="2679319" y="2078482"/>
                    <a:pt x="2078355" y="2679319"/>
                    <a:pt x="1339723" y="2679319"/>
                  </a:cubicBezTo>
                  <a:close/>
                  <a:moveTo>
                    <a:pt x="1339723" y="48895"/>
                  </a:moveTo>
                  <a:cubicBezTo>
                    <a:pt x="627888" y="48895"/>
                    <a:pt x="48895" y="627888"/>
                    <a:pt x="48895" y="1339723"/>
                  </a:cubicBezTo>
                  <a:cubicBezTo>
                    <a:pt x="48895" y="2051558"/>
                    <a:pt x="628015" y="2630551"/>
                    <a:pt x="1339723" y="2630551"/>
                  </a:cubicBezTo>
                  <a:cubicBezTo>
                    <a:pt x="2051431" y="2630551"/>
                    <a:pt x="2630551" y="2051431"/>
                    <a:pt x="2630551" y="1339723"/>
                  </a:cubicBezTo>
                  <a:cubicBezTo>
                    <a:pt x="2630551" y="628015"/>
                    <a:pt x="2051431" y="48895"/>
                    <a:pt x="1339723" y="48895"/>
                  </a:cubicBezTo>
                  <a:close/>
                </a:path>
              </a:pathLst>
            </a:custGeom>
            <a:solidFill>
              <a:srgbClr val="000000"/>
            </a:solidFill>
          </p:spPr>
          <p:txBody>
            <a:bodyPr/>
            <a:lstStyle/>
            <a:p>
              <a:endParaRPr lang="en-US"/>
            </a:p>
          </p:txBody>
        </p:sp>
      </p:grpSp>
      <p:grpSp>
        <p:nvGrpSpPr>
          <p:cNvPr id="19" name="Group 19"/>
          <p:cNvGrpSpPr/>
          <p:nvPr/>
        </p:nvGrpSpPr>
        <p:grpSpPr>
          <a:xfrm>
            <a:off x="10560015" y="4344591"/>
            <a:ext cx="1981705" cy="1972885"/>
            <a:chOff x="0" y="0"/>
            <a:chExt cx="2642273" cy="2630513"/>
          </a:xfrm>
        </p:grpSpPr>
        <p:sp>
          <p:nvSpPr>
            <p:cNvPr id="20" name="Freeform 20"/>
            <p:cNvSpPr/>
            <p:nvPr/>
          </p:nvSpPr>
          <p:spPr>
            <a:xfrm>
              <a:off x="-48" y="-12"/>
              <a:ext cx="2642156" cy="2630577"/>
            </a:xfrm>
            <a:custGeom>
              <a:avLst/>
              <a:gdLst/>
              <a:ahLst/>
              <a:cxnLst/>
              <a:rect l="l" t="t" r="r" b="b"/>
              <a:pathLst>
                <a:path w="2642156" h="2630577">
                  <a:moveTo>
                    <a:pt x="1321229" y="12"/>
                  </a:moveTo>
                  <a:cubicBezTo>
                    <a:pt x="849932" y="-2020"/>
                    <a:pt x="413560" y="248170"/>
                    <a:pt x="177213" y="655967"/>
                  </a:cubicBezTo>
                  <a:cubicBezTo>
                    <a:pt x="-59134" y="1063764"/>
                    <a:pt x="-59007" y="1566811"/>
                    <a:pt x="177213" y="1974608"/>
                  </a:cubicBezTo>
                  <a:cubicBezTo>
                    <a:pt x="413433" y="2382405"/>
                    <a:pt x="849805" y="2632595"/>
                    <a:pt x="1321102" y="2630563"/>
                  </a:cubicBezTo>
                  <a:cubicBezTo>
                    <a:pt x="1792399" y="2632722"/>
                    <a:pt x="2228771" y="2382405"/>
                    <a:pt x="2464991" y="1974608"/>
                  </a:cubicBezTo>
                  <a:cubicBezTo>
                    <a:pt x="2701211" y="1566811"/>
                    <a:pt x="2701211" y="1063764"/>
                    <a:pt x="2464991" y="655967"/>
                  </a:cubicBezTo>
                  <a:cubicBezTo>
                    <a:pt x="2228771" y="248170"/>
                    <a:pt x="1792526" y="-2020"/>
                    <a:pt x="1321229" y="12"/>
                  </a:cubicBezTo>
                  <a:close/>
                </a:path>
              </a:pathLst>
            </a:custGeom>
            <a:blipFill>
              <a:blip r:embed="rId8"/>
              <a:stretch>
                <a:fillRect l="-16368" r="-16376" b="1"/>
              </a:stretch>
            </a:blipFill>
          </p:spPr>
          <p:txBody>
            <a:bodyPr/>
            <a:lstStyle/>
            <a:p>
              <a:endParaRPr lang="en-US"/>
            </a:p>
          </p:txBody>
        </p:sp>
      </p:grpSp>
      <p:grpSp>
        <p:nvGrpSpPr>
          <p:cNvPr id="21" name="Group 21"/>
          <p:cNvGrpSpPr/>
          <p:nvPr/>
        </p:nvGrpSpPr>
        <p:grpSpPr>
          <a:xfrm>
            <a:off x="10546128" y="4326274"/>
            <a:ext cx="2009489" cy="2009489"/>
            <a:chOff x="0" y="0"/>
            <a:chExt cx="2679319" cy="2679319"/>
          </a:xfrm>
        </p:grpSpPr>
        <p:sp>
          <p:nvSpPr>
            <p:cNvPr id="22" name="Freeform 22"/>
            <p:cNvSpPr/>
            <p:nvPr/>
          </p:nvSpPr>
          <p:spPr>
            <a:xfrm>
              <a:off x="0" y="0"/>
              <a:ext cx="2679319" cy="2679319"/>
            </a:xfrm>
            <a:custGeom>
              <a:avLst/>
              <a:gdLst/>
              <a:ahLst/>
              <a:cxnLst/>
              <a:rect l="l" t="t" r="r" b="b"/>
              <a:pathLst>
                <a:path w="2679319" h="2679319">
                  <a:moveTo>
                    <a:pt x="1339723" y="2679319"/>
                  </a:moveTo>
                  <a:cubicBezTo>
                    <a:pt x="600964" y="2679319"/>
                    <a:pt x="0" y="2078355"/>
                    <a:pt x="0" y="1339723"/>
                  </a:cubicBezTo>
                  <a:cubicBezTo>
                    <a:pt x="0" y="601091"/>
                    <a:pt x="600964" y="0"/>
                    <a:pt x="1339723" y="0"/>
                  </a:cubicBezTo>
                  <a:cubicBezTo>
                    <a:pt x="2078482" y="0"/>
                    <a:pt x="2679319" y="600964"/>
                    <a:pt x="2679319" y="1339723"/>
                  </a:cubicBezTo>
                  <a:cubicBezTo>
                    <a:pt x="2679319" y="2078482"/>
                    <a:pt x="2078355" y="2679319"/>
                    <a:pt x="1339723" y="2679319"/>
                  </a:cubicBezTo>
                  <a:close/>
                  <a:moveTo>
                    <a:pt x="1339723" y="48895"/>
                  </a:moveTo>
                  <a:cubicBezTo>
                    <a:pt x="627888" y="48895"/>
                    <a:pt x="48895" y="627888"/>
                    <a:pt x="48895" y="1339723"/>
                  </a:cubicBezTo>
                  <a:cubicBezTo>
                    <a:pt x="48895" y="2051558"/>
                    <a:pt x="628015" y="2630551"/>
                    <a:pt x="1339723" y="2630551"/>
                  </a:cubicBezTo>
                  <a:cubicBezTo>
                    <a:pt x="2051431" y="2630551"/>
                    <a:pt x="2630551" y="2051431"/>
                    <a:pt x="2630551" y="1339723"/>
                  </a:cubicBezTo>
                  <a:cubicBezTo>
                    <a:pt x="2630551" y="628015"/>
                    <a:pt x="2051431" y="48895"/>
                    <a:pt x="1339723" y="48895"/>
                  </a:cubicBezTo>
                  <a:close/>
                </a:path>
              </a:pathLst>
            </a:custGeom>
            <a:solidFill>
              <a:srgbClr val="000000"/>
            </a:solidFill>
          </p:spPr>
          <p:txBody>
            <a:bodyPr/>
            <a:lstStyle/>
            <a:p>
              <a:endParaRPr lang="en-US"/>
            </a:p>
          </p:txBody>
        </p:sp>
      </p:grpSp>
      <p:sp>
        <p:nvSpPr>
          <p:cNvPr id="23" name="TextBox 23"/>
          <p:cNvSpPr txBox="1"/>
          <p:nvPr/>
        </p:nvSpPr>
        <p:spPr>
          <a:xfrm>
            <a:off x="4971936" y="6663233"/>
            <a:ext cx="4449185" cy="262728"/>
          </a:xfrm>
          <a:prstGeom prst="rect">
            <a:avLst/>
          </a:prstGeom>
        </p:spPr>
        <p:txBody>
          <a:bodyPr lIns="0" tIns="0" rIns="0" bIns="0" rtlCol="0" anchor="t">
            <a:spAutoFit/>
          </a:bodyPr>
          <a:lstStyle/>
          <a:p>
            <a:pPr algn="ctr">
              <a:lnSpc>
                <a:spcPts val="2139"/>
              </a:lnSpc>
            </a:pPr>
            <a:r>
              <a:rPr lang="en-US" sz="1944" b="1">
                <a:solidFill>
                  <a:srgbClr val="000000"/>
                </a:solidFill>
                <a:latin typeface="Roboto Bold"/>
                <a:ea typeface="Roboto Bold"/>
                <a:cs typeface="Roboto Bold"/>
                <a:sym typeface="Roboto Bold"/>
              </a:rPr>
              <a:t>OMKAR VATHARE</a:t>
            </a:r>
          </a:p>
        </p:txBody>
      </p:sp>
      <p:sp>
        <p:nvSpPr>
          <p:cNvPr id="24" name="TextBox 24"/>
          <p:cNvSpPr txBox="1"/>
          <p:nvPr/>
        </p:nvSpPr>
        <p:spPr>
          <a:xfrm>
            <a:off x="9327280" y="6663233"/>
            <a:ext cx="4449185" cy="262728"/>
          </a:xfrm>
          <a:prstGeom prst="rect">
            <a:avLst/>
          </a:prstGeom>
        </p:spPr>
        <p:txBody>
          <a:bodyPr lIns="0" tIns="0" rIns="0" bIns="0" rtlCol="0" anchor="t">
            <a:spAutoFit/>
          </a:bodyPr>
          <a:lstStyle/>
          <a:p>
            <a:pPr algn="ctr">
              <a:lnSpc>
                <a:spcPts val="2139"/>
              </a:lnSpc>
            </a:pPr>
            <a:r>
              <a:rPr lang="en-US" sz="1944" b="1">
                <a:solidFill>
                  <a:srgbClr val="000000"/>
                </a:solidFill>
                <a:latin typeface="Roboto Bold"/>
                <a:ea typeface="Roboto Bold"/>
                <a:cs typeface="Roboto Bold"/>
                <a:sym typeface="Roboto Bold"/>
              </a:rPr>
              <a:t>RISHI GANESH L</a:t>
            </a:r>
          </a:p>
        </p:txBody>
      </p:sp>
      <p:sp>
        <p:nvSpPr>
          <p:cNvPr id="25" name="TextBox 25"/>
          <p:cNvSpPr txBox="1"/>
          <p:nvPr/>
        </p:nvSpPr>
        <p:spPr>
          <a:xfrm>
            <a:off x="5118573" y="7035451"/>
            <a:ext cx="2266188" cy="244183"/>
          </a:xfrm>
          <a:prstGeom prst="rect">
            <a:avLst/>
          </a:prstGeom>
        </p:spPr>
        <p:txBody>
          <a:bodyPr lIns="0" tIns="0" rIns="0" bIns="0" rtlCol="0" anchor="t">
            <a:spAutoFit/>
          </a:bodyPr>
          <a:lstStyle/>
          <a:p>
            <a:pPr algn="l">
              <a:lnSpc>
                <a:spcPts val="1925"/>
              </a:lnSpc>
            </a:pPr>
            <a:r>
              <a:rPr lang="en-US" sz="1750">
                <a:solidFill>
                  <a:srgbClr val="000000"/>
                </a:solidFill>
                <a:latin typeface="Roboto"/>
                <a:ea typeface="Roboto"/>
                <a:cs typeface="Roboto"/>
                <a:sym typeface="Roboto"/>
              </a:rPr>
              <a:t>25m0549@iitb.ac.in | </a:t>
            </a:r>
          </a:p>
        </p:txBody>
      </p:sp>
      <p:sp>
        <p:nvSpPr>
          <p:cNvPr id="26" name="TextBox 26"/>
          <p:cNvSpPr txBox="1"/>
          <p:nvPr/>
        </p:nvSpPr>
        <p:spPr>
          <a:xfrm>
            <a:off x="9647501" y="7035451"/>
            <a:ext cx="2214848" cy="244183"/>
          </a:xfrm>
          <a:prstGeom prst="rect">
            <a:avLst/>
          </a:prstGeom>
        </p:spPr>
        <p:txBody>
          <a:bodyPr lIns="0" tIns="0" rIns="0" bIns="0" rtlCol="0" anchor="t">
            <a:spAutoFit/>
          </a:bodyPr>
          <a:lstStyle/>
          <a:p>
            <a:pPr algn="l">
              <a:lnSpc>
                <a:spcPts val="1925"/>
              </a:lnSpc>
            </a:pPr>
            <a:r>
              <a:rPr lang="en-US" sz="1750">
                <a:solidFill>
                  <a:srgbClr val="000000"/>
                </a:solidFill>
                <a:latin typeface="Roboto"/>
                <a:ea typeface="Roboto"/>
                <a:cs typeface="Roboto"/>
                <a:sym typeface="Roboto"/>
              </a:rPr>
              <a:t>25m0611@iitb.ac.in |</a:t>
            </a:r>
          </a:p>
        </p:txBody>
      </p:sp>
      <p:sp>
        <p:nvSpPr>
          <p:cNvPr id="27" name="TextBox 27"/>
          <p:cNvSpPr txBox="1"/>
          <p:nvPr/>
        </p:nvSpPr>
        <p:spPr>
          <a:xfrm>
            <a:off x="7310047" y="7039099"/>
            <a:ext cx="2077955" cy="244183"/>
          </a:xfrm>
          <a:prstGeom prst="rect">
            <a:avLst/>
          </a:prstGeom>
        </p:spPr>
        <p:txBody>
          <a:bodyPr lIns="0" tIns="0" rIns="0" bIns="0" rtlCol="0" anchor="t">
            <a:spAutoFit/>
          </a:bodyPr>
          <a:lstStyle/>
          <a:p>
            <a:pPr algn="l">
              <a:lnSpc>
                <a:spcPts val="1925"/>
              </a:lnSpc>
            </a:pPr>
            <a:r>
              <a:rPr lang="en-US" sz="1750">
                <a:solidFill>
                  <a:srgbClr val="000000"/>
                </a:solidFill>
                <a:latin typeface="Roboto"/>
                <a:ea typeface="Roboto"/>
                <a:cs typeface="Roboto"/>
                <a:sym typeface="Roboto"/>
              </a:rPr>
              <a:t>+91 94235 16451</a:t>
            </a:r>
          </a:p>
        </p:txBody>
      </p:sp>
      <p:sp>
        <p:nvSpPr>
          <p:cNvPr id="28" name="TextBox 28"/>
          <p:cNvSpPr txBox="1"/>
          <p:nvPr/>
        </p:nvSpPr>
        <p:spPr>
          <a:xfrm>
            <a:off x="11862359" y="7039099"/>
            <a:ext cx="2077955" cy="244183"/>
          </a:xfrm>
          <a:prstGeom prst="rect">
            <a:avLst/>
          </a:prstGeom>
        </p:spPr>
        <p:txBody>
          <a:bodyPr lIns="0" tIns="0" rIns="0" bIns="0" rtlCol="0" anchor="t">
            <a:spAutoFit/>
          </a:bodyPr>
          <a:lstStyle/>
          <a:p>
            <a:pPr algn="l">
              <a:lnSpc>
                <a:spcPts val="1925"/>
              </a:lnSpc>
            </a:pPr>
            <a:r>
              <a:rPr lang="en-US" sz="1750">
                <a:solidFill>
                  <a:srgbClr val="000000"/>
                </a:solidFill>
                <a:latin typeface="Roboto"/>
                <a:ea typeface="Roboto"/>
                <a:cs typeface="Roboto"/>
                <a:sym typeface="Roboto"/>
              </a:rPr>
              <a:t>+91 63694 07600</a:t>
            </a:r>
          </a:p>
        </p:txBody>
      </p:sp>
      <p:sp>
        <p:nvSpPr>
          <p:cNvPr id="29" name="TextBox 29"/>
          <p:cNvSpPr txBox="1"/>
          <p:nvPr/>
        </p:nvSpPr>
        <p:spPr>
          <a:xfrm>
            <a:off x="2209800" y="7398925"/>
            <a:ext cx="14492649" cy="2005413"/>
          </a:xfrm>
          <a:prstGeom prst="rect">
            <a:avLst/>
          </a:prstGeom>
        </p:spPr>
        <p:txBody>
          <a:bodyPr lIns="0" tIns="0" rIns="0" bIns="0" rtlCol="0" anchor="t">
            <a:spAutoFit/>
          </a:bodyPr>
          <a:lstStyle/>
          <a:p>
            <a:pPr algn="just">
              <a:lnSpc>
                <a:spcPts val="4918"/>
              </a:lnSpc>
            </a:pPr>
            <a:r>
              <a:rPr lang="en-US" sz="2602">
                <a:solidFill>
                  <a:srgbClr val="000000"/>
                </a:solidFill>
                <a:latin typeface="Roboto"/>
                <a:ea typeface="Roboto"/>
                <a:cs typeface="Roboto"/>
                <a:sym typeface="Roboto"/>
              </a:rPr>
              <a:t>Department Coordinators manage a team of </a:t>
            </a:r>
            <a:r>
              <a:rPr lang="en-US" sz="2602" b="1">
                <a:solidFill>
                  <a:srgbClr val="000000"/>
                </a:solidFill>
                <a:latin typeface="Roboto Bold"/>
                <a:ea typeface="Roboto Bold"/>
                <a:cs typeface="Roboto Bold"/>
                <a:sym typeface="Roboto Bold"/>
              </a:rPr>
              <a:t>Student Companions (SCs)</a:t>
            </a:r>
            <a:r>
              <a:rPr lang="en-US" sz="2602">
                <a:solidFill>
                  <a:srgbClr val="000000"/>
                </a:solidFill>
                <a:latin typeface="Roboto"/>
                <a:ea typeface="Roboto"/>
                <a:cs typeface="Roboto"/>
                <a:sym typeface="Roboto"/>
              </a:rPr>
              <a:t>, who serve as peer mentors and the primary point of contact for newly admitted students, helping them transition smoothly into academics and campus life.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9052" y="9840497"/>
            <a:ext cx="20127097" cy="2378659"/>
          </a:xfrm>
          <a:custGeom>
            <a:avLst/>
            <a:gdLst/>
            <a:ahLst/>
            <a:cxnLst/>
            <a:rect l="l" t="t" r="r" b="b"/>
            <a:pathLst>
              <a:path w="20127097" h="2378659">
                <a:moveTo>
                  <a:pt x="0" y="0"/>
                </a:moveTo>
                <a:lnTo>
                  <a:pt x="20127097" y="0"/>
                </a:lnTo>
                <a:lnTo>
                  <a:pt x="20127097" y="2378659"/>
                </a:lnTo>
                <a:lnTo>
                  <a:pt x="0" y="2378659"/>
                </a:lnTo>
                <a:lnTo>
                  <a:pt x="0" y="0"/>
                </a:lnTo>
                <a:close/>
              </a:path>
            </a:pathLst>
          </a:custGeom>
          <a:blipFill>
            <a:blip>
              <a:extLst>
                <a:ext uri="{96DAC541-7B7A-43D3-8B79-37D633B846F1}">
                  <asvg:svgBlip xmlns:asvg="http://schemas.microsoft.com/office/drawing/2016/SVG/main" r:embed="rId2"/>
                </a:ext>
              </a:extLst>
            </a:blip>
            <a:stretch>
              <a:fillRect t="-233" b="-232"/>
            </a:stretch>
          </a:blipFill>
        </p:spPr>
        <p:txBody>
          <a:bodyPr/>
          <a:lstStyle/>
          <a:p>
            <a:endParaRPr lang="en-US"/>
          </a:p>
        </p:txBody>
      </p:sp>
      <p:sp>
        <p:nvSpPr>
          <p:cNvPr id="3" name="Freeform 3"/>
          <p:cNvSpPr/>
          <p:nvPr/>
        </p:nvSpPr>
        <p:spPr>
          <a:xfrm flipV="1">
            <a:off x="-1329052" y="-1932156"/>
            <a:ext cx="20127097" cy="2378659"/>
          </a:xfrm>
          <a:custGeom>
            <a:avLst/>
            <a:gdLst/>
            <a:ahLst/>
            <a:cxnLst/>
            <a:rect l="l" t="t" r="r" b="b"/>
            <a:pathLst>
              <a:path w="20127097" h="2378659">
                <a:moveTo>
                  <a:pt x="0" y="2378659"/>
                </a:moveTo>
                <a:lnTo>
                  <a:pt x="20127097" y="2378659"/>
                </a:lnTo>
                <a:lnTo>
                  <a:pt x="20127097" y="0"/>
                </a:lnTo>
                <a:lnTo>
                  <a:pt x="0" y="0"/>
                </a:lnTo>
                <a:lnTo>
                  <a:pt x="0" y="2378659"/>
                </a:lnTo>
                <a:close/>
              </a:path>
            </a:pathLst>
          </a:custGeom>
          <a:blipFill>
            <a:blip>
              <a:extLst>
                <a:ext uri="{96DAC541-7B7A-43D3-8B79-37D633B846F1}">
                  <asvg:svgBlip xmlns:asvg="http://schemas.microsoft.com/office/drawing/2016/SVG/main" r:embed="rId2"/>
                </a:ext>
              </a:extLst>
            </a:blip>
            <a:stretch>
              <a:fillRect t="-233" b="-232"/>
            </a:stretch>
          </a:blipFill>
        </p:spPr>
        <p:txBody>
          <a:bodyPr/>
          <a:lstStyle/>
          <a:p>
            <a:endParaRPr lang="en-US"/>
          </a:p>
        </p:txBody>
      </p:sp>
      <p:sp>
        <p:nvSpPr>
          <p:cNvPr id="4" name="TextBox 4"/>
          <p:cNvSpPr txBox="1"/>
          <p:nvPr/>
        </p:nvSpPr>
        <p:spPr>
          <a:xfrm>
            <a:off x="855755" y="1724539"/>
            <a:ext cx="8651043" cy="188941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Know your</a:t>
            </a:r>
          </a:p>
          <a:p>
            <a:pPr algn="l">
              <a:lnSpc>
                <a:spcPts val="7091"/>
              </a:lnSpc>
            </a:pPr>
            <a:r>
              <a:rPr lang="en-US" sz="6166" b="1">
                <a:solidFill>
                  <a:srgbClr val="102574"/>
                </a:solidFill>
                <a:latin typeface="Poppins Bold"/>
                <a:ea typeface="Poppins Bold"/>
                <a:cs typeface="Poppins Bold"/>
                <a:sym typeface="Poppins Bold"/>
              </a:rPr>
              <a:t>Representatives</a:t>
            </a:r>
          </a:p>
        </p:txBody>
      </p:sp>
      <p:sp>
        <p:nvSpPr>
          <p:cNvPr id="5" name="TextBox 5"/>
          <p:cNvSpPr txBox="1"/>
          <p:nvPr/>
        </p:nvSpPr>
        <p:spPr>
          <a:xfrm>
            <a:off x="855755" y="3558197"/>
            <a:ext cx="5025514" cy="405355"/>
          </a:xfrm>
          <a:prstGeom prst="rect">
            <a:avLst/>
          </a:prstGeom>
        </p:spPr>
        <p:txBody>
          <a:bodyPr lIns="0" tIns="0" rIns="0" bIns="0" rtlCol="0" anchor="t">
            <a:spAutoFit/>
          </a:bodyPr>
          <a:lstStyle/>
          <a:p>
            <a:pPr algn="just">
              <a:lnSpc>
                <a:spcPts val="2940"/>
              </a:lnSpc>
            </a:pPr>
            <a:r>
              <a:rPr lang="en-US" sz="2194">
                <a:solidFill>
                  <a:srgbClr val="102574"/>
                </a:solidFill>
                <a:latin typeface="Poppins"/>
                <a:ea typeface="Poppins"/>
                <a:cs typeface="Poppins"/>
                <a:sym typeface="Poppins"/>
              </a:rPr>
              <a:t>STUDENT COMPANIONS</a:t>
            </a:r>
          </a:p>
        </p:txBody>
      </p:sp>
      <p:grpSp>
        <p:nvGrpSpPr>
          <p:cNvPr id="6" name="Group 6"/>
          <p:cNvGrpSpPr/>
          <p:nvPr/>
        </p:nvGrpSpPr>
        <p:grpSpPr>
          <a:xfrm>
            <a:off x="14298635" y="715585"/>
            <a:ext cx="1018727" cy="992991"/>
            <a:chOff x="0" y="0"/>
            <a:chExt cx="1358303" cy="1323988"/>
          </a:xfrm>
        </p:grpSpPr>
        <p:sp>
          <p:nvSpPr>
            <p:cNvPr id="7" name="Freeform 7"/>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3"/>
              <a:stretch>
                <a:fillRect r="-2"/>
              </a:stretch>
            </a:blipFill>
          </p:spPr>
          <p:txBody>
            <a:bodyPr/>
            <a:lstStyle/>
            <a:p>
              <a:endParaRPr lang="en-US"/>
            </a:p>
          </p:txBody>
        </p:sp>
      </p:grpSp>
      <p:grpSp>
        <p:nvGrpSpPr>
          <p:cNvPr id="8" name="Group 8"/>
          <p:cNvGrpSpPr/>
          <p:nvPr/>
        </p:nvGrpSpPr>
        <p:grpSpPr>
          <a:xfrm>
            <a:off x="15648232" y="715585"/>
            <a:ext cx="2474262" cy="992991"/>
            <a:chOff x="0" y="0"/>
            <a:chExt cx="3299016" cy="1323988"/>
          </a:xfrm>
        </p:grpSpPr>
        <p:sp>
          <p:nvSpPr>
            <p:cNvPr id="9" name="Freeform 9"/>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4"/>
              <a:stretch>
                <a:fillRect t="-3535" r="1" b="-3537"/>
              </a:stretch>
            </a:blipFill>
          </p:spPr>
          <p:txBody>
            <a:bodyPr/>
            <a:lstStyle/>
            <a:p>
              <a:endParaRPr lang="en-US"/>
            </a:p>
          </p:txBody>
        </p:sp>
      </p:grpSp>
      <p:grpSp>
        <p:nvGrpSpPr>
          <p:cNvPr id="10" name="Group 10"/>
          <p:cNvGrpSpPr/>
          <p:nvPr/>
        </p:nvGrpSpPr>
        <p:grpSpPr>
          <a:xfrm>
            <a:off x="15473277" y="767953"/>
            <a:ext cx="19050" cy="888254"/>
            <a:chOff x="0" y="0"/>
            <a:chExt cx="25400" cy="1184338"/>
          </a:xfrm>
        </p:grpSpPr>
        <p:sp>
          <p:nvSpPr>
            <p:cNvPr id="11" name="Freeform 11"/>
            <p:cNvSpPr/>
            <p:nvPr/>
          </p:nvSpPr>
          <p:spPr>
            <a:xfrm>
              <a:off x="0" y="0"/>
              <a:ext cx="25400" cy="1184275"/>
            </a:xfrm>
            <a:custGeom>
              <a:avLst/>
              <a:gdLst/>
              <a:ahLst/>
              <a:cxnLst/>
              <a:rect l="l" t="t" r="r" b="b"/>
              <a:pathLst>
                <a:path w="25400" h="1184275">
                  <a:moveTo>
                    <a:pt x="0" y="0"/>
                  </a:moveTo>
                  <a:lnTo>
                    <a:pt x="25400" y="1184275"/>
                  </a:lnTo>
                </a:path>
              </a:pathLst>
            </a:custGeom>
            <a:blipFill>
              <a:blip r:embed="rId5">
                <a:alphaModFix amt="0"/>
              </a:blip>
              <a:stretch>
                <a:fillRect l="-5932474" r="-5932474" b="-5"/>
              </a:stretch>
            </a:blipFill>
            <a:ln w="25400" cap="sq">
              <a:solidFill>
                <a:srgbClr val="102574"/>
              </a:solidFill>
              <a:prstDash val="solid"/>
              <a:miter/>
            </a:ln>
          </p:spPr>
          <p:txBody>
            <a:bodyPr/>
            <a:lstStyle/>
            <a:p>
              <a:endParaRPr lang="en-US"/>
            </a:p>
          </p:txBody>
        </p:sp>
      </p:grpSp>
      <p:sp>
        <p:nvSpPr>
          <p:cNvPr id="12" name="TextBox 12"/>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8</a:t>
            </a:r>
          </a:p>
        </p:txBody>
      </p:sp>
      <p:grpSp>
        <p:nvGrpSpPr>
          <p:cNvPr id="13" name="Group 13"/>
          <p:cNvGrpSpPr/>
          <p:nvPr/>
        </p:nvGrpSpPr>
        <p:grpSpPr>
          <a:xfrm>
            <a:off x="2734427" y="7119528"/>
            <a:ext cx="1793396" cy="1785404"/>
            <a:chOff x="0" y="0"/>
            <a:chExt cx="2391194" cy="2380539"/>
          </a:xfrm>
        </p:grpSpPr>
        <p:sp>
          <p:nvSpPr>
            <p:cNvPr id="14" name="Freeform 14"/>
            <p:cNvSpPr/>
            <p:nvPr/>
          </p:nvSpPr>
          <p:spPr>
            <a:xfrm>
              <a:off x="48" y="-12"/>
              <a:ext cx="2391061" cy="2380512"/>
            </a:xfrm>
            <a:custGeom>
              <a:avLst/>
              <a:gdLst/>
              <a:ahLst/>
              <a:cxnLst/>
              <a:rect l="l" t="t" r="r" b="b"/>
              <a:pathLst>
                <a:path w="2391061" h="2380512">
                  <a:moveTo>
                    <a:pt x="1195530" y="12"/>
                  </a:moveTo>
                  <a:cubicBezTo>
                    <a:pt x="769064" y="-1893"/>
                    <a:pt x="374094" y="224548"/>
                    <a:pt x="160353" y="593610"/>
                  </a:cubicBezTo>
                  <a:cubicBezTo>
                    <a:pt x="-53388" y="962672"/>
                    <a:pt x="-53515" y="1417840"/>
                    <a:pt x="160353" y="1786902"/>
                  </a:cubicBezTo>
                  <a:cubicBezTo>
                    <a:pt x="374221" y="2155964"/>
                    <a:pt x="769064" y="2382405"/>
                    <a:pt x="1195530" y="2380500"/>
                  </a:cubicBezTo>
                  <a:cubicBezTo>
                    <a:pt x="1621996" y="2382405"/>
                    <a:pt x="2016966" y="2155964"/>
                    <a:pt x="2230707" y="1786902"/>
                  </a:cubicBezTo>
                  <a:cubicBezTo>
                    <a:pt x="2444448" y="1417840"/>
                    <a:pt x="2444575" y="962672"/>
                    <a:pt x="2230707" y="593610"/>
                  </a:cubicBezTo>
                  <a:cubicBezTo>
                    <a:pt x="2016839" y="224548"/>
                    <a:pt x="1621996" y="-1893"/>
                    <a:pt x="1195530" y="12"/>
                  </a:cubicBezTo>
                  <a:close/>
                </a:path>
              </a:pathLst>
            </a:custGeom>
            <a:blipFill>
              <a:blip r:embed="rId6"/>
              <a:stretch>
                <a:fillRect l="-1" t="-16964" r="-3" b="-16966"/>
              </a:stretch>
            </a:blipFill>
          </p:spPr>
          <p:txBody>
            <a:bodyPr/>
            <a:lstStyle/>
            <a:p>
              <a:endParaRPr lang="en-US"/>
            </a:p>
          </p:txBody>
        </p:sp>
      </p:grpSp>
      <p:grpSp>
        <p:nvGrpSpPr>
          <p:cNvPr id="15" name="Group 15"/>
          <p:cNvGrpSpPr/>
          <p:nvPr/>
        </p:nvGrpSpPr>
        <p:grpSpPr>
          <a:xfrm>
            <a:off x="2721854" y="7102945"/>
            <a:ext cx="1818542" cy="1818532"/>
            <a:chOff x="0" y="0"/>
            <a:chExt cx="2424722" cy="2424709"/>
          </a:xfrm>
        </p:grpSpPr>
        <p:sp>
          <p:nvSpPr>
            <p:cNvPr id="16" name="Freeform 16"/>
            <p:cNvSpPr/>
            <p:nvPr/>
          </p:nvSpPr>
          <p:spPr>
            <a:xfrm>
              <a:off x="0" y="0"/>
              <a:ext cx="2424684" cy="2424684"/>
            </a:xfrm>
            <a:custGeom>
              <a:avLst/>
              <a:gdLst/>
              <a:ahLst/>
              <a:cxnLst/>
              <a:rect l="l" t="t" r="r" b="b"/>
              <a:pathLst>
                <a:path w="2424684" h="2424684">
                  <a:moveTo>
                    <a:pt x="1212342" y="2424684"/>
                  </a:moveTo>
                  <a:cubicBezTo>
                    <a:pt x="543814" y="2424684"/>
                    <a:pt x="0" y="1880870"/>
                    <a:pt x="0" y="1212342"/>
                  </a:cubicBezTo>
                  <a:cubicBezTo>
                    <a:pt x="0" y="543814"/>
                    <a:pt x="543814" y="0"/>
                    <a:pt x="1212342" y="0"/>
                  </a:cubicBezTo>
                  <a:cubicBezTo>
                    <a:pt x="1880870" y="0"/>
                    <a:pt x="2424684" y="543814"/>
                    <a:pt x="2424684" y="1212342"/>
                  </a:cubicBezTo>
                  <a:cubicBezTo>
                    <a:pt x="2424684" y="1880870"/>
                    <a:pt x="1880870" y="2424684"/>
                    <a:pt x="1212342" y="2424684"/>
                  </a:cubicBezTo>
                  <a:close/>
                  <a:moveTo>
                    <a:pt x="1212342" y="44196"/>
                  </a:moveTo>
                  <a:cubicBezTo>
                    <a:pt x="568198" y="44196"/>
                    <a:pt x="44196" y="568198"/>
                    <a:pt x="44196" y="1212342"/>
                  </a:cubicBezTo>
                  <a:cubicBezTo>
                    <a:pt x="44196" y="1856486"/>
                    <a:pt x="568198" y="2380488"/>
                    <a:pt x="1212342" y="2380488"/>
                  </a:cubicBezTo>
                  <a:cubicBezTo>
                    <a:pt x="1856486" y="2380488"/>
                    <a:pt x="2380488" y="1856486"/>
                    <a:pt x="2380488" y="1212342"/>
                  </a:cubicBezTo>
                  <a:cubicBezTo>
                    <a:pt x="2380488" y="568198"/>
                    <a:pt x="1856486" y="44196"/>
                    <a:pt x="1212342" y="44196"/>
                  </a:cubicBezTo>
                  <a:close/>
                </a:path>
              </a:pathLst>
            </a:custGeom>
            <a:solidFill>
              <a:srgbClr val="000000"/>
            </a:solidFill>
          </p:spPr>
          <p:txBody>
            <a:bodyPr/>
            <a:lstStyle/>
            <a:p>
              <a:endParaRPr lang="en-US"/>
            </a:p>
          </p:txBody>
        </p:sp>
      </p:grpSp>
      <p:sp>
        <p:nvSpPr>
          <p:cNvPr id="17" name="TextBox 17"/>
          <p:cNvSpPr txBox="1"/>
          <p:nvPr/>
        </p:nvSpPr>
        <p:spPr>
          <a:xfrm>
            <a:off x="2362200" y="9081992"/>
            <a:ext cx="2367686" cy="489423"/>
          </a:xfrm>
          <a:prstGeom prst="rect">
            <a:avLst/>
          </a:prstGeom>
        </p:spPr>
        <p:txBody>
          <a:bodyPr lIns="0" tIns="0" rIns="0" bIns="0" rtlCol="0" anchor="t">
            <a:spAutoFit/>
          </a:bodyPr>
          <a:lstStyle/>
          <a:p>
            <a:pPr algn="ctr">
              <a:lnSpc>
                <a:spcPts val="1378"/>
              </a:lnSpc>
            </a:pPr>
            <a:r>
              <a:rPr lang="en-US" sz="1253" b="1">
                <a:solidFill>
                  <a:srgbClr val="000000"/>
                </a:solidFill>
                <a:latin typeface="Roboto Bold"/>
                <a:ea typeface="Roboto Bold"/>
                <a:cs typeface="Roboto Bold"/>
                <a:sym typeface="Roboto Bold"/>
              </a:rPr>
              <a:t>ABHIJEET BILPE</a:t>
            </a:r>
          </a:p>
          <a:p>
            <a:pPr algn="ctr">
              <a:lnSpc>
                <a:spcPts val="1378"/>
              </a:lnSpc>
            </a:pPr>
            <a:r>
              <a:rPr lang="en-US" sz="1253">
                <a:solidFill>
                  <a:srgbClr val="000000"/>
                </a:solidFill>
                <a:latin typeface="Roboto"/>
                <a:ea typeface="Roboto"/>
                <a:cs typeface="Roboto"/>
                <a:sym typeface="Roboto"/>
              </a:rPr>
              <a:t> 25m0551@iitb.ac.in</a:t>
            </a:r>
          </a:p>
          <a:p>
            <a:pPr algn="ctr">
              <a:lnSpc>
                <a:spcPts val="1378"/>
              </a:lnSpc>
            </a:pPr>
            <a:r>
              <a:rPr lang="en-US" sz="1253">
                <a:solidFill>
                  <a:srgbClr val="000000"/>
                </a:solidFill>
                <a:latin typeface="Roboto"/>
                <a:ea typeface="Roboto"/>
                <a:cs typeface="Roboto"/>
                <a:sym typeface="Roboto"/>
              </a:rPr>
              <a:t>+91 79727 16616</a:t>
            </a:r>
          </a:p>
        </p:txBody>
      </p:sp>
      <p:grpSp>
        <p:nvGrpSpPr>
          <p:cNvPr id="18" name="Group 18"/>
          <p:cNvGrpSpPr/>
          <p:nvPr/>
        </p:nvGrpSpPr>
        <p:grpSpPr>
          <a:xfrm>
            <a:off x="2561292" y="4334485"/>
            <a:ext cx="1793396" cy="1785404"/>
            <a:chOff x="0" y="0"/>
            <a:chExt cx="2391194" cy="2380539"/>
          </a:xfrm>
        </p:grpSpPr>
        <p:sp>
          <p:nvSpPr>
            <p:cNvPr id="19" name="Freeform 19"/>
            <p:cNvSpPr/>
            <p:nvPr/>
          </p:nvSpPr>
          <p:spPr>
            <a:xfrm>
              <a:off x="48" y="-12"/>
              <a:ext cx="2391061" cy="2380512"/>
            </a:xfrm>
            <a:custGeom>
              <a:avLst/>
              <a:gdLst/>
              <a:ahLst/>
              <a:cxnLst/>
              <a:rect l="l" t="t" r="r" b="b"/>
              <a:pathLst>
                <a:path w="2391061" h="2380512">
                  <a:moveTo>
                    <a:pt x="1195530" y="12"/>
                  </a:moveTo>
                  <a:cubicBezTo>
                    <a:pt x="769064" y="-1893"/>
                    <a:pt x="374094" y="224548"/>
                    <a:pt x="160353" y="593610"/>
                  </a:cubicBezTo>
                  <a:cubicBezTo>
                    <a:pt x="-53388" y="962672"/>
                    <a:pt x="-53515" y="1417840"/>
                    <a:pt x="160353" y="1786902"/>
                  </a:cubicBezTo>
                  <a:cubicBezTo>
                    <a:pt x="374221" y="2155964"/>
                    <a:pt x="769064" y="2382405"/>
                    <a:pt x="1195530" y="2380500"/>
                  </a:cubicBezTo>
                  <a:cubicBezTo>
                    <a:pt x="1621996" y="2382405"/>
                    <a:pt x="2016966" y="2155964"/>
                    <a:pt x="2230707" y="1786902"/>
                  </a:cubicBezTo>
                  <a:cubicBezTo>
                    <a:pt x="2444448" y="1417840"/>
                    <a:pt x="2444575" y="962672"/>
                    <a:pt x="2230707" y="593610"/>
                  </a:cubicBezTo>
                  <a:cubicBezTo>
                    <a:pt x="2016839" y="224548"/>
                    <a:pt x="1621996" y="-1893"/>
                    <a:pt x="1195530" y="12"/>
                  </a:cubicBezTo>
                  <a:close/>
                </a:path>
              </a:pathLst>
            </a:custGeom>
            <a:blipFill>
              <a:blip r:embed="rId7"/>
              <a:stretch>
                <a:fillRect l="-1" t="-39274" r="-3" b="-39276"/>
              </a:stretch>
            </a:blipFill>
          </p:spPr>
          <p:txBody>
            <a:bodyPr/>
            <a:lstStyle/>
            <a:p>
              <a:endParaRPr lang="en-US"/>
            </a:p>
          </p:txBody>
        </p:sp>
      </p:grpSp>
      <p:grpSp>
        <p:nvGrpSpPr>
          <p:cNvPr id="20" name="Group 20"/>
          <p:cNvGrpSpPr/>
          <p:nvPr/>
        </p:nvGrpSpPr>
        <p:grpSpPr>
          <a:xfrm>
            <a:off x="2548728" y="4317902"/>
            <a:ext cx="1818542" cy="1818532"/>
            <a:chOff x="0" y="0"/>
            <a:chExt cx="2424722" cy="2424709"/>
          </a:xfrm>
        </p:grpSpPr>
        <p:sp>
          <p:nvSpPr>
            <p:cNvPr id="21" name="Freeform 21"/>
            <p:cNvSpPr/>
            <p:nvPr/>
          </p:nvSpPr>
          <p:spPr>
            <a:xfrm>
              <a:off x="0" y="0"/>
              <a:ext cx="2424684" cy="2424684"/>
            </a:xfrm>
            <a:custGeom>
              <a:avLst/>
              <a:gdLst/>
              <a:ahLst/>
              <a:cxnLst/>
              <a:rect l="l" t="t" r="r" b="b"/>
              <a:pathLst>
                <a:path w="2424684" h="2424684">
                  <a:moveTo>
                    <a:pt x="1212342" y="2424684"/>
                  </a:moveTo>
                  <a:cubicBezTo>
                    <a:pt x="543814" y="2424684"/>
                    <a:pt x="0" y="1880870"/>
                    <a:pt x="0" y="1212342"/>
                  </a:cubicBezTo>
                  <a:cubicBezTo>
                    <a:pt x="0" y="543814"/>
                    <a:pt x="543814" y="0"/>
                    <a:pt x="1212342" y="0"/>
                  </a:cubicBezTo>
                  <a:cubicBezTo>
                    <a:pt x="1880870" y="0"/>
                    <a:pt x="2424684" y="543814"/>
                    <a:pt x="2424684" y="1212342"/>
                  </a:cubicBezTo>
                  <a:cubicBezTo>
                    <a:pt x="2424684" y="1880870"/>
                    <a:pt x="1880870" y="2424684"/>
                    <a:pt x="1212342" y="2424684"/>
                  </a:cubicBezTo>
                  <a:close/>
                  <a:moveTo>
                    <a:pt x="1212342" y="44196"/>
                  </a:moveTo>
                  <a:cubicBezTo>
                    <a:pt x="568198" y="44196"/>
                    <a:pt x="44196" y="568198"/>
                    <a:pt x="44196" y="1212342"/>
                  </a:cubicBezTo>
                  <a:cubicBezTo>
                    <a:pt x="44196" y="1856486"/>
                    <a:pt x="568198" y="2380488"/>
                    <a:pt x="1212342" y="2380488"/>
                  </a:cubicBezTo>
                  <a:cubicBezTo>
                    <a:pt x="1856486" y="2380488"/>
                    <a:pt x="2380488" y="1856486"/>
                    <a:pt x="2380488" y="1212342"/>
                  </a:cubicBezTo>
                  <a:cubicBezTo>
                    <a:pt x="2380488" y="568198"/>
                    <a:pt x="1856486" y="44196"/>
                    <a:pt x="1212342" y="44196"/>
                  </a:cubicBezTo>
                  <a:close/>
                </a:path>
              </a:pathLst>
            </a:custGeom>
            <a:solidFill>
              <a:srgbClr val="000000"/>
            </a:solidFill>
          </p:spPr>
          <p:txBody>
            <a:bodyPr/>
            <a:lstStyle/>
            <a:p>
              <a:endParaRPr lang="en-US"/>
            </a:p>
          </p:txBody>
        </p:sp>
      </p:grpSp>
      <p:sp>
        <p:nvSpPr>
          <p:cNvPr id="22" name="TextBox 22"/>
          <p:cNvSpPr txBox="1"/>
          <p:nvPr/>
        </p:nvSpPr>
        <p:spPr>
          <a:xfrm>
            <a:off x="1718691" y="6269193"/>
            <a:ext cx="3480406" cy="489423"/>
          </a:xfrm>
          <a:prstGeom prst="rect">
            <a:avLst/>
          </a:prstGeom>
        </p:spPr>
        <p:txBody>
          <a:bodyPr lIns="0" tIns="0" rIns="0" bIns="0" rtlCol="0" anchor="t">
            <a:spAutoFit/>
          </a:bodyPr>
          <a:lstStyle/>
          <a:p>
            <a:pPr algn="ctr">
              <a:lnSpc>
                <a:spcPts val="1378"/>
              </a:lnSpc>
            </a:pPr>
            <a:r>
              <a:rPr lang="en-US" sz="1253" b="1">
                <a:solidFill>
                  <a:srgbClr val="000000"/>
                </a:solidFill>
                <a:latin typeface="Roboto Bold"/>
                <a:ea typeface="Roboto Bold"/>
                <a:cs typeface="Roboto Bold"/>
                <a:sym typeface="Roboto Bold"/>
              </a:rPr>
              <a:t>RUSHIKESH BHOSALE</a:t>
            </a:r>
          </a:p>
          <a:p>
            <a:pPr algn="ctr">
              <a:lnSpc>
                <a:spcPts val="1378"/>
              </a:lnSpc>
            </a:pPr>
            <a:r>
              <a:rPr lang="en-US" sz="1253">
                <a:solidFill>
                  <a:srgbClr val="000000"/>
                </a:solidFill>
                <a:latin typeface="Roboto"/>
                <a:ea typeface="Roboto"/>
                <a:cs typeface="Roboto"/>
                <a:sym typeface="Roboto"/>
              </a:rPr>
              <a:t>25m0541@iitb.ac.in</a:t>
            </a:r>
          </a:p>
          <a:p>
            <a:pPr algn="ctr">
              <a:lnSpc>
                <a:spcPts val="1378"/>
              </a:lnSpc>
            </a:pPr>
            <a:r>
              <a:rPr lang="en-US" sz="1253">
                <a:solidFill>
                  <a:srgbClr val="000000"/>
                </a:solidFill>
                <a:latin typeface="Roboto"/>
                <a:ea typeface="Roboto"/>
                <a:cs typeface="Roboto"/>
                <a:sym typeface="Roboto"/>
              </a:rPr>
              <a:t>+91 84214 06348</a:t>
            </a:r>
          </a:p>
        </p:txBody>
      </p:sp>
      <p:grpSp>
        <p:nvGrpSpPr>
          <p:cNvPr id="23" name="Group 23"/>
          <p:cNvGrpSpPr/>
          <p:nvPr/>
        </p:nvGrpSpPr>
        <p:grpSpPr>
          <a:xfrm>
            <a:off x="5438985" y="4341400"/>
            <a:ext cx="1771764" cy="1763878"/>
            <a:chOff x="0" y="0"/>
            <a:chExt cx="2362352" cy="2351837"/>
          </a:xfrm>
        </p:grpSpPr>
        <p:sp>
          <p:nvSpPr>
            <p:cNvPr id="24" name="Freeform 24"/>
            <p:cNvSpPr/>
            <p:nvPr/>
          </p:nvSpPr>
          <p:spPr>
            <a:xfrm>
              <a:off x="-79" y="-12"/>
              <a:ext cx="2362311" cy="2351937"/>
            </a:xfrm>
            <a:custGeom>
              <a:avLst/>
              <a:gdLst/>
              <a:ahLst/>
              <a:cxnLst/>
              <a:rect l="l" t="t" r="r" b="b"/>
              <a:pathLst>
                <a:path w="2362311" h="2351937">
                  <a:moveTo>
                    <a:pt x="1181306" y="12"/>
                  </a:moveTo>
                  <a:cubicBezTo>
                    <a:pt x="759920" y="-1893"/>
                    <a:pt x="369776" y="221881"/>
                    <a:pt x="158448" y="586498"/>
                  </a:cubicBezTo>
                  <a:cubicBezTo>
                    <a:pt x="-52880" y="951115"/>
                    <a:pt x="-52753" y="1400822"/>
                    <a:pt x="158448" y="1765439"/>
                  </a:cubicBezTo>
                  <a:cubicBezTo>
                    <a:pt x="369649" y="2130056"/>
                    <a:pt x="759793" y="2353703"/>
                    <a:pt x="1181179" y="2351925"/>
                  </a:cubicBezTo>
                  <a:cubicBezTo>
                    <a:pt x="1602565" y="2353830"/>
                    <a:pt x="1992709" y="2130056"/>
                    <a:pt x="2203910" y="1765439"/>
                  </a:cubicBezTo>
                  <a:cubicBezTo>
                    <a:pt x="2415111" y="1400822"/>
                    <a:pt x="2415111" y="951115"/>
                    <a:pt x="2203910" y="586498"/>
                  </a:cubicBezTo>
                  <a:cubicBezTo>
                    <a:pt x="1992709" y="221881"/>
                    <a:pt x="1602565" y="-1893"/>
                    <a:pt x="1181306" y="12"/>
                  </a:cubicBezTo>
                  <a:close/>
                </a:path>
              </a:pathLst>
            </a:custGeom>
            <a:blipFill>
              <a:blip r:embed="rId8"/>
              <a:stretch>
                <a:fillRect l="3" t="-3442" r="-5" b="-3439"/>
              </a:stretch>
            </a:blipFill>
          </p:spPr>
          <p:txBody>
            <a:bodyPr/>
            <a:lstStyle/>
            <a:p>
              <a:endParaRPr lang="en-US"/>
            </a:p>
          </p:txBody>
        </p:sp>
      </p:grpSp>
      <p:grpSp>
        <p:nvGrpSpPr>
          <p:cNvPr id="25" name="Group 25"/>
          <p:cNvGrpSpPr/>
          <p:nvPr/>
        </p:nvGrpSpPr>
        <p:grpSpPr>
          <a:xfrm>
            <a:off x="5426564" y="4325017"/>
            <a:ext cx="1796606" cy="1796606"/>
            <a:chOff x="0" y="0"/>
            <a:chExt cx="2395474" cy="2395474"/>
          </a:xfrm>
        </p:grpSpPr>
        <p:sp>
          <p:nvSpPr>
            <p:cNvPr id="26" name="Freeform 26"/>
            <p:cNvSpPr/>
            <p:nvPr/>
          </p:nvSpPr>
          <p:spPr>
            <a:xfrm>
              <a:off x="0" y="0"/>
              <a:ext cx="2395474" cy="2395474"/>
            </a:xfrm>
            <a:custGeom>
              <a:avLst/>
              <a:gdLst/>
              <a:ahLst/>
              <a:cxnLst/>
              <a:rect l="l" t="t" r="r" b="b"/>
              <a:pathLst>
                <a:path w="2395474" h="2395474">
                  <a:moveTo>
                    <a:pt x="1197737" y="2395474"/>
                  </a:moveTo>
                  <a:cubicBezTo>
                    <a:pt x="537337" y="2395474"/>
                    <a:pt x="0" y="1858137"/>
                    <a:pt x="0" y="1197737"/>
                  </a:cubicBezTo>
                  <a:cubicBezTo>
                    <a:pt x="0" y="537337"/>
                    <a:pt x="537337" y="0"/>
                    <a:pt x="1197737" y="0"/>
                  </a:cubicBezTo>
                  <a:cubicBezTo>
                    <a:pt x="1858137" y="0"/>
                    <a:pt x="2395474" y="537337"/>
                    <a:pt x="2395474" y="1197737"/>
                  </a:cubicBezTo>
                  <a:cubicBezTo>
                    <a:pt x="2395474" y="1858137"/>
                    <a:pt x="1858137" y="2395474"/>
                    <a:pt x="1197737" y="2395474"/>
                  </a:cubicBezTo>
                  <a:close/>
                  <a:moveTo>
                    <a:pt x="1197737" y="43688"/>
                  </a:moveTo>
                  <a:cubicBezTo>
                    <a:pt x="561340" y="43688"/>
                    <a:pt x="43688" y="561340"/>
                    <a:pt x="43688" y="1197737"/>
                  </a:cubicBezTo>
                  <a:cubicBezTo>
                    <a:pt x="43688" y="1834134"/>
                    <a:pt x="561340" y="2351786"/>
                    <a:pt x="1197737" y="2351786"/>
                  </a:cubicBezTo>
                  <a:cubicBezTo>
                    <a:pt x="1834134" y="2351786"/>
                    <a:pt x="2351786" y="1834134"/>
                    <a:pt x="2351786" y="1197737"/>
                  </a:cubicBezTo>
                  <a:cubicBezTo>
                    <a:pt x="2351786" y="561340"/>
                    <a:pt x="1834134" y="43688"/>
                    <a:pt x="1197737" y="43688"/>
                  </a:cubicBezTo>
                  <a:close/>
                </a:path>
              </a:pathLst>
            </a:custGeom>
            <a:solidFill>
              <a:srgbClr val="000000"/>
            </a:solidFill>
          </p:spPr>
          <p:txBody>
            <a:bodyPr/>
            <a:lstStyle/>
            <a:p>
              <a:endParaRPr lang="en-US"/>
            </a:p>
          </p:txBody>
        </p:sp>
      </p:grpSp>
      <p:sp>
        <p:nvSpPr>
          <p:cNvPr id="27" name="TextBox 27"/>
          <p:cNvSpPr txBox="1"/>
          <p:nvPr/>
        </p:nvSpPr>
        <p:spPr>
          <a:xfrm>
            <a:off x="4596784" y="6269145"/>
            <a:ext cx="3480406" cy="489480"/>
          </a:xfrm>
          <a:prstGeom prst="rect">
            <a:avLst/>
          </a:prstGeom>
        </p:spPr>
        <p:txBody>
          <a:bodyPr lIns="0" tIns="0" rIns="0" bIns="0" rtlCol="0" anchor="t">
            <a:spAutoFit/>
          </a:bodyPr>
          <a:lstStyle/>
          <a:p>
            <a:pPr algn="ctr">
              <a:lnSpc>
                <a:spcPts val="1383"/>
              </a:lnSpc>
            </a:pPr>
            <a:r>
              <a:rPr lang="en-US" sz="1256" b="1">
                <a:solidFill>
                  <a:srgbClr val="000000"/>
                </a:solidFill>
                <a:latin typeface="Roboto Bold"/>
                <a:ea typeface="Roboto Bold"/>
                <a:cs typeface="Roboto Bold"/>
                <a:sym typeface="Roboto Bold"/>
              </a:rPr>
              <a:t>ADITYA KOURAV</a:t>
            </a:r>
          </a:p>
          <a:p>
            <a:pPr algn="ctr">
              <a:lnSpc>
                <a:spcPts val="1383"/>
              </a:lnSpc>
            </a:pPr>
            <a:r>
              <a:rPr lang="en-US" sz="1256">
                <a:solidFill>
                  <a:srgbClr val="000000"/>
                </a:solidFill>
                <a:latin typeface="Roboto"/>
                <a:ea typeface="Roboto"/>
                <a:cs typeface="Roboto"/>
                <a:sym typeface="Roboto"/>
              </a:rPr>
              <a:t>25m0542@iitb.ac.in</a:t>
            </a:r>
          </a:p>
          <a:p>
            <a:pPr algn="ctr">
              <a:lnSpc>
                <a:spcPts val="1383"/>
              </a:lnSpc>
            </a:pPr>
            <a:r>
              <a:rPr lang="en-US" sz="1256">
                <a:solidFill>
                  <a:srgbClr val="000000"/>
                </a:solidFill>
                <a:latin typeface="Roboto"/>
                <a:ea typeface="Roboto"/>
                <a:cs typeface="Roboto"/>
                <a:sym typeface="Roboto"/>
              </a:rPr>
              <a:t>+91 7440 877 096</a:t>
            </a:r>
          </a:p>
        </p:txBody>
      </p:sp>
      <p:grpSp>
        <p:nvGrpSpPr>
          <p:cNvPr id="28" name="Group 28"/>
          <p:cNvGrpSpPr/>
          <p:nvPr/>
        </p:nvGrpSpPr>
        <p:grpSpPr>
          <a:xfrm rot="120000">
            <a:off x="8314277" y="4274925"/>
            <a:ext cx="1820399" cy="1812588"/>
            <a:chOff x="0" y="0"/>
            <a:chExt cx="2427199" cy="2416785"/>
          </a:xfrm>
        </p:grpSpPr>
        <p:sp>
          <p:nvSpPr>
            <p:cNvPr id="29" name="Freeform 29"/>
            <p:cNvSpPr/>
            <p:nvPr/>
          </p:nvSpPr>
          <p:spPr>
            <a:xfrm>
              <a:off x="-39" y="-48"/>
              <a:ext cx="2427302" cy="2416906"/>
            </a:xfrm>
            <a:custGeom>
              <a:avLst/>
              <a:gdLst/>
              <a:ahLst/>
              <a:cxnLst/>
              <a:rect l="l" t="t" r="r" b="b"/>
              <a:pathLst>
                <a:path w="2427302" h="2416906">
                  <a:moveTo>
                    <a:pt x="1171487" y="937"/>
                  </a:moveTo>
                  <a:cubicBezTo>
                    <a:pt x="738798" y="14145"/>
                    <a:pt x="346114" y="257858"/>
                    <a:pt x="142279" y="639874"/>
                  </a:cubicBezTo>
                  <a:cubicBezTo>
                    <a:pt x="-61556" y="1021890"/>
                    <a:pt x="-45427" y="1483662"/>
                    <a:pt x="184570" y="1850438"/>
                  </a:cubicBezTo>
                  <a:cubicBezTo>
                    <a:pt x="414567" y="2217214"/>
                    <a:pt x="823253" y="2432987"/>
                    <a:pt x="1255815" y="2415969"/>
                  </a:cubicBezTo>
                  <a:cubicBezTo>
                    <a:pt x="1688504" y="2402761"/>
                    <a:pt x="2081188" y="2159048"/>
                    <a:pt x="2285023" y="1777159"/>
                  </a:cubicBezTo>
                  <a:cubicBezTo>
                    <a:pt x="2488858" y="1395270"/>
                    <a:pt x="2472729" y="933371"/>
                    <a:pt x="2242732" y="566595"/>
                  </a:cubicBezTo>
                  <a:cubicBezTo>
                    <a:pt x="2012735" y="199819"/>
                    <a:pt x="1604049" y="-16081"/>
                    <a:pt x="1171487" y="937"/>
                  </a:cubicBezTo>
                  <a:close/>
                </a:path>
              </a:pathLst>
            </a:custGeom>
            <a:blipFill>
              <a:blip r:embed="rId9"/>
              <a:stretch>
                <a:fillRect l="1" t="-16951" r="2" b="-16950"/>
              </a:stretch>
            </a:blipFill>
          </p:spPr>
          <p:txBody>
            <a:bodyPr/>
            <a:lstStyle/>
            <a:p>
              <a:endParaRPr lang="en-US"/>
            </a:p>
          </p:txBody>
        </p:sp>
      </p:grpSp>
      <p:grpSp>
        <p:nvGrpSpPr>
          <p:cNvPr id="30" name="Group 30"/>
          <p:cNvGrpSpPr/>
          <p:nvPr/>
        </p:nvGrpSpPr>
        <p:grpSpPr>
          <a:xfrm>
            <a:off x="8301514" y="4258246"/>
            <a:ext cx="1845926" cy="1845926"/>
            <a:chOff x="0" y="0"/>
            <a:chExt cx="2461235" cy="2461235"/>
          </a:xfrm>
        </p:grpSpPr>
        <p:sp>
          <p:nvSpPr>
            <p:cNvPr id="31" name="Freeform 31"/>
            <p:cNvSpPr/>
            <p:nvPr/>
          </p:nvSpPr>
          <p:spPr>
            <a:xfrm>
              <a:off x="0" y="0"/>
              <a:ext cx="2461260" cy="2461260"/>
            </a:xfrm>
            <a:custGeom>
              <a:avLst/>
              <a:gdLst/>
              <a:ahLst/>
              <a:cxnLst/>
              <a:rect l="l" t="t" r="r" b="b"/>
              <a:pathLst>
                <a:path w="2461260" h="2461260">
                  <a:moveTo>
                    <a:pt x="1230630" y="2461260"/>
                  </a:moveTo>
                  <a:cubicBezTo>
                    <a:pt x="552069" y="2461260"/>
                    <a:pt x="0" y="1909191"/>
                    <a:pt x="0" y="1230630"/>
                  </a:cubicBezTo>
                  <a:cubicBezTo>
                    <a:pt x="0" y="552069"/>
                    <a:pt x="552069" y="0"/>
                    <a:pt x="1230630" y="0"/>
                  </a:cubicBezTo>
                  <a:cubicBezTo>
                    <a:pt x="1909191" y="0"/>
                    <a:pt x="2461260" y="552069"/>
                    <a:pt x="2461260" y="1230630"/>
                  </a:cubicBezTo>
                  <a:cubicBezTo>
                    <a:pt x="2461260" y="1909191"/>
                    <a:pt x="1909191" y="2461260"/>
                    <a:pt x="1230630" y="2461260"/>
                  </a:cubicBezTo>
                  <a:close/>
                  <a:moveTo>
                    <a:pt x="1230630" y="44958"/>
                  </a:moveTo>
                  <a:cubicBezTo>
                    <a:pt x="576834" y="44831"/>
                    <a:pt x="44831" y="576834"/>
                    <a:pt x="44831" y="1230630"/>
                  </a:cubicBezTo>
                  <a:cubicBezTo>
                    <a:pt x="44831" y="1884426"/>
                    <a:pt x="576707" y="2416429"/>
                    <a:pt x="1230630" y="2416429"/>
                  </a:cubicBezTo>
                  <a:cubicBezTo>
                    <a:pt x="1884553" y="2416429"/>
                    <a:pt x="2416429" y="1884553"/>
                    <a:pt x="2416429" y="1230630"/>
                  </a:cubicBezTo>
                  <a:cubicBezTo>
                    <a:pt x="2416429" y="576707"/>
                    <a:pt x="1884426" y="44831"/>
                    <a:pt x="1230630" y="44831"/>
                  </a:cubicBezTo>
                  <a:close/>
                </a:path>
              </a:pathLst>
            </a:custGeom>
            <a:solidFill>
              <a:srgbClr val="000000"/>
            </a:solidFill>
          </p:spPr>
          <p:txBody>
            <a:bodyPr/>
            <a:lstStyle/>
            <a:p>
              <a:endParaRPr lang="en-US"/>
            </a:p>
          </p:txBody>
        </p:sp>
      </p:grpSp>
      <p:sp>
        <p:nvSpPr>
          <p:cNvPr id="32" name="TextBox 32"/>
          <p:cNvSpPr txBox="1"/>
          <p:nvPr/>
        </p:nvSpPr>
        <p:spPr>
          <a:xfrm>
            <a:off x="7485193" y="6269145"/>
            <a:ext cx="3480406" cy="489480"/>
          </a:xfrm>
          <a:prstGeom prst="rect">
            <a:avLst/>
          </a:prstGeom>
        </p:spPr>
        <p:txBody>
          <a:bodyPr lIns="0" tIns="0" rIns="0" bIns="0" rtlCol="0" anchor="t">
            <a:spAutoFit/>
          </a:bodyPr>
          <a:lstStyle/>
          <a:p>
            <a:pPr algn="ctr">
              <a:lnSpc>
                <a:spcPts val="1383"/>
              </a:lnSpc>
            </a:pPr>
            <a:r>
              <a:rPr lang="en-US" sz="1256" b="1">
                <a:solidFill>
                  <a:srgbClr val="000000"/>
                </a:solidFill>
                <a:latin typeface="Roboto Bold"/>
                <a:ea typeface="Roboto Bold"/>
                <a:cs typeface="Roboto Bold"/>
                <a:sym typeface="Roboto Bold"/>
              </a:rPr>
              <a:t>ANMOL TIWARI</a:t>
            </a:r>
          </a:p>
          <a:p>
            <a:pPr algn="ctr">
              <a:lnSpc>
                <a:spcPts val="1383"/>
              </a:lnSpc>
            </a:pPr>
            <a:r>
              <a:rPr lang="en-US" sz="1256">
                <a:solidFill>
                  <a:srgbClr val="000000"/>
                </a:solidFill>
                <a:latin typeface="Roboto"/>
                <a:ea typeface="Roboto"/>
                <a:cs typeface="Roboto"/>
                <a:sym typeface="Roboto"/>
              </a:rPr>
              <a:t>25m0545@iitb.ac.in</a:t>
            </a:r>
          </a:p>
          <a:p>
            <a:pPr algn="ctr">
              <a:lnSpc>
                <a:spcPts val="1383"/>
              </a:lnSpc>
            </a:pPr>
            <a:r>
              <a:rPr lang="en-US" sz="1256">
                <a:solidFill>
                  <a:srgbClr val="000000"/>
                </a:solidFill>
                <a:latin typeface="Roboto"/>
                <a:ea typeface="Roboto"/>
                <a:cs typeface="Roboto"/>
                <a:sym typeface="Roboto"/>
              </a:rPr>
              <a:t>+91 79054 64070</a:t>
            </a:r>
          </a:p>
        </p:txBody>
      </p:sp>
      <p:grpSp>
        <p:nvGrpSpPr>
          <p:cNvPr id="33" name="Group 33"/>
          <p:cNvGrpSpPr/>
          <p:nvPr/>
        </p:nvGrpSpPr>
        <p:grpSpPr>
          <a:xfrm>
            <a:off x="5454863" y="7062921"/>
            <a:ext cx="1793396" cy="1785404"/>
            <a:chOff x="0" y="0"/>
            <a:chExt cx="2391194" cy="2380539"/>
          </a:xfrm>
        </p:grpSpPr>
        <p:sp>
          <p:nvSpPr>
            <p:cNvPr id="34" name="Freeform 34"/>
            <p:cNvSpPr/>
            <p:nvPr/>
          </p:nvSpPr>
          <p:spPr>
            <a:xfrm>
              <a:off x="48" y="-12"/>
              <a:ext cx="2391061" cy="2380512"/>
            </a:xfrm>
            <a:custGeom>
              <a:avLst/>
              <a:gdLst/>
              <a:ahLst/>
              <a:cxnLst/>
              <a:rect l="l" t="t" r="r" b="b"/>
              <a:pathLst>
                <a:path w="2391061" h="2380512">
                  <a:moveTo>
                    <a:pt x="1195530" y="12"/>
                  </a:moveTo>
                  <a:cubicBezTo>
                    <a:pt x="769064" y="-1893"/>
                    <a:pt x="374094" y="224548"/>
                    <a:pt x="160353" y="593610"/>
                  </a:cubicBezTo>
                  <a:cubicBezTo>
                    <a:pt x="-53388" y="962672"/>
                    <a:pt x="-53515" y="1417840"/>
                    <a:pt x="160353" y="1786902"/>
                  </a:cubicBezTo>
                  <a:cubicBezTo>
                    <a:pt x="374221" y="2155964"/>
                    <a:pt x="769064" y="2382405"/>
                    <a:pt x="1195530" y="2380500"/>
                  </a:cubicBezTo>
                  <a:cubicBezTo>
                    <a:pt x="1621996" y="2382405"/>
                    <a:pt x="2016966" y="2155964"/>
                    <a:pt x="2230707" y="1786902"/>
                  </a:cubicBezTo>
                  <a:cubicBezTo>
                    <a:pt x="2444448" y="1417840"/>
                    <a:pt x="2444575" y="962672"/>
                    <a:pt x="2230707" y="593610"/>
                  </a:cubicBezTo>
                  <a:cubicBezTo>
                    <a:pt x="2016839" y="224548"/>
                    <a:pt x="1621996" y="-1893"/>
                    <a:pt x="1195530" y="12"/>
                  </a:cubicBezTo>
                  <a:close/>
                </a:path>
              </a:pathLst>
            </a:custGeom>
            <a:blipFill>
              <a:blip r:embed="rId10"/>
              <a:stretch>
                <a:fillRect l="-1" t="-39172" r="-3" b="-39174"/>
              </a:stretch>
            </a:blipFill>
          </p:spPr>
          <p:txBody>
            <a:bodyPr/>
            <a:lstStyle/>
            <a:p>
              <a:endParaRPr lang="en-US"/>
            </a:p>
          </p:txBody>
        </p:sp>
      </p:grpSp>
      <p:grpSp>
        <p:nvGrpSpPr>
          <p:cNvPr id="35" name="Group 35"/>
          <p:cNvGrpSpPr/>
          <p:nvPr/>
        </p:nvGrpSpPr>
        <p:grpSpPr>
          <a:xfrm>
            <a:off x="5442290" y="7046347"/>
            <a:ext cx="1818542" cy="1818532"/>
            <a:chOff x="0" y="0"/>
            <a:chExt cx="2424722" cy="2424709"/>
          </a:xfrm>
        </p:grpSpPr>
        <p:sp>
          <p:nvSpPr>
            <p:cNvPr id="36" name="Freeform 36"/>
            <p:cNvSpPr/>
            <p:nvPr/>
          </p:nvSpPr>
          <p:spPr>
            <a:xfrm>
              <a:off x="0" y="0"/>
              <a:ext cx="2424684" cy="2424684"/>
            </a:xfrm>
            <a:custGeom>
              <a:avLst/>
              <a:gdLst/>
              <a:ahLst/>
              <a:cxnLst/>
              <a:rect l="l" t="t" r="r" b="b"/>
              <a:pathLst>
                <a:path w="2424684" h="2424684">
                  <a:moveTo>
                    <a:pt x="1212342" y="2424684"/>
                  </a:moveTo>
                  <a:cubicBezTo>
                    <a:pt x="543814" y="2424684"/>
                    <a:pt x="0" y="1880870"/>
                    <a:pt x="0" y="1212342"/>
                  </a:cubicBezTo>
                  <a:cubicBezTo>
                    <a:pt x="0" y="543814"/>
                    <a:pt x="543814" y="0"/>
                    <a:pt x="1212342" y="0"/>
                  </a:cubicBezTo>
                  <a:cubicBezTo>
                    <a:pt x="1880870" y="0"/>
                    <a:pt x="2424684" y="543814"/>
                    <a:pt x="2424684" y="1212342"/>
                  </a:cubicBezTo>
                  <a:cubicBezTo>
                    <a:pt x="2424684" y="1880870"/>
                    <a:pt x="1880870" y="2424684"/>
                    <a:pt x="1212342" y="2424684"/>
                  </a:cubicBezTo>
                  <a:close/>
                  <a:moveTo>
                    <a:pt x="1212342" y="44196"/>
                  </a:moveTo>
                  <a:cubicBezTo>
                    <a:pt x="568198" y="44196"/>
                    <a:pt x="44196" y="568198"/>
                    <a:pt x="44196" y="1212342"/>
                  </a:cubicBezTo>
                  <a:cubicBezTo>
                    <a:pt x="44196" y="1856486"/>
                    <a:pt x="568198" y="2380488"/>
                    <a:pt x="1212342" y="2380488"/>
                  </a:cubicBezTo>
                  <a:cubicBezTo>
                    <a:pt x="1856486" y="2380488"/>
                    <a:pt x="2380488" y="1856486"/>
                    <a:pt x="2380488" y="1212342"/>
                  </a:cubicBezTo>
                  <a:cubicBezTo>
                    <a:pt x="2380488" y="568198"/>
                    <a:pt x="1856486" y="44196"/>
                    <a:pt x="1212342" y="44196"/>
                  </a:cubicBezTo>
                  <a:close/>
                </a:path>
              </a:pathLst>
            </a:custGeom>
            <a:solidFill>
              <a:srgbClr val="000000"/>
            </a:solidFill>
          </p:spPr>
          <p:txBody>
            <a:bodyPr/>
            <a:lstStyle/>
            <a:p>
              <a:endParaRPr lang="en-US"/>
            </a:p>
          </p:txBody>
        </p:sp>
      </p:grpSp>
      <p:sp>
        <p:nvSpPr>
          <p:cNvPr id="37" name="TextBox 37"/>
          <p:cNvSpPr txBox="1"/>
          <p:nvPr/>
        </p:nvSpPr>
        <p:spPr>
          <a:xfrm>
            <a:off x="4612253" y="9057523"/>
            <a:ext cx="3480406" cy="489480"/>
          </a:xfrm>
          <a:prstGeom prst="rect">
            <a:avLst/>
          </a:prstGeom>
        </p:spPr>
        <p:txBody>
          <a:bodyPr lIns="0" tIns="0" rIns="0" bIns="0" rtlCol="0" anchor="t">
            <a:spAutoFit/>
          </a:bodyPr>
          <a:lstStyle/>
          <a:p>
            <a:pPr algn="ctr">
              <a:lnSpc>
                <a:spcPts val="1383"/>
              </a:lnSpc>
            </a:pPr>
            <a:r>
              <a:rPr lang="en-US" sz="1256" b="1">
                <a:solidFill>
                  <a:srgbClr val="000000"/>
                </a:solidFill>
                <a:latin typeface="Roboto Bold"/>
                <a:ea typeface="Roboto Bold"/>
                <a:cs typeface="Roboto Bold"/>
                <a:sym typeface="Roboto Bold"/>
              </a:rPr>
              <a:t>NESAR B ITAGALLI</a:t>
            </a:r>
          </a:p>
          <a:p>
            <a:pPr algn="ctr">
              <a:lnSpc>
                <a:spcPts val="1383"/>
              </a:lnSpc>
            </a:pPr>
            <a:r>
              <a:rPr lang="en-US" sz="1256">
                <a:solidFill>
                  <a:srgbClr val="000000"/>
                </a:solidFill>
                <a:latin typeface="Roboto"/>
                <a:ea typeface="Roboto"/>
                <a:cs typeface="Roboto"/>
                <a:sym typeface="Roboto"/>
              </a:rPr>
              <a:t>25m0568@iitb.ac.in</a:t>
            </a:r>
          </a:p>
          <a:p>
            <a:pPr algn="ctr">
              <a:lnSpc>
                <a:spcPts val="1383"/>
              </a:lnSpc>
            </a:pPr>
            <a:r>
              <a:rPr lang="en-US" sz="1256">
                <a:solidFill>
                  <a:srgbClr val="000000"/>
                </a:solidFill>
                <a:latin typeface="Roboto"/>
                <a:ea typeface="Roboto"/>
                <a:cs typeface="Roboto"/>
                <a:sym typeface="Roboto"/>
              </a:rPr>
              <a:t>+91 8073 615 853</a:t>
            </a:r>
          </a:p>
        </p:txBody>
      </p:sp>
      <p:grpSp>
        <p:nvGrpSpPr>
          <p:cNvPr id="38" name="Group 38"/>
          <p:cNvGrpSpPr/>
          <p:nvPr/>
        </p:nvGrpSpPr>
        <p:grpSpPr>
          <a:xfrm>
            <a:off x="8327793" y="7062921"/>
            <a:ext cx="1793396" cy="1785404"/>
            <a:chOff x="0" y="0"/>
            <a:chExt cx="2391194" cy="2380539"/>
          </a:xfrm>
        </p:grpSpPr>
        <p:sp>
          <p:nvSpPr>
            <p:cNvPr id="39" name="Freeform 39"/>
            <p:cNvSpPr/>
            <p:nvPr/>
          </p:nvSpPr>
          <p:spPr>
            <a:xfrm>
              <a:off x="48" y="-12"/>
              <a:ext cx="2391061" cy="2380512"/>
            </a:xfrm>
            <a:custGeom>
              <a:avLst/>
              <a:gdLst/>
              <a:ahLst/>
              <a:cxnLst/>
              <a:rect l="l" t="t" r="r" b="b"/>
              <a:pathLst>
                <a:path w="2391061" h="2380512">
                  <a:moveTo>
                    <a:pt x="1195530" y="12"/>
                  </a:moveTo>
                  <a:cubicBezTo>
                    <a:pt x="769064" y="-1893"/>
                    <a:pt x="374094" y="224548"/>
                    <a:pt x="160353" y="593610"/>
                  </a:cubicBezTo>
                  <a:cubicBezTo>
                    <a:pt x="-53388" y="962672"/>
                    <a:pt x="-53515" y="1417840"/>
                    <a:pt x="160353" y="1786902"/>
                  </a:cubicBezTo>
                  <a:cubicBezTo>
                    <a:pt x="374221" y="2155964"/>
                    <a:pt x="769064" y="2382405"/>
                    <a:pt x="1195530" y="2380500"/>
                  </a:cubicBezTo>
                  <a:cubicBezTo>
                    <a:pt x="1621996" y="2382405"/>
                    <a:pt x="2016966" y="2155964"/>
                    <a:pt x="2230707" y="1786902"/>
                  </a:cubicBezTo>
                  <a:cubicBezTo>
                    <a:pt x="2444448" y="1417840"/>
                    <a:pt x="2444575" y="962672"/>
                    <a:pt x="2230707" y="593610"/>
                  </a:cubicBezTo>
                  <a:cubicBezTo>
                    <a:pt x="2016839" y="224548"/>
                    <a:pt x="1621996" y="-1893"/>
                    <a:pt x="1195530" y="12"/>
                  </a:cubicBezTo>
                  <a:close/>
                </a:path>
              </a:pathLst>
            </a:custGeom>
            <a:blipFill>
              <a:blip r:embed="rId11"/>
              <a:stretch>
                <a:fillRect l="-1" t="-39088" r="-3" b="-39090"/>
              </a:stretch>
            </a:blipFill>
          </p:spPr>
          <p:txBody>
            <a:bodyPr/>
            <a:lstStyle/>
            <a:p>
              <a:endParaRPr lang="en-US"/>
            </a:p>
          </p:txBody>
        </p:sp>
      </p:grpSp>
      <p:grpSp>
        <p:nvGrpSpPr>
          <p:cNvPr id="40" name="Group 40"/>
          <p:cNvGrpSpPr/>
          <p:nvPr/>
        </p:nvGrpSpPr>
        <p:grpSpPr>
          <a:xfrm>
            <a:off x="8315220" y="7046347"/>
            <a:ext cx="1818542" cy="1818532"/>
            <a:chOff x="0" y="0"/>
            <a:chExt cx="2424722" cy="2424709"/>
          </a:xfrm>
        </p:grpSpPr>
        <p:sp>
          <p:nvSpPr>
            <p:cNvPr id="41" name="Freeform 41"/>
            <p:cNvSpPr/>
            <p:nvPr/>
          </p:nvSpPr>
          <p:spPr>
            <a:xfrm>
              <a:off x="0" y="0"/>
              <a:ext cx="2424684" cy="2424684"/>
            </a:xfrm>
            <a:custGeom>
              <a:avLst/>
              <a:gdLst/>
              <a:ahLst/>
              <a:cxnLst/>
              <a:rect l="l" t="t" r="r" b="b"/>
              <a:pathLst>
                <a:path w="2424684" h="2424684">
                  <a:moveTo>
                    <a:pt x="1212342" y="2424684"/>
                  </a:moveTo>
                  <a:cubicBezTo>
                    <a:pt x="543814" y="2424684"/>
                    <a:pt x="0" y="1880870"/>
                    <a:pt x="0" y="1212342"/>
                  </a:cubicBezTo>
                  <a:cubicBezTo>
                    <a:pt x="0" y="543814"/>
                    <a:pt x="543814" y="0"/>
                    <a:pt x="1212342" y="0"/>
                  </a:cubicBezTo>
                  <a:cubicBezTo>
                    <a:pt x="1880870" y="0"/>
                    <a:pt x="2424684" y="543814"/>
                    <a:pt x="2424684" y="1212342"/>
                  </a:cubicBezTo>
                  <a:cubicBezTo>
                    <a:pt x="2424684" y="1880870"/>
                    <a:pt x="1880870" y="2424684"/>
                    <a:pt x="1212342" y="2424684"/>
                  </a:cubicBezTo>
                  <a:close/>
                  <a:moveTo>
                    <a:pt x="1212342" y="44196"/>
                  </a:moveTo>
                  <a:cubicBezTo>
                    <a:pt x="568198" y="44196"/>
                    <a:pt x="44196" y="568198"/>
                    <a:pt x="44196" y="1212342"/>
                  </a:cubicBezTo>
                  <a:cubicBezTo>
                    <a:pt x="44196" y="1856486"/>
                    <a:pt x="568198" y="2380488"/>
                    <a:pt x="1212342" y="2380488"/>
                  </a:cubicBezTo>
                  <a:cubicBezTo>
                    <a:pt x="1856486" y="2380488"/>
                    <a:pt x="2380488" y="1856486"/>
                    <a:pt x="2380488" y="1212342"/>
                  </a:cubicBezTo>
                  <a:cubicBezTo>
                    <a:pt x="2380488" y="568198"/>
                    <a:pt x="1856486" y="44196"/>
                    <a:pt x="1212342" y="44196"/>
                  </a:cubicBezTo>
                  <a:close/>
                </a:path>
              </a:pathLst>
            </a:custGeom>
            <a:solidFill>
              <a:srgbClr val="000000"/>
            </a:solidFill>
          </p:spPr>
          <p:txBody>
            <a:bodyPr/>
            <a:lstStyle/>
            <a:p>
              <a:endParaRPr lang="en-US"/>
            </a:p>
          </p:txBody>
        </p:sp>
      </p:grpSp>
      <p:sp>
        <p:nvSpPr>
          <p:cNvPr id="42" name="TextBox 42"/>
          <p:cNvSpPr txBox="1"/>
          <p:nvPr/>
        </p:nvSpPr>
        <p:spPr>
          <a:xfrm>
            <a:off x="7485193" y="9057523"/>
            <a:ext cx="3480406" cy="489480"/>
          </a:xfrm>
          <a:prstGeom prst="rect">
            <a:avLst/>
          </a:prstGeom>
        </p:spPr>
        <p:txBody>
          <a:bodyPr lIns="0" tIns="0" rIns="0" bIns="0" rtlCol="0" anchor="t">
            <a:spAutoFit/>
          </a:bodyPr>
          <a:lstStyle/>
          <a:p>
            <a:pPr algn="ctr">
              <a:lnSpc>
                <a:spcPts val="1383"/>
              </a:lnSpc>
            </a:pPr>
            <a:r>
              <a:rPr lang="en-US" sz="1256" b="1">
                <a:solidFill>
                  <a:srgbClr val="000000"/>
                </a:solidFill>
                <a:latin typeface="Roboto Bold"/>
                <a:ea typeface="Roboto Bold"/>
                <a:cs typeface="Roboto Bold"/>
                <a:sym typeface="Roboto Bold"/>
              </a:rPr>
              <a:t>SARAH MARIA SAJITH</a:t>
            </a:r>
          </a:p>
          <a:p>
            <a:pPr algn="ctr">
              <a:lnSpc>
                <a:spcPts val="1383"/>
              </a:lnSpc>
            </a:pPr>
            <a:r>
              <a:rPr lang="en-US" sz="1256">
                <a:solidFill>
                  <a:srgbClr val="000000"/>
                </a:solidFill>
                <a:latin typeface="Roboto"/>
                <a:ea typeface="Roboto"/>
                <a:cs typeface="Roboto"/>
                <a:sym typeface="Roboto"/>
              </a:rPr>
              <a:t>25m0569@iitb.ac.in</a:t>
            </a:r>
          </a:p>
          <a:p>
            <a:pPr algn="ctr">
              <a:lnSpc>
                <a:spcPts val="1383"/>
              </a:lnSpc>
            </a:pPr>
            <a:r>
              <a:rPr lang="en-US" sz="1256">
                <a:solidFill>
                  <a:srgbClr val="000000"/>
                </a:solidFill>
                <a:latin typeface="Roboto"/>
                <a:ea typeface="Roboto"/>
                <a:cs typeface="Roboto"/>
                <a:sym typeface="Roboto"/>
              </a:rPr>
              <a:t>+91 884 890 1687</a:t>
            </a:r>
          </a:p>
        </p:txBody>
      </p:sp>
      <p:grpSp>
        <p:nvGrpSpPr>
          <p:cNvPr id="43" name="Group 43"/>
          <p:cNvGrpSpPr/>
          <p:nvPr/>
        </p:nvGrpSpPr>
        <p:grpSpPr>
          <a:xfrm>
            <a:off x="11493113" y="4358992"/>
            <a:ext cx="1743065" cy="1735312"/>
            <a:chOff x="0" y="0"/>
            <a:chExt cx="2324087" cy="2313750"/>
          </a:xfrm>
        </p:grpSpPr>
        <p:sp>
          <p:nvSpPr>
            <p:cNvPr id="44" name="Freeform 44"/>
            <p:cNvSpPr/>
            <p:nvPr/>
          </p:nvSpPr>
          <p:spPr>
            <a:xfrm>
              <a:off x="0" y="-12"/>
              <a:ext cx="2324148" cy="2313838"/>
            </a:xfrm>
            <a:custGeom>
              <a:avLst/>
              <a:gdLst/>
              <a:ahLst/>
              <a:cxnLst/>
              <a:rect l="l" t="t" r="r" b="b"/>
              <a:pathLst>
                <a:path w="2324148" h="2313838">
                  <a:moveTo>
                    <a:pt x="1162050" y="12"/>
                  </a:moveTo>
                  <a:cubicBezTo>
                    <a:pt x="747522" y="-1893"/>
                    <a:pt x="363601" y="218198"/>
                    <a:pt x="155829" y="576973"/>
                  </a:cubicBezTo>
                  <a:cubicBezTo>
                    <a:pt x="-51943" y="935748"/>
                    <a:pt x="-51943" y="1378089"/>
                    <a:pt x="155829" y="1736864"/>
                  </a:cubicBezTo>
                  <a:cubicBezTo>
                    <a:pt x="363601" y="2095639"/>
                    <a:pt x="747522" y="2315603"/>
                    <a:pt x="1162050" y="2313825"/>
                  </a:cubicBezTo>
                  <a:cubicBezTo>
                    <a:pt x="1576578" y="2315730"/>
                    <a:pt x="1960372" y="2095639"/>
                    <a:pt x="2168271" y="1736864"/>
                  </a:cubicBezTo>
                  <a:cubicBezTo>
                    <a:pt x="2376170" y="1378089"/>
                    <a:pt x="2376043" y="935748"/>
                    <a:pt x="2168271" y="576973"/>
                  </a:cubicBezTo>
                  <a:cubicBezTo>
                    <a:pt x="1960499" y="218198"/>
                    <a:pt x="1576578" y="-1893"/>
                    <a:pt x="1162050" y="12"/>
                  </a:cubicBezTo>
                  <a:close/>
                </a:path>
              </a:pathLst>
            </a:custGeom>
            <a:blipFill>
              <a:blip r:embed="rId12"/>
              <a:stretch>
                <a:fillRect t="-13615" r="2" b="-13612"/>
              </a:stretch>
            </a:blipFill>
          </p:spPr>
          <p:txBody>
            <a:bodyPr/>
            <a:lstStyle/>
            <a:p>
              <a:endParaRPr lang="en-US"/>
            </a:p>
          </p:txBody>
        </p:sp>
      </p:grpSp>
      <p:grpSp>
        <p:nvGrpSpPr>
          <p:cNvPr id="45" name="Group 45"/>
          <p:cNvGrpSpPr/>
          <p:nvPr/>
        </p:nvGrpSpPr>
        <p:grpSpPr>
          <a:xfrm>
            <a:off x="11480892" y="4342876"/>
            <a:ext cx="1767507" cy="1767507"/>
            <a:chOff x="0" y="0"/>
            <a:chExt cx="2356676" cy="2356676"/>
          </a:xfrm>
        </p:grpSpPr>
        <p:sp>
          <p:nvSpPr>
            <p:cNvPr id="46" name="Freeform 46"/>
            <p:cNvSpPr/>
            <p:nvPr/>
          </p:nvSpPr>
          <p:spPr>
            <a:xfrm>
              <a:off x="0" y="0"/>
              <a:ext cx="2356612" cy="2356612"/>
            </a:xfrm>
            <a:custGeom>
              <a:avLst/>
              <a:gdLst/>
              <a:ahLst/>
              <a:cxnLst/>
              <a:rect l="l" t="t" r="r" b="b"/>
              <a:pathLst>
                <a:path w="2356612" h="2356612">
                  <a:moveTo>
                    <a:pt x="1178306" y="2356612"/>
                  </a:moveTo>
                  <a:cubicBezTo>
                    <a:pt x="528574" y="2356612"/>
                    <a:pt x="0" y="1828038"/>
                    <a:pt x="0" y="1178306"/>
                  </a:cubicBezTo>
                  <a:cubicBezTo>
                    <a:pt x="0" y="528574"/>
                    <a:pt x="528574" y="0"/>
                    <a:pt x="1178306" y="0"/>
                  </a:cubicBezTo>
                  <a:cubicBezTo>
                    <a:pt x="1828038" y="0"/>
                    <a:pt x="2356612" y="528574"/>
                    <a:pt x="2356612" y="1178306"/>
                  </a:cubicBezTo>
                  <a:cubicBezTo>
                    <a:pt x="2356612" y="1828038"/>
                    <a:pt x="1828038" y="2356612"/>
                    <a:pt x="1178306" y="2356612"/>
                  </a:cubicBezTo>
                  <a:close/>
                  <a:moveTo>
                    <a:pt x="1178306" y="42926"/>
                  </a:moveTo>
                  <a:cubicBezTo>
                    <a:pt x="552196" y="42926"/>
                    <a:pt x="42926" y="552323"/>
                    <a:pt x="42926" y="1178306"/>
                  </a:cubicBezTo>
                  <a:cubicBezTo>
                    <a:pt x="42926" y="1804289"/>
                    <a:pt x="552196" y="2313686"/>
                    <a:pt x="1178306" y="2313686"/>
                  </a:cubicBezTo>
                  <a:cubicBezTo>
                    <a:pt x="1804416" y="2313686"/>
                    <a:pt x="2313686" y="1804416"/>
                    <a:pt x="2313686" y="1178306"/>
                  </a:cubicBezTo>
                  <a:cubicBezTo>
                    <a:pt x="2313686" y="552196"/>
                    <a:pt x="1804289" y="42926"/>
                    <a:pt x="1178306" y="42926"/>
                  </a:cubicBezTo>
                  <a:close/>
                </a:path>
              </a:pathLst>
            </a:custGeom>
            <a:solidFill>
              <a:srgbClr val="000000"/>
            </a:solidFill>
          </p:spPr>
          <p:txBody>
            <a:bodyPr/>
            <a:lstStyle/>
            <a:p>
              <a:endParaRPr lang="en-US"/>
            </a:p>
          </p:txBody>
        </p:sp>
      </p:grpSp>
      <p:sp>
        <p:nvSpPr>
          <p:cNvPr id="47" name="TextBox 47"/>
          <p:cNvSpPr txBox="1"/>
          <p:nvPr/>
        </p:nvSpPr>
        <p:spPr>
          <a:xfrm>
            <a:off x="10795854" y="6237770"/>
            <a:ext cx="3382747" cy="491947"/>
          </a:xfrm>
          <a:prstGeom prst="rect">
            <a:avLst/>
          </a:prstGeom>
        </p:spPr>
        <p:txBody>
          <a:bodyPr lIns="0" tIns="0" rIns="0" bIns="0" rtlCol="0" anchor="t">
            <a:spAutoFit/>
          </a:bodyPr>
          <a:lstStyle/>
          <a:p>
            <a:pPr algn="ctr">
              <a:lnSpc>
                <a:spcPts val="1343"/>
              </a:lnSpc>
            </a:pPr>
            <a:r>
              <a:rPr lang="en-US" sz="1222" b="1">
                <a:solidFill>
                  <a:srgbClr val="000000"/>
                </a:solidFill>
                <a:latin typeface="Roboto Bold"/>
                <a:ea typeface="Roboto Bold"/>
                <a:cs typeface="Roboto Bold"/>
                <a:sym typeface="Roboto Bold"/>
              </a:rPr>
              <a:t>SRIJANEE CHAKRABORTY</a:t>
            </a:r>
          </a:p>
          <a:p>
            <a:pPr algn="ctr">
              <a:lnSpc>
                <a:spcPts val="1343"/>
              </a:lnSpc>
            </a:pPr>
            <a:r>
              <a:rPr lang="en-US" sz="1222">
                <a:solidFill>
                  <a:srgbClr val="000000"/>
                </a:solidFill>
                <a:latin typeface="Roboto"/>
                <a:ea typeface="Roboto"/>
                <a:cs typeface="Roboto"/>
                <a:sym typeface="Roboto"/>
              </a:rPr>
              <a:t>25m0572@iitb.ac.in</a:t>
            </a:r>
          </a:p>
          <a:p>
            <a:pPr algn="ctr">
              <a:lnSpc>
                <a:spcPts val="1343"/>
              </a:lnSpc>
            </a:pPr>
            <a:r>
              <a:rPr lang="en-US" sz="1222">
                <a:solidFill>
                  <a:srgbClr val="000000"/>
                </a:solidFill>
                <a:latin typeface="Roboto"/>
                <a:ea typeface="Roboto"/>
                <a:cs typeface="Roboto"/>
                <a:sym typeface="Roboto"/>
              </a:rPr>
              <a:t>+91 93301 14857</a:t>
            </a:r>
          </a:p>
        </p:txBody>
      </p:sp>
      <p:grpSp>
        <p:nvGrpSpPr>
          <p:cNvPr id="48" name="Group 48"/>
          <p:cNvGrpSpPr/>
          <p:nvPr/>
        </p:nvGrpSpPr>
        <p:grpSpPr>
          <a:xfrm>
            <a:off x="14191478" y="4273544"/>
            <a:ext cx="1743065" cy="1735312"/>
            <a:chOff x="0" y="0"/>
            <a:chExt cx="2324087" cy="2313750"/>
          </a:xfrm>
        </p:grpSpPr>
        <p:sp>
          <p:nvSpPr>
            <p:cNvPr id="49" name="Freeform 49"/>
            <p:cNvSpPr/>
            <p:nvPr/>
          </p:nvSpPr>
          <p:spPr>
            <a:xfrm>
              <a:off x="0" y="-12"/>
              <a:ext cx="2324148" cy="2313838"/>
            </a:xfrm>
            <a:custGeom>
              <a:avLst/>
              <a:gdLst/>
              <a:ahLst/>
              <a:cxnLst/>
              <a:rect l="l" t="t" r="r" b="b"/>
              <a:pathLst>
                <a:path w="2324148" h="2313838">
                  <a:moveTo>
                    <a:pt x="1162050" y="12"/>
                  </a:moveTo>
                  <a:cubicBezTo>
                    <a:pt x="747522" y="-1893"/>
                    <a:pt x="363601" y="218198"/>
                    <a:pt x="155829" y="576973"/>
                  </a:cubicBezTo>
                  <a:cubicBezTo>
                    <a:pt x="-51943" y="935748"/>
                    <a:pt x="-51943" y="1378089"/>
                    <a:pt x="155829" y="1736864"/>
                  </a:cubicBezTo>
                  <a:cubicBezTo>
                    <a:pt x="363601" y="2095639"/>
                    <a:pt x="747522" y="2315603"/>
                    <a:pt x="1162050" y="2313825"/>
                  </a:cubicBezTo>
                  <a:cubicBezTo>
                    <a:pt x="1576578" y="2315730"/>
                    <a:pt x="1960372" y="2095639"/>
                    <a:pt x="2168271" y="1736864"/>
                  </a:cubicBezTo>
                  <a:cubicBezTo>
                    <a:pt x="2376170" y="1378089"/>
                    <a:pt x="2376043" y="935748"/>
                    <a:pt x="2168271" y="576973"/>
                  </a:cubicBezTo>
                  <a:cubicBezTo>
                    <a:pt x="1960499" y="218198"/>
                    <a:pt x="1576578" y="-1893"/>
                    <a:pt x="1162050" y="12"/>
                  </a:cubicBezTo>
                  <a:close/>
                </a:path>
              </a:pathLst>
            </a:custGeom>
            <a:blipFill>
              <a:blip r:embed="rId13"/>
              <a:stretch>
                <a:fillRect t="-14341" r="2" b="-14338"/>
              </a:stretch>
            </a:blipFill>
          </p:spPr>
          <p:txBody>
            <a:bodyPr/>
            <a:lstStyle/>
            <a:p>
              <a:endParaRPr lang="en-US"/>
            </a:p>
          </p:txBody>
        </p:sp>
      </p:grpSp>
      <p:grpSp>
        <p:nvGrpSpPr>
          <p:cNvPr id="50" name="Group 50"/>
          <p:cNvGrpSpPr/>
          <p:nvPr/>
        </p:nvGrpSpPr>
        <p:grpSpPr>
          <a:xfrm>
            <a:off x="14179258" y="4257427"/>
            <a:ext cx="1767507" cy="1767507"/>
            <a:chOff x="0" y="0"/>
            <a:chExt cx="2356676" cy="2356676"/>
          </a:xfrm>
        </p:grpSpPr>
        <p:sp>
          <p:nvSpPr>
            <p:cNvPr id="51" name="Freeform 51"/>
            <p:cNvSpPr/>
            <p:nvPr/>
          </p:nvSpPr>
          <p:spPr>
            <a:xfrm>
              <a:off x="0" y="0"/>
              <a:ext cx="2356612" cy="2356739"/>
            </a:xfrm>
            <a:custGeom>
              <a:avLst/>
              <a:gdLst/>
              <a:ahLst/>
              <a:cxnLst/>
              <a:rect l="l" t="t" r="r" b="b"/>
              <a:pathLst>
                <a:path w="2356612" h="2356739">
                  <a:moveTo>
                    <a:pt x="1178306" y="2356739"/>
                  </a:moveTo>
                  <a:cubicBezTo>
                    <a:pt x="528574" y="2356739"/>
                    <a:pt x="0" y="1828038"/>
                    <a:pt x="0" y="1178306"/>
                  </a:cubicBezTo>
                  <a:cubicBezTo>
                    <a:pt x="0" y="528574"/>
                    <a:pt x="528574" y="0"/>
                    <a:pt x="1178306" y="0"/>
                  </a:cubicBezTo>
                  <a:cubicBezTo>
                    <a:pt x="1828038" y="0"/>
                    <a:pt x="2356612" y="528574"/>
                    <a:pt x="2356612" y="1178306"/>
                  </a:cubicBezTo>
                  <a:cubicBezTo>
                    <a:pt x="2356612" y="1828038"/>
                    <a:pt x="1828038" y="2356612"/>
                    <a:pt x="1178306" y="2356612"/>
                  </a:cubicBezTo>
                  <a:close/>
                  <a:moveTo>
                    <a:pt x="1178306" y="42926"/>
                  </a:moveTo>
                  <a:cubicBezTo>
                    <a:pt x="552196" y="42926"/>
                    <a:pt x="42926" y="552323"/>
                    <a:pt x="42926" y="1178306"/>
                  </a:cubicBezTo>
                  <a:cubicBezTo>
                    <a:pt x="42926" y="1804289"/>
                    <a:pt x="552196" y="2313686"/>
                    <a:pt x="1178306" y="2313686"/>
                  </a:cubicBezTo>
                  <a:cubicBezTo>
                    <a:pt x="1804416" y="2313686"/>
                    <a:pt x="2313686" y="1804416"/>
                    <a:pt x="2313686" y="1178306"/>
                  </a:cubicBezTo>
                  <a:cubicBezTo>
                    <a:pt x="2313686" y="552196"/>
                    <a:pt x="1804289" y="42926"/>
                    <a:pt x="1178306" y="42926"/>
                  </a:cubicBezTo>
                  <a:close/>
                </a:path>
              </a:pathLst>
            </a:custGeom>
            <a:solidFill>
              <a:srgbClr val="000000"/>
            </a:solidFill>
          </p:spPr>
          <p:txBody>
            <a:bodyPr/>
            <a:lstStyle/>
            <a:p>
              <a:endParaRPr lang="en-US"/>
            </a:p>
          </p:txBody>
        </p:sp>
      </p:grpSp>
      <p:sp>
        <p:nvSpPr>
          <p:cNvPr id="52" name="TextBox 52"/>
          <p:cNvSpPr txBox="1"/>
          <p:nvPr/>
        </p:nvSpPr>
        <p:spPr>
          <a:xfrm>
            <a:off x="13552427" y="6225083"/>
            <a:ext cx="3382747" cy="491947"/>
          </a:xfrm>
          <a:prstGeom prst="rect">
            <a:avLst/>
          </a:prstGeom>
        </p:spPr>
        <p:txBody>
          <a:bodyPr lIns="0" tIns="0" rIns="0" bIns="0" rtlCol="0" anchor="t">
            <a:spAutoFit/>
          </a:bodyPr>
          <a:lstStyle/>
          <a:p>
            <a:pPr algn="ctr">
              <a:lnSpc>
                <a:spcPts val="1343"/>
              </a:lnSpc>
            </a:pPr>
            <a:r>
              <a:rPr lang="en-US" sz="1222" b="1">
                <a:solidFill>
                  <a:srgbClr val="000000"/>
                </a:solidFill>
                <a:latin typeface="Roboto Bold"/>
                <a:ea typeface="Roboto Bold"/>
                <a:cs typeface="Roboto Bold"/>
                <a:sym typeface="Roboto Bold"/>
              </a:rPr>
              <a:t>PINJARI BABA FAKRUDDIN</a:t>
            </a:r>
          </a:p>
          <a:p>
            <a:pPr algn="ctr">
              <a:lnSpc>
                <a:spcPts val="1343"/>
              </a:lnSpc>
            </a:pPr>
            <a:r>
              <a:rPr lang="en-US" sz="1222">
                <a:solidFill>
                  <a:srgbClr val="000000"/>
                </a:solidFill>
                <a:latin typeface="Roboto"/>
                <a:ea typeface="Roboto"/>
                <a:cs typeface="Roboto"/>
                <a:sym typeface="Roboto"/>
              </a:rPr>
              <a:t>25m0573@iitb.ac.in</a:t>
            </a:r>
          </a:p>
          <a:p>
            <a:pPr algn="ctr">
              <a:lnSpc>
                <a:spcPts val="1343"/>
              </a:lnSpc>
            </a:pPr>
            <a:r>
              <a:rPr lang="en-US" sz="1222">
                <a:solidFill>
                  <a:srgbClr val="000000"/>
                </a:solidFill>
                <a:latin typeface="Roboto"/>
                <a:ea typeface="Roboto"/>
                <a:cs typeface="Roboto"/>
                <a:sym typeface="Roboto"/>
              </a:rPr>
              <a:t>+91 94410 45987</a:t>
            </a:r>
          </a:p>
        </p:txBody>
      </p:sp>
      <p:grpSp>
        <p:nvGrpSpPr>
          <p:cNvPr id="53" name="Group 53"/>
          <p:cNvGrpSpPr/>
          <p:nvPr/>
        </p:nvGrpSpPr>
        <p:grpSpPr>
          <a:xfrm>
            <a:off x="11688918" y="7056920"/>
            <a:ext cx="1743065" cy="1735312"/>
            <a:chOff x="0" y="0"/>
            <a:chExt cx="2324087" cy="2313750"/>
          </a:xfrm>
        </p:grpSpPr>
        <p:sp>
          <p:nvSpPr>
            <p:cNvPr id="54" name="Freeform 54"/>
            <p:cNvSpPr/>
            <p:nvPr/>
          </p:nvSpPr>
          <p:spPr>
            <a:xfrm>
              <a:off x="0" y="-12"/>
              <a:ext cx="2324148" cy="2313838"/>
            </a:xfrm>
            <a:custGeom>
              <a:avLst/>
              <a:gdLst/>
              <a:ahLst/>
              <a:cxnLst/>
              <a:rect l="l" t="t" r="r" b="b"/>
              <a:pathLst>
                <a:path w="2324148" h="2313838">
                  <a:moveTo>
                    <a:pt x="1162050" y="12"/>
                  </a:moveTo>
                  <a:cubicBezTo>
                    <a:pt x="747522" y="-1893"/>
                    <a:pt x="363601" y="218198"/>
                    <a:pt x="155829" y="576973"/>
                  </a:cubicBezTo>
                  <a:cubicBezTo>
                    <a:pt x="-51943" y="935748"/>
                    <a:pt x="-51943" y="1378089"/>
                    <a:pt x="155829" y="1736864"/>
                  </a:cubicBezTo>
                  <a:cubicBezTo>
                    <a:pt x="363601" y="2095639"/>
                    <a:pt x="747522" y="2315603"/>
                    <a:pt x="1162050" y="2313825"/>
                  </a:cubicBezTo>
                  <a:cubicBezTo>
                    <a:pt x="1576578" y="2315730"/>
                    <a:pt x="1960372" y="2095639"/>
                    <a:pt x="2168271" y="1736864"/>
                  </a:cubicBezTo>
                  <a:cubicBezTo>
                    <a:pt x="2376170" y="1378089"/>
                    <a:pt x="2376043" y="935748"/>
                    <a:pt x="2168271" y="576973"/>
                  </a:cubicBezTo>
                  <a:cubicBezTo>
                    <a:pt x="1960499" y="218198"/>
                    <a:pt x="1576578" y="-1893"/>
                    <a:pt x="1162050" y="12"/>
                  </a:cubicBezTo>
                  <a:close/>
                </a:path>
              </a:pathLst>
            </a:custGeom>
            <a:blipFill>
              <a:blip r:embed="rId14"/>
              <a:stretch>
                <a:fillRect t="-1795" r="2" b="-1792"/>
              </a:stretch>
            </a:blipFill>
          </p:spPr>
          <p:txBody>
            <a:bodyPr/>
            <a:lstStyle/>
            <a:p>
              <a:endParaRPr lang="en-US"/>
            </a:p>
          </p:txBody>
        </p:sp>
      </p:grpSp>
      <p:grpSp>
        <p:nvGrpSpPr>
          <p:cNvPr id="55" name="Group 55"/>
          <p:cNvGrpSpPr/>
          <p:nvPr/>
        </p:nvGrpSpPr>
        <p:grpSpPr>
          <a:xfrm>
            <a:off x="11676698" y="7040813"/>
            <a:ext cx="1767507" cy="1767507"/>
            <a:chOff x="0" y="0"/>
            <a:chExt cx="2356676" cy="2356676"/>
          </a:xfrm>
        </p:grpSpPr>
        <p:sp>
          <p:nvSpPr>
            <p:cNvPr id="56" name="Freeform 56"/>
            <p:cNvSpPr/>
            <p:nvPr/>
          </p:nvSpPr>
          <p:spPr>
            <a:xfrm>
              <a:off x="0" y="0"/>
              <a:ext cx="2356612" cy="2356739"/>
            </a:xfrm>
            <a:custGeom>
              <a:avLst/>
              <a:gdLst/>
              <a:ahLst/>
              <a:cxnLst/>
              <a:rect l="l" t="t" r="r" b="b"/>
              <a:pathLst>
                <a:path w="2356612" h="2356739">
                  <a:moveTo>
                    <a:pt x="1178306" y="2356739"/>
                  </a:moveTo>
                  <a:cubicBezTo>
                    <a:pt x="528574" y="2356739"/>
                    <a:pt x="0" y="1828038"/>
                    <a:pt x="0" y="1178306"/>
                  </a:cubicBezTo>
                  <a:cubicBezTo>
                    <a:pt x="0" y="528574"/>
                    <a:pt x="528574" y="0"/>
                    <a:pt x="1178306" y="0"/>
                  </a:cubicBezTo>
                  <a:cubicBezTo>
                    <a:pt x="1828038" y="0"/>
                    <a:pt x="2356612" y="528574"/>
                    <a:pt x="2356612" y="1178306"/>
                  </a:cubicBezTo>
                  <a:cubicBezTo>
                    <a:pt x="2356612" y="1828038"/>
                    <a:pt x="1828038" y="2356612"/>
                    <a:pt x="1178306" y="2356612"/>
                  </a:cubicBezTo>
                  <a:close/>
                  <a:moveTo>
                    <a:pt x="1178306" y="42926"/>
                  </a:moveTo>
                  <a:cubicBezTo>
                    <a:pt x="552196" y="42926"/>
                    <a:pt x="42926" y="552323"/>
                    <a:pt x="42926" y="1178306"/>
                  </a:cubicBezTo>
                  <a:cubicBezTo>
                    <a:pt x="42926" y="1804289"/>
                    <a:pt x="552196" y="2313686"/>
                    <a:pt x="1178306" y="2313686"/>
                  </a:cubicBezTo>
                  <a:cubicBezTo>
                    <a:pt x="1804416" y="2313686"/>
                    <a:pt x="2313686" y="1804416"/>
                    <a:pt x="2313686" y="1178306"/>
                  </a:cubicBezTo>
                  <a:cubicBezTo>
                    <a:pt x="2313686" y="552196"/>
                    <a:pt x="1804289" y="42926"/>
                    <a:pt x="1178306" y="42926"/>
                  </a:cubicBezTo>
                  <a:close/>
                </a:path>
              </a:pathLst>
            </a:custGeom>
            <a:solidFill>
              <a:srgbClr val="000000"/>
            </a:solidFill>
          </p:spPr>
          <p:txBody>
            <a:bodyPr/>
            <a:lstStyle/>
            <a:p>
              <a:endParaRPr lang="en-US"/>
            </a:p>
          </p:txBody>
        </p:sp>
      </p:grpSp>
      <p:sp>
        <p:nvSpPr>
          <p:cNvPr id="57" name="TextBox 57"/>
          <p:cNvSpPr txBox="1"/>
          <p:nvPr/>
        </p:nvSpPr>
        <p:spPr>
          <a:xfrm>
            <a:off x="11169520" y="9008459"/>
            <a:ext cx="3382747" cy="491947"/>
          </a:xfrm>
          <a:prstGeom prst="rect">
            <a:avLst/>
          </a:prstGeom>
        </p:spPr>
        <p:txBody>
          <a:bodyPr lIns="0" tIns="0" rIns="0" bIns="0" rtlCol="0" anchor="t">
            <a:spAutoFit/>
          </a:bodyPr>
          <a:lstStyle/>
          <a:p>
            <a:pPr algn="ctr">
              <a:lnSpc>
                <a:spcPts val="1343"/>
              </a:lnSpc>
            </a:pPr>
            <a:r>
              <a:rPr lang="en-US" sz="1222" b="1">
                <a:solidFill>
                  <a:srgbClr val="000000"/>
                </a:solidFill>
                <a:latin typeface="Roboto Bold"/>
                <a:ea typeface="Roboto Bold"/>
                <a:cs typeface="Roboto Bold"/>
                <a:sym typeface="Roboto Bold"/>
              </a:rPr>
              <a:t>ARYAN DINESH RAMTEKE</a:t>
            </a:r>
          </a:p>
          <a:p>
            <a:pPr algn="ctr">
              <a:lnSpc>
                <a:spcPts val="1343"/>
              </a:lnSpc>
            </a:pPr>
            <a:r>
              <a:rPr lang="en-US" sz="1222">
                <a:solidFill>
                  <a:srgbClr val="000000"/>
                </a:solidFill>
                <a:latin typeface="Roboto"/>
                <a:ea typeface="Roboto"/>
                <a:cs typeface="Roboto"/>
                <a:sym typeface="Roboto"/>
              </a:rPr>
              <a:t>25m0579@iitb.ac.in</a:t>
            </a:r>
          </a:p>
          <a:p>
            <a:pPr algn="ctr">
              <a:lnSpc>
                <a:spcPts val="1343"/>
              </a:lnSpc>
            </a:pPr>
            <a:r>
              <a:rPr lang="en-US" sz="1222">
                <a:solidFill>
                  <a:srgbClr val="000000"/>
                </a:solidFill>
                <a:latin typeface="Roboto"/>
                <a:ea typeface="Roboto"/>
                <a:cs typeface="Roboto"/>
                <a:sym typeface="Roboto"/>
              </a:rPr>
              <a:t>+91 96373 14812</a:t>
            </a:r>
          </a:p>
        </p:txBody>
      </p:sp>
      <p:grpSp>
        <p:nvGrpSpPr>
          <p:cNvPr id="58" name="Group 58"/>
          <p:cNvGrpSpPr/>
          <p:nvPr/>
        </p:nvGrpSpPr>
        <p:grpSpPr>
          <a:xfrm>
            <a:off x="14371387" y="7019687"/>
            <a:ext cx="1743065" cy="1735312"/>
            <a:chOff x="0" y="0"/>
            <a:chExt cx="2324087" cy="2313750"/>
          </a:xfrm>
        </p:grpSpPr>
        <p:sp>
          <p:nvSpPr>
            <p:cNvPr id="59" name="Freeform 59"/>
            <p:cNvSpPr/>
            <p:nvPr/>
          </p:nvSpPr>
          <p:spPr>
            <a:xfrm>
              <a:off x="0" y="-12"/>
              <a:ext cx="2324148" cy="2313838"/>
            </a:xfrm>
            <a:custGeom>
              <a:avLst/>
              <a:gdLst/>
              <a:ahLst/>
              <a:cxnLst/>
              <a:rect l="l" t="t" r="r" b="b"/>
              <a:pathLst>
                <a:path w="2324148" h="2313838">
                  <a:moveTo>
                    <a:pt x="1162050" y="12"/>
                  </a:moveTo>
                  <a:cubicBezTo>
                    <a:pt x="747522" y="-1893"/>
                    <a:pt x="363601" y="218198"/>
                    <a:pt x="155829" y="576973"/>
                  </a:cubicBezTo>
                  <a:cubicBezTo>
                    <a:pt x="-51943" y="935748"/>
                    <a:pt x="-51943" y="1378089"/>
                    <a:pt x="155829" y="1736864"/>
                  </a:cubicBezTo>
                  <a:cubicBezTo>
                    <a:pt x="363601" y="2095639"/>
                    <a:pt x="747522" y="2315603"/>
                    <a:pt x="1162050" y="2313825"/>
                  </a:cubicBezTo>
                  <a:cubicBezTo>
                    <a:pt x="1576578" y="2315730"/>
                    <a:pt x="1960372" y="2095639"/>
                    <a:pt x="2168271" y="1736864"/>
                  </a:cubicBezTo>
                  <a:cubicBezTo>
                    <a:pt x="2376170" y="1378089"/>
                    <a:pt x="2376043" y="935748"/>
                    <a:pt x="2168271" y="576973"/>
                  </a:cubicBezTo>
                  <a:cubicBezTo>
                    <a:pt x="1960499" y="218198"/>
                    <a:pt x="1576578" y="-1893"/>
                    <a:pt x="1162050" y="12"/>
                  </a:cubicBezTo>
                  <a:close/>
                </a:path>
              </a:pathLst>
            </a:custGeom>
            <a:blipFill>
              <a:blip r:embed="rId15"/>
              <a:stretch>
                <a:fillRect t="-31542" r="2" b="-31539"/>
              </a:stretch>
            </a:blipFill>
          </p:spPr>
          <p:txBody>
            <a:bodyPr/>
            <a:lstStyle/>
            <a:p>
              <a:endParaRPr lang="en-US"/>
            </a:p>
          </p:txBody>
        </p:sp>
      </p:grpSp>
      <p:grpSp>
        <p:nvGrpSpPr>
          <p:cNvPr id="60" name="Group 60"/>
          <p:cNvGrpSpPr/>
          <p:nvPr/>
        </p:nvGrpSpPr>
        <p:grpSpPr>
          <a:xfrm>
            <a:off x="14359166" y="7003580"/>
            <a:ext cx="1767507" cy="1767507"/>
            <a:chOff x="0" y="0"/>
            <a:chExt cx="2356676" cy="2356676"/>
          </a:xfrm>
        </p:grpSpPr>
        <p:sp>
          <p:nvSpPr>
            <p:cNvPr id="61" name="Freeform 61"/>
            <p:cNvSpPr/>
            <p:nvPr/>
          </p:nvSpPr>
          <p:spPr>
            <a:xfrm>
              <a:off x="0" y="0"/>
              <a:ext cx="2356612" cy="2356612"/>
            </a:xfrm>
            <a:custGeom>
              <a:avLst/>
              <a:gdLst/>
              <a:ahLst/>
              <a:cxnLst/>
              <a:rect l="l" t="t" r="r" b="b"/>
              <a:pathLst>
                <a:path w="2356612" h="2356612">
                  <a:moveTo>
                    <a:pt x="1178306" y="2356612"/>
                  </a:moveTo>
                  <a:cubicBezTo>
                    <a:pt x="528574" y="2356612"/>
                    <a:pt x="0" y="1828038"/>
                    <a:pt x="0" y="1178306"/>
                  </a:cubicBezTo>
                  <a:cubicBezTo>
                    <a:pt x="0" y="528574"/>
                    <a:pt x="528574" y="0"/>
                    <a:pt x="1178306" y="0"/>
                  </a:cubicBezTo>
                  <a:cubicBezTo>
                    <a:pt x="1828038" y="0"/>
                    <a:pt x="2356612" y="528574"/>
                    <a:pt x="2356612" y="1178306"/>
                  </a:cubicBezTo>
                  <a:cubicBezTo>
                    <a:pt x="2356612" y="1828038"/>
                    <a:pt x="1828038" y="2356612"/>
                    <a:pt x="1178306" y="2356612"/>
                  </a:cubicBezTo>
                  <a:close/>
                  <a:moveTo>
                    <a:pt x="1178306" y="42926"/>
                  </a:moveTo>
                  <a:cubicBezTo>
                    <a:pt x="552196" y="42926"/>
                    <a:pt x="42926" y="552323"/>
                    <a:pt x="42926" y="1178306"/>
                  </a:cubicBezTo>
                  <a:cubicBezTo>
                    <a:pt x="42926" y="1804289"/>
                    <a:pt x="552196" y="2313686"/>
                    <a:pt x="1178306" y="2313686"/>
                  </a:cubicBezTo>
                  <a:cubicBezTo>
                    <a:pt x="1804416" y="2313686"/>
                    <a:pt x="2313686" y="1804416"/>
                    <a:pt x="2313686" y="1178306"/>
                  </a:cubicBezTo>
                  <a:cubicBezTo>
                    <a:pt x="2313686" y="552196"/>
                    <a:pt x="1804289" y="42926"/>
                    <a:pt x="1178306" y="42926"/>
                  </a:cubicBezTo>
                  <a:close/>
                </a:path>
              </a:pathLst>
            </a:custGeom>
            <a:solidFill>
              <a:srgbClr val="000000"/>
            </a:solidFill>
          </p:spPr>
          <p:txBody>
            <a:bodyPr/>
            <a:lstStyle/>
            <a:p>
              <a:endParaRPr lang="en-US"/>
            </a:p>
          </p:txBody>
        </p:sp>
      </p:grpSp>
      <p:sp>
        <p:nvSpPr>
          <p:cNvPr id="62" name="TextBox 62"/>
          <p:cNvSpPr txBox="1"/>
          <p:nvPr/>
        </p:nvSpPr>
        <p:spPr>
          <a:xfrm>
            <a:off x="13552427" y="8966302"/>
            <a:ext cx="3382747" cy="491947"/>
          </a:xfrm>
          <a:prstGeom prst="rect">
            <a:avLst/>
          </a:prstGeom>
        </p:spPr>
        <p:txBody>
          <a:bodyPr lIns="0" tIns="0" rIns="0" bIns="0" rtlCol="0" anchor="t">
            <a:spAutoFit/>
          </a:bodyPr>
          <a:lstStyle/>
          <a:p>
            <a:pPr algn="ctr">
              <a:lnSpc>
                <a:spcPts val="1343"/>
              </a:lnSpc>
            </a:pPr>
            <a:r>
              <a:rPr lang="en-US" sz="1222" b="1">
                <a:solidFill>
                  <a:srgbClr val="000000"/>
                </a:solidFill>
                <a:latin typeface="Roboto Bold"/>
                <a:ea typeface="Roboto Bold"/>
                <a:cs typeface="Roboto Bold"/>
                <a:sym typeface="Roboto Bold"/>
              </a:rPr>
              <a:t>SARANSH KAR</a:t>
            </a:r>
          </a:p>
          <a:p>
            <a:pPr algn="ctr">
              <a:lnSpc>
                <a:spcPts val="1343"/>
              </a:lnSpc>
            </a:pPr>
            <a:r>
              <a:rPr lang="en-US" sz="1222">
                <a:solidFill>
                  <a:srgbClr val="000000"/>
                </a:solidFill>
                <a:latin typeface="Roboto"/>
                <a:ea typeface="Roboto"/>
                <a:cs typeface="Roboto"/>
                <a:sym typeface="Roboto"/>
              </a:rPr>
              <a:t>25m0586@iitb.ac.in</a:t>
            </a:r>
          </a:p>
          <a:p>
            <a:pPr algn="ctr">
              <a:lnSpc>
                <a:spcPts val="1343"/>
              </a:lnSpc>
            </a:pPr>
            <a:r>
              <a:rPr lang="en-US" sz="1222">
                <a:solidFill>
                  <a:srgbClr val="000000"/>
                </a:solidFill>
                <a:latin typeface="Roboto"/>
                <a:ea typeface="Roboto"/>
                <a:cs typeface="Roboto"/>
                <a:sym typeface="Roboto"/>
              </a:rPr>
              <a:t>+91 94193 58030</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9052" y="9840497"/>
            <a:ext cx="20127097" cy="2378659"/>
          </a:xfrm>
          <a:custGeom>
            <a:avLst/>
            <a:gdLst/>
            <a:ahLst/>
            <a:cxnLst/>
            <a:rect l="l" t="t" r="r" b="b"/>
            <a:pathLst>
              <a:path w="20127097" h="2378659">
                <a:moveTo>
                  <a:pt x="0" y="0"/>
                </a:moveTo>
                <a:lnTo>
                  <a:pt x="20127097" y="0"/>
                </a:lnTo>
                <a:lnTo>
                  <a:pt x="20127097" y="2378659"/>
                </a:lnTo>
                <a:lnTo>
                  <a:pt x="0" y="2378659"/>
                </a:lnTo>
                <a:lnTo>
                  <a:pt x="0" y="0"/>
                </a:lnTo>
                <a:close/>
              </a:path>
            </a:pathLst>
          </a:custGeom>
          <a:blipFill>
            <a:blip>
              <a:extLst>
                <a:ext uri="{96DAC541-7B7A-43D3-8B79-37D633B846F1}">
                  <asvg:svgBlip xmlns:asvg="http://schemas.microsoft.com/office/drawing/2016/SVG/main" r:embed="rId2"/>
                </a:ext>
              </a:extLst>
            </a:blip>
            <a:stretch>
              <a:fillRect t="-233" b="-232"/>
            </a:stretch>
          </a:blipFill>
        </p:spPr>
        <p:txBody>
          <a:bodyPr/>
          <a:lstStyle/>
          <a:p>
            <a:endParaRPr lang="en-US"/>
          </a:p>
        </p:txBody>
      </p:sp>
      <p:sp>
        <p:nvSpPr>
          <p:cNvPr id="3" name="Freeform 3"/>
          <p:cNvSpPr/>
          <p:nvPr/>
        </p:nvSpPr>
        <p:spPr>
          <a:xfrm flipV="1">
            <a:off x="-1329052" y="-1932156"/>
            <a:ext cx="20127097" cy="2378659"/>
          </a:xfrm>
          <a:custGeom>
            <a:avLst/>
            <a:gdLst/>
            <a:ahLst/>
            <a:cxnLst/>
            <a:rect l="l" t="t" r="r" b="b"/>
            <a:pathLst>
              <a:path w="20127097" h="2378659">
                <a:moveTo>
                  <a:pt x="0" y="2378659"/>
                </a:moveTo>
                <a:lnTo>
                  <a:pt x="20127097" y="2378659"/>
                </a:lnTo>
                <a:lnTo>
                  <a:pt x="20127097" y="0"/>
                </a:lnTo>
                <a:lnTo>
                  <a:pt x="0" y="0"/>
                </a:lnTo>
                <a:lnTo>
                  <a:pt x="0" y="2378659"/>
                </a:lnTo>
                <a:close/>
              </a:path>
            </a:pathLst>
          </a:custGeom>
          <a:blipFill>
            <a:blip>
              <a:extLst>
                <a:ext uri="{96DAC541-7B7A-43D3-8B79-37D633B846F1}">
                  <asvg:svgBlip xmlns:asvg="http://schemas.microsoft.com/office/drawing/2016/SVG/main" r:embed="rId2"/>
                </a:ext>
              </a:extLst>
            </a:blip>
            <a:stretch>
              <a:fillRect t="-233" b="-232"/>
            </a:stretch>
          </a:blipFill>
        </p:spPr>
        <p:txBody>
          <a:bodyPr/>
          <a:lstStyle/>
          <a:p>
            <a:endParaRPr lang="en-US"/>
          </a:p>
        </p:txBody>
      </p:sp>
      <p:sp>
        <p:nvSpPr>
          <p:cNvPr id="4" name="TextBox 4"/>
          <p:cNvSpPr txBox="1"/>
          <p:nvPr/>
        </p:nvSpPr>
        <p:spPr>
          <a:xfrm>
            <a:off x="855755" y="1724539"/>
            <a:ext cx="8651043" cy="188941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Know your</a:t>
            </a:r>
          </a:p>
          <a:p>
            <a:pPr algn="l">
              <a:lnSpc>
                <a:spcPts val="7091"/>
              </a:lnSpc>
            </a:pPr>
            <a:r>
              <a:rPr lang="en-US" sz="6166" b="1">
                <a:solidFill>
                  <a:srgbClr val="102574"/>
                </a:solidFill>
                <a:latin typeface="Poppins Bold"/>
                <a:ea typeface="Poppins Bold"/>
                <a:cs typeface="Poppins Bold"/>
                <a:sym typeface="Poppins Bold"/>
              </a:rPr>
              <a:t>Representatives</a:t>
            </a:r>
          </a:p>
        </p:txBody>
      </p:sp>
      <p:sp>
        <p:nvSpPr>
          <p:cNvPr id="5" name="TextBox 5"/>
          <p:cNvSpPr txBox="1"/>
          <p:nvPr/>
        </p:nvSpPr>
        <p:spPr>
          <a:xfrm>
            <a:off x="855755" y="3558197"/>
            <a:ext cx="5025514" cy="405355"/>
          </a:xfrm>
          <a:prstGeom prst="rect">
            <a:avLst/>
          </a:prstGeom>
        </p:spPr>
        <p:txBody>
          <a:bodyPr lIns="0" tIns="0" rIns="0" bIns="0" rtlCol="0" anchor="t">
            <a:spAutoFit/>
          </a:bodyPr>
          <a:lstStyle/>
          <a:p>
            <a:pPr algn="just">
              <a:lnSpc>
                <a:spcPts val="2940"/>
              </a:lnSpc>
            </a:pPr>
            <a:r>
              <a:rPr lang="en-US" sz="2194">
                <a:solidFill>
                  <a:srgbClr val="102574"/>
                </a:solidFill>
                <a:latin typeface="Poppins"/>
                <a:ea typeface="Poppins"/>
                <a:cs typeface="Poppins"/>
                <a:sym typeface="Poppins"/>
              </a:rPr>
              <a:t>STUDENT COMPANIONS</a:t>
            </a:r>
          </a:p>
        </p:txBody>
      </p:sp>
      <p:grpSp>
        <p:nvGrpSpPr>
          <p:cNvPr id="6" name="Group 6"/>
          <p:cNvGrpSpPr/>
          <p:nvPr/>
        </p:nvGrpSpPr>
        <p:grpSpPr>
          <a:xfrm>
            <a:off x="14298635" y="715585"/>
            <a:ext cx="1018727" cy="992991"/>
            <a:chOff x="0" y="0"/>
            <a:chExt cx="1358303" cy="1323988"/>
          </a:xfrm>
        </p:grpSpPr>
        <p:sp>
          <p:nvSpPr>
            <p:cNvPr id="7" name="Freeform 7"/>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3"/>
              <a:stretch>
                <a:fillRect r="-2"/>
              </a:stretch>
            </a:blipFill>
          </p:spPr>
          <p:txBody>
            <a:bodyPr/>
            <a:lstStyle/>
            <a:p>
              <a:endParaRPr lang="en-US"/>
            </a:p>
          </p:txBody>
        </p:sp>
      </p:grpSp>
      <p:grpSp>
        <p:nvGrpSpPr>
          <p:cNvPr id="8" name="Group 8"/>
          <p:cNvGrpSpPr/>
          <p:nvPr/>
        </p:nvGrpSpPr>
        <p:grpSpPr>
          <a:xfrm>
            <a:off x="15648232" y="715585"/>
            <a:ext cx="2474262" cy="992991"/>
            <a:chOff x="0" y="0"/>
            <a:chExt cx="3299016" cy="1323988"/>
          </a:xfrm>
        </p:grpSpPr>
        <p:sp>
          <p:nvSpPr>
            <p:cNvPr id="9" name="Freeform 9"/>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4"/>
              <a:stretch>
                <a:fillRect t="-3535" r="1" b="-3537"/>
              </a:stretch>
            </a:blipFill>
          </p:spPr>
          <p:txBody>
            <a:bodyPr/>
            <a:lstStyle/>
            <a:p>
              <a:endParaRPr lang="en-US"/>
            </a:p>
          </p:txBody>
        </p:sp>
      </p:grpSp>
      <p:grpSp>
        <p:nvGrpSpPr>
          <p:cNvPr id="10" name="Group 10"/>
          <p:cNvGrpSpPr/>
          <p:nvPr/>
        </p:nvGrpSpPr>
        <p:grpSpPr>
          <a:xfrm>
            <a:off x="15473277" y="767953"/>
            <a:ext cx="19050" cy="888254"/>
            <a:chOff x="0" y="0"/>
            <a:chExt cx="25400" cy="1184338"/>
          </a:xfrm>
        </p:grpSpPr>
        <p:sp>
          <p:nvSpPr>
            <p:cNvPr id="11" name="Freeform 11"/>
            <p:cNvSpPr/>
            <p:nvPr/>
          </p:nvSpPr>
          <p:spPr>
            <a:xfrm>
              <a:off x="0" y="0"/>
              <a:ext cx="25400" cy="1184275"/>
            </a:xfrm>
            <a:custGeom>
              <a:avLst/>
              <a:gdLst/>
              <a:ahLst/>
              <a:cxnLst/>
              <a:rect l="l" t="t" r="r" b="b"/>
              <a:pathLst>
                <a:path w="25400" h="1184275">
                  <a:moveTo>
                    <a:pt x="0" y="0"/>
                  </a:moveTo>
                  <a:lnTo>
                    <a:pt x="25400" y="1184275"/>
                  </a:lnTo>
                </a:path>
              </a:pathLst>
            </a:custGeom>
            <a:blipFill>
              <a:blip r:embed="rId5">
                <a:alphaModFix amt="0"/>
              </a:blip>
              <a:stretch>
                <a:fillRect l="-5932474" r="-5932474" b="-5"/>
              </a:stretch>
            </a:blipFill>
            <a:ln w="25400" cap="sq">
              <a:solidFill>
                <a:srgbClr val="102574"/>
              </a:solidFill>
              <a:prstDash val="solid"/>
              <a:miter/>
            </a:ln>
          </p:spPr>
          <p:txBody>
            <a:bodyPr/>
            <a:lstStyle/>
            <a:p>
              <a:endParaRPr lang="en-US"/>
            </a:p>
          </p:txBody>
        </p:sp>
      </p:grpSp>
      <p:sp>
        <p:nvSpPr>
          <p:cNvPr id="12" name="TextBox 12"/>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8</a:t>
            </a:r>
          </a:p>
        </p:txBody>
      </p:sp>
      <p:grpSp>
        <p:nvGrpSpPr>
          <p:cNvPr id="13" name="Group 13"/>
          <p:cNvGrpSpPr/>
          <p:nvPr/>
        </p:nvGrpSpPr>
        <p:grpSpPr>
          <a:xfrm>
            <a:off x="2392556" y="6792278"/>
            <a:ext cx="1771069" cy="1763182"/>
            <a:chOff x="0" y="0"/>
            <a:chExt cx="2361425" cy="2350910"/>
          </a:xfrm>
        </p:grpSpPr>
        <p:sp>
          <p:nvSpPr>
            <p:cNvPr id="14" name="Freeform 14"/>
            <p:cNvSpPr/>
            <p:nvPr/>
          </p:nvSpPr>
          <p:spPr>
            <a:xfrm>
              <a:off x="16" y="-12"/>
              <a:ext cx="2361454" cy="2350921"/>
            </a:xfrm>
            <a:custGeom>
              <a:avLst/>
              <a:gdLst/>
              <a:ahLst/>
              <a:cxnLst/>
              <a:rect l="l" t="t" r="r" b="b"/>
              <a:pathLst>
                <a:path w="2361454" h="2350921">
                  <a:moveTo>
                    <a:pt x="1180703" y="12"/>
                  </a:moveTo>
                  <a:cubicBezTo>
                    <a:pt x="759444" y="-1893"/>
                    <a:pt x="369427" y="221754"/>
                    <a:pt x="158353" y="586244"/>
                  </a:cubicBezTo>
                  <a:cubicBezTo>
                    <a:pt x="-52721" y="950734"/>
                    <a:pt x="-52848" y="1400314"/>
                    <a:pt x="158353" y="1764677"/>
                  </a:cubicBezTo>
                  <a:cubicBezTo>
                    <a:pt x="369554" y="2129040"/>
                    <a:pt x="759444" y="2352814"/>
                    <a:pt x="1180703" y="2350909"/>
                  </a:cubicBezTo>
                  <a:cubicBezTo>
                    <a:pt x="1601962" y="2352814"/>
                    <a:pt x="1991852" y="2129167"/>
                    <a:pt x="2203053" y="1764677"/>
                  </a:cubicBezTo>
                  <a:cubicBezTo>
                    <a:pt x="2414254" y="1400187"/>
                    <a:pt x="2414254" y="950607"/>
                    <a:pt x="2203053" y="586244"/>
                  </a:cubicBezTo>
                  <a:cubicBezTo>
                    <a:pt x="1991852" y="221881"/>
                    <a:pt x="1601835" y="-1893"/>
                    <a:pt x="1180703" y="12"/>
                  </a:cubicBezTo>
                  <a:close/>
                </a:path>
              </a:pathLst>
            </a:custGeom>
            <a:blipFill>
              <a:blip r:embed="rId6"/>
              <a:stretch>
                <a:fillRect t="-17295" r="1" b="-17296"/>
              </a:stretch>
            </a:blipFill>
          </p:spPr>
          <p:txBody>
            <a:bodyPr/>
            <a:lstStyle/>
            <a:p>
              <a:endParaRPr lang="en-US"/>
            </a:p>
          </p:txBody>
        </p:sp>
      </p:grpSp>
      <p:grpSp>
        <p:nvGrpSpPr>
          <p:cNvPr id="15" name="Group 15"/>
          <p:cNvGrpSpPr/>
          <p:nvPr/>
        </p:nvGrpSpPr>
        <p:grpSpPr>
          <a:xfrm>
            <a:off x="2380145" y="6775914"/>
            <a:ext cx="1795901" cy="1795891"/>
            <a:chOff x="0" y="0"/>
            <a:chExt cx="2394534" cy="2394522"/>
          </a:xfrm>
        </p:grpSpPr>
        <p:sp>
          <p:nvSpPr>
            <p:cNvPr id="16" name="Freeform 16"/>
            <p:cNvSpPr/>
            <p:nvPr/>
          </p:nvSpPr>
          <p:spPr>
            <a:xfrm>
              <a:off x="0" y="0"/>
              <a:ext cx="2394458" cy="2394585"/>
            </a:xfrm>
            <a:custGeom>
              <a:avLst/>
              <a:gdLst/>
              <a:ahLst/>
              <a:cxnLst/>
              <a:rect l="l" t="t" r="r" b="b"/>
              <a:pathLst>
                <a:path w="2394458" h="2394585">
                  <a:moveTo>
                    <a:pt x="1197229" y="2394585"/>
                  </a:moveTo>
                  <a:cubicBezTo>
                    <a:pt x="537083" y="2394585"/>
                    <a:pt x="0" y="1857502"/>
                    <a:pt x="0" y="1197229"/>
                  </a:cubicBezTo>
                  <a:cubicBezTo>
                    <a:pt x="0" y="536956"/>
                    <a:pt x="537083" y="0"/>
                    <a:pt x="1197229" y="0"/>
                  </a:cubicBezTo>
                  <a:cubicBezTo>
                    <a:pt x="1857375" y="0"/>
                    <a:pt x="2394458" y="537083"/>
                    <a:pt x="2394458" y="1197229"/>
                  </a:cubicBezTo>
                  <a:cubicBezTo>
                    <a:pt x="2394458" y="1857375"/>
                    <a:pt x="1857375" y="2394458"/>
                    <a:pt x="1197229" y="2394458"/>
                  </a:cubicBezTo>
                  <a:close/>
                  <a:moveTo>
                    <a:pt x="1197229" y="43561"/>
                  </a:moveTo>
                  <a:cubicBezTo>
                    <a:pt x="561213" y="43688"/>
                    <a:pt x="43688" y="561213"/>
                    <a:pt x="43688" y="1197229"/>
                  </a:cubicBezTo>
                  <a:cubicBezTo>
                    <a:pt x="43688" y="1833245"/>
                    <a:pt x="561213" y="2350897"/>
                    <a:pt x="1197356" y="2350897"/>
                  </a:cubicBezTo>
                  <a:cubicBezTo>
                    <a:pt x="1833499" y="2350897"/>
                    <a:pt x="2351024" y="1833372"/>
                    <a:pt x="2351024" y="1197229"/>
                  </a:cubicBezTo>
                  <a:cubicBezTo>
                    <a:pt x="2351024" y="561086"/>
                    <a:pt x="1833372" y="43688"/>
                    <a:pt x="1197229" y="43688"/>
                  </a:cubicBezTo>
                  <a:close/>
                </a:path>
              </a:pathLst>
            </a:custGeom>
            <a:solidFill>
              <a:srgbClr val="000000"/>
            </a:solidFill>
          </p:spPr>
          <p:txBody>
            <a:bodyPr/>
            <a:lstStyle/>
            <a:p>
              <a:endParaRPr lang="en-US"/>
            </a:p>
          </p:txBody>
        </p:sp>
      </p:grpSp>
      <p:sp>
        <p:nvSpPr>
          <p:cNvPr id="17" name="TextBox 17"/>
          <p:cNvSpPr txBox="1"/>
          <p:nvPr/>
        </p:nvSpPr>
        <p:spPr>
          <a:xfrm>
            <a:off x="1560443" y="8746807"/>
            <a:ext cx="3437077" cy="480746"/>
          </a:xfrm>
          <a:prstGeom prst="rect">
            <a:avLst/>
          </a:prstGeom>
        </p:spPr>
        <p:txBody>
          <a:bodyPr lIns="0" tIns="0" rIns="0" bIns="0" rtlCol="0" anchor="t">
            <a:spAutoFit/>
          </a:bodyPr>
          <a:lstStyle/>
          <a:p>
            <a:pPr algn="ctr">
              <a:lnSpc>
                <a:spcPts val="1360"/>
              </a:lnSpc>
            </a:pPr>
            <a:r>
              <a:rPr lang="en-US" sz="1237" b="1">
                <a:solidFill>
                  <a:srgbClr val="000000"/>
                </a:solidFill>
                <a:latin typeface="Roboto Bold"/>
                <a:ea typeface="Roboto Bold"/>
                <a:cs typeface="Roboto Bold"/>
                <a:sym typeface="Roboto Bold"/>
              </a:rPr>
              <a:t>YASHPAL SONI</a:t>
            </a:r>
          </a:p>
          <a:p>
            <a:pPr algn="ctr">
              <a:lnSpc>
                <a:spcPts val="1360"/>
              </a:lnSpc>
            </a:pPr>
            <a:r>
              <a:rPr lang="en-US" sz="1237">
                <a:solidFill>
                  <a:srgbClr val="000000"/>
                </a:solidFill>
                <a:latin typeface="Roboto"/>
                <a:ea typeface="Roboto"/>
                <a:cs typeface="Roboto"/>
                <a:sym typeface="Roboto"/>
              </a:rPr>
              <a:t>25m0593@iitb.ac.in </a:t>
            </a:r>
          </a:p>
          <a:p>
            <a:pPr algn="ctr">
              <a:lnSpc>
                <a:spcPts val="1360"/>
              </a:lnSpc>
            </a:pPr>
            <a:r>
              <a:rPr lang="en-US" sz="1237">
                <a:solidFill>
                  <a:srgbClr val="000000"/>
                </a:solidFill>
                <a:latin typeface="Roboto"/>
                <a:ea typeface="Roboto"/>
                <a:cs typeface="Roboto"/>
                <a:sym typeface="Roboto"/>
              </a:rPr>
              <a:t>+91 70234 30126</a:t>
            </a:r>
          </a:p>
        </p:txBody>
      </p:sp>
      <p:grpSp>
        <p:nvGrpSpPr>
          <p:cNvPr id="18" name="Group 18"/>
          <p:cNvGrpSpPr/>
          <p:nvPr/>
        </p:nvGrpSpPr>
        <p:grpSpPr>
          <a:xfrm>
            <a:off x="1297934" y="3959581"/>
            <a:ext cx="1771069" cy="1763182"/>
            <a:chOff x="0" y="0"/>
            <a:chExt cx="2361425" cy="2350910"/>
          </a:xfrm>
        </p:grpSpPr>
        <p:sp>
          <p:nvSpPr>
            <p:cNvPr id="19" name="Freeform 19"/>
            <p:cNvSpPr/>
            <p:nvPr/>
          </p:nvSpPr>
          <p:spPr>
            <a:xfrm>
              <a:off x="16" y="-12"/>
              <a:ext cx="2361454" cy="2350921"/>
            </a:xfrm>
            <a:custGeom>
              <a:avLst/>
              <a:gdLst/>
              <a:ahLst/>
              <a:cxnLst/>
              <a:rect l="l" t="t" r="r" b="b"/>
              <a:pathLst>
                <a:path w="2361454" h="2350921">
                  <a:moveTo>
                    <a:pt x="1180703" y="12"/>
                  </a:moveTo>
                  <a:cubicBezTo>
                    <a:pt x="759444" y="-1893"/>
                    <a:pt x="369427" y="221754"/>
                    <a:pt x="158353" y="586244"/>
                  </a:cubicBezTo>
                  <a:cubicBezTo>
                    <a:pt x="-52721" y="950734"/>
                    <a:pt x="-52848" y="1400314"/>
                    <a:pt x="158353" y="1764677"/>
                  </a:cubicBezTo>
                  <a:cubicBezTo>
                    <a:pt x="369554" y="2129040"/>
                    <a:pt x="759571" y="2352814"/>
                    <a:pt x="1180703" y="2350909"/>
                  </a:cubicBezTo>
                  <a:cubicBezTo>
                    <a:pt x="1601962" y="2352814"/>
                    <a:pt x="1991852" y="2129167"/>
                    <a:pt x="2203053" y="1764677"/>
                  </a:cubicBezTo>
                  <a:cubicBezTo>
                    <a:pt x="2414254" y="1400187"/>
                    <a:pt x="2414254" y="950607"/>
                    <a:pt x="2203053" y="586244"/>
                  </a:cubicBezTo>
                  <a:cubicBezTo>
                    <a:pt x="1991852" y="221881"/>
                    <a:pt x="1601835" y="-1893"/>
                    <a:pt x="1180703" y="12"/>
                  </a:cubicBezTo>
                  <a:close/>
                </a:path>
              </a:pathLst>
            </a:custGeom>
            <a:blipFill>
              <a:blip r:embed="rId7"/>
              <a:stretch>
                <a:fillRect t="-17067" r="1" b="-17067"/>
              </a:stretch>
            </a:blipFill>
          </p:spPr>
          <p:txBody>
            <a:bodyPr/>
            <a:lstStyle/>
            <a:p>
              <a:endParaRPr lang="en-US"/>
            </a:p>
          </p:txBody>
        </p:sp>
      </p:grpSp>
      <p:grpSp>
        <p:nvGrpSpPr>
          <p:cNvPr id="20" name="Group 20"/>
          <p:cNvGrpSpPr/>
          <p:nvPr/>
        </p:nvGrpSpPr>
        <p:grpSpPr>
          <a:xfrm>
            <a:off x="1285513" y="3943217"/>
            <a:ext cx="1795901" cy="1795891"/>
            <a:chOff x="0" y="0"/>
            <a:chExt cx="2394534" cy="2394522"/>
          </a:xfrm>
        </p:grpSpPr>
        <p:sp>
          <p:nvSpPr>
            <p:cNvPr id="21" name="Freeform 21"/>
            <p:cNvSpPr/>
            <p:nvPr/>
          </p:nvSpPr>
          <p:spPr>
            <a:xfrm>
              <a:off x="0" y="0"/>
              <a:ext cx="2394458" cy="2394585"/>
            </a:xfrm>
            <a:custGeom>
              <a:avLst/>
              <a:gdLst/>
              <a:ahLst/>
              <a:cxnLst/>
              <a:rect l="l" t="t" r="r" b="b"/>
              <a:pathLst>
                <a:path w="2394458" h="2394585">
                  <a:moveTo>
                    <a:pt x="1197229" y="2394585"/>
                  </a:moveTo>
                  <a:cubicBezTo>
                    <a:pt x="537083" y="2394585"/>
                    <a:pt x="0" y="1857502"/>
                    <a:pt x="0" y="1197229"/>
                  </a:cubicBezTo>
                  <a:cubicBezTo>
                    <a:pt x="0" y="536956"/>
                    <a:pt x="537083" y="0"/>
                    <a:pt x="1197229" y="0"/>
                  </a:cubicBezTo>
                  <a:cubicBezTo>
                    <a:pt x="1857375" y="0"/>
                    <a:pt x="2394458" y="537083"/>
                    <a:pt x="2394458" y="1197229"/>
                  </a:cubicBezTo>
                  <a:cubicBezTo>
                    <a:pt x="2394458" y="1857375"/>
                    <a:pt x="1857375" y="2394458"/>
                    <a:pt x="1197229" y="2394458"/>
                  </a:cubicBezTo>
                  <a:close/>
                  <a:moveTo>
                    <a:pt x="1197229" y="43561"/>
                  </a:moveTo>
                  <a:cubicBezTo>
                    <a:pt x="561213" y="43688"/>
                    <a:pt x="43688" y="561213"/>
                    <a:pt x="43688" y="1197229"/>
                  </a:cubicBezTo>
                  <a:cubicBezTo>
                    <a:pt x="43688" y="1833245"/>
                    <a:pt x="561213" y="2350897"/>
                    <a:pt x="1197356" y="2350897"/>
                  </a:cubicBezTo>
                  <a:cubicBezTo>
                    <a:pt x="1833499" y="2350897"/>
                    <a:pt x="2351024" y="1833372"/>
                    <a:pt x="2351024" y="1197229"/>
                  </a:cubicBezTo>
                  <a:cubicBezTo>
                    <a:pt x="2351024" y="561086"/>
                    <a:pt x="1833372" y="43688"/>
                    <a:pt x="1197229" y="43688"/>
                  </a:cubicBezTo>
                  <a:close/>
                </a:path>
              </a:pathLst>
            </a:custGeom>
            <a:solidFill>
              <a:srgbClr val="000000"/>
            </a:solidFill>
          </p:spPr>
          <p:txBody>
            <a:bodyPr/>
            <a:lstStyle/>
            <a:p>
              <a:endParaRPr lang="en-US"/>
            </a:p>
          </p:txBody>
        </p:sp>
      </p:grpSp>
      <p:sp>
        <p:nvSpPr>
          <p:cNvPr id="22" name="TextBox 22"/>
          <p:cNvSpPr txBox="1"/>
          <p:nvPr/>
        </p:nvSpPr>
        <p:spPr>
          <a:xfrm>
            <a:off x="465820" y="5929560"/>
            <a:ext cx="3437077" cy="483175"/>
          </a:xfrm>
          <a:prstGeom prst="rect">
            <a:avLst/>
          </a:prstGeom>
        </p:spPr>
        <p:txBody>
          <a:bodyPr lIns="0" tIns="0" rIns="0" bIns="0" rtlCol="0" anchor="t">
            <a:spAutoFit/>
          </a:bodyPr>
          <a:lstStyle/>
          <a:p>
            <a:pPr algn="ctr">
              <a:lnSpc>
                <a:spcPts val="1365"/>
              </a:lnSpc>
            </a:pPr>
            <a:r>
              <a:rPr lang="en-US" sz="1241" b="1">
                <a:solidFill>
                  <a:srgbClr val="000000"/>
                </a:solidFill>
                <a:latin typeface="Roboto Bold"/>
                <a:ea typeface="Roboto Bold"/>
                <a:cs typeface="Roboto Bold"/>
                <a:sym typeface="Roboto Bold"/>
              </a:rPr>
              <a:t>JATIN GAWLI</a:t>
            </a:r>
          </a:p>
          <a:p>
            <a:pPr algn="ctr">
              <a:lnSpc>
                <a:spcPts val="1365"/>
              </a:lnSpc>
            </a:pPr>
            <a:r>
              <a:rPr lang="en-US" sz="1241">
                <a:solidFill>
                  <a:srgbClr val="000000"/>
                </a:solidFill>
                <a:latin typeface="Roboto"/>
                <a:ea typeface="Roboto"/>
                <a:cs typeface="Roboto"/>
                <a:sym typeface="Roboto"/>
              </a:rPr>
              <a:t>25m0578@iitb.ac.in</a:t>
            </a:r>
          </a:p>
          <a:p>
            <a:pPr algn="ctr">
              <a:lnSpc>
                <a:spcPts val="1365"/>
              </a:lnSpc>
            </a:pPr>
            <a:r>
              <a:rPr lang="en-US" sz="1241">
                <a:solidFill>
                  <a:srgbClr val="000000"/>
                </a:solidFill>
                <a:latin typeface="Roboto"/>
                <a:ea typeface="Roboto"/>
                <a:cs typeface="Roboto"/>
                <a:sym typeface="Roboto"/>
              </a:rPr>
              <a:t>+91 95795 94971</a:t>
            </a:r>
          </a:p>
        </p:txBody>
      </p:sp>
      <p:grpSp>
        <p:nvGrpSpPr>
          <p:cNvPr id="23" name="Group 23"/>
          <p:cNvGrpSpPr/>
          <p:nvPr/>
        </p:nvGrpSpPr>
        <p:grpSpPr>
          <a:xfrm>
            <a:off x="5380091" y="6714477"/>
            <a:ext cx="1835448" cy="1827276"/>
            <a:chOff x="0" y="0"/>
            <a:chExt cx="2447265" cy="2436368"/>
          </a:xfrm>
        </p:grpSpPr>
        <p:sp>
          <p:nvSpPr>
            <p:cNvPr id="24" name="Freeform 24"/>
            <p:cNvSpPr/>
            <p:nvPr/>
          </p:nvSpPr>
          <p:spPr>
            <a:xfrm>
              <a:off x="-32" y="-12"/>
              <a:ext cx="2447354" cy="2436518"/>
            </a:xfrm>
            <a:custGeom>
              <a:avLst/>
              <a:gdLst/>
              <a:ahLst/>
              <a:cxnLst/>
              <a:rect l="l" t="t" r="r" b="b"/>
              <a:pathLst>
                <a:path w="2447354" h="2436518">
                  <a:moveTo>
                    <a:pt x="1223677" y="12"/>
                  </a:moveTo>
                  <a:cubicBezTo>
                    <a:pt x="787178" y="-1893"/>
                    <a:pt x="382937" y="229882"/>
                    <a:pt x="164116" y="607580"/>
                  </a:cubicBezTo>
                  <a:cubicBezTo>
                    <a:pt x="-54705" y="985278"/>
                    <a:pt x="-54705" y="1451241"/>
                    <a:pt x="164116" y="1828939"/>
                  </a:cubicBezTo>
                  <a:cubicBezTo>
                    <a:pt x="382937" y="2206637"/>
                    <a:pt x="787178" y="2438412"/>
                    <a:pt x="1223677" y="2436507"/>
                  </a:cubicBezTo>
                  <a:cubicBezTo>
                    <a:pt x="1660176" y="2438412"/>
                    <a:pt x="2064417" y="2206764"/>
                    <a:pt x="2283238" y="1828939"/>
                  </a:cubicBezTo>
                  <a:cubicBezTo>
                    <a:pt x="2502059" y="1451114"/>
                    <a:pt x="2502059" y="985278"/>
                    <a:pt x="2283238" y="607580"/>
                  </a:cubicBezTo>
                  <a:cubicBezTo>
                    <a:pt x="2064417" y="229882"/>
                    <a:pt x="1660176" y="-1893"/>
                    <a:pt x="1223677" y="12"/>
                  </a:cubicBezTo>
                  <a:close/>
                </a:path>
              </a:pathLst>
            </a:custGeom>
            <a:blipFill>
              <a:blip r:embed="rId8"/>
              <a:stretch>
                <a:fillRect l="1" t="-11275" r="2" b="-11270"/>
              </a:stretch>
            </a:blipFill>
          </p:spPr>
          <p:txBody>
            <a:bodyPr/>
            <a:lstStyle/>
            <a:p>
              <a:endParaRPr lang="en-US"/>
            </a:p>
          </p:txBody>
        </p:sp>
      </p:grpSp>
      <p:grpSp>
        <p:nvGrpSpPr>
          <p:cNvPr id="25" name="Group 25"/>
          <p:cNvGrpSpPr/>
          <p:nvPr/>
        </p:nvGrpSpPr>
        <p:grpSpPr>
          <a:xfrm>
            <a:off x="5367223" y="6697513"/>
            <a:ext cx="1861185" cy="1861185"/>
            <a:chOff x="0" y="0"/>
            <a:chExt cx="2481580" cy="2481580"/>
          </a:xfrm>
        </p:grpSpPr>
        <p:sp>
          <p:nvSpPr>
            <p:cNvPr id="26" name="Freeform 26"/>
            <p:cNvSpPr/>
            <p:nvPr/>
          </p:nvSpPr>
          <p:spPr>
            <a:xfrm>
              <a:off x="0" y="0"/>
              <a:ext cx="2481580" cy="2481580"/>
            </a:xfrm>
            <a:custGeom>
              <a:avLst/>
              <a:gdLst/>
              <a:ahLst/>
              <a:cxnLst/>
              <a:rect l="l" t="t" r="r" b="b"/>
              <a:pathLst>
                <a:path w="2481580" h="2481580">
                  <a:moveTo>
                    <a:pt x="1240790" y="2481580"/>
                  </a:moveTo>
                  <a:cubicBezTo>
                    <a:pt x="556641" y="2481580"/>
                    <a:pt x="0" y="1924939"/>
                    <a:pt x="0" y="1240790"/>
                  </a:cubicBezTo>
                  <a:cubicBezTo>
                    <a:pt x="0" y="556641"/>
                    <a:pt x="556641" y="0"/>
                    <a:pt x="1240790" y="0"/>
                  </a:cubicBezTo>
                  <a:cubicBezTo>
                    <a:pt x="1924939" y="0"/>
                    <a:pt x="2481580" y="556641"/>
                    <a:pt x="2481580" y="1240790"/>
                  </a:cubicBezTo>
                  <a:cubicBezTo>
                    <a:pt x="2481580" y="1924939"/>
                    <a:pt x="1924939" y="2481580"/>
                    <a:pt x="1240790" y="2481580"/>
                  </a:cubicBezTo>
                  <a:close/>
                  <a:moveTo>
                    <a:pt x="1240790" y="45212"/>
                  </a:moveTo>
                  <a:cubicBezTo>
                    <a:pt x="581533" y="45212"/>
                    <a:pt x="45212" y="581533"/>
                    <a:pt x="45212" y="1240790"/>
                  </a:cubicBezTo>
                  <a:cubicBezTo>
                    <a:pt x="45212" y="1900047"/>
                    <a:pt x="581533" y="2436368"/>
                    <a:pt x="1240790" y="2436368"/>
                  </a:cubicBezTo>
                  <a:cubicBezTo>
                    <a:pt x="1900047" y="2436368"/>
                    <a:pt x="2436368" y="1900047"/>
                    <a:pt x="2436368" y="1240790"/>
                  </a:cubicBezTo>
                  <a:cubicBezTo>
                    <a:pt x="2436368" y="581533"/>
                    <a:pt x="1900047" y="45212"/>
                    <a:pt x="1240790" y="45212"/>
                  </a:cubicBezTo>
                  <a:close/>
                </a:path>
              </a:pathLst>
            </a:custGeom>
            <a:solidFill>
              <a:srgbClr val="000000"/>
            </a:solidFill>
          </p:spPr>
          <p:txBody>
            <a:bodyPr/>
            <a:lstStyle/>
            <a:p>
              <a:endParaRPr lang="en-US"/>
            </a:p>
          </p:txBody>
        </p:sp>
      </p:grpSp>
      <p:sp>
        <p:nvSpPr>
          <p:cNvPr id="27" name="TextBox 27"/>
          <p:cNvSpPr txBox="1"/>
          <p:nvPr/>
        </p:nvSpPr>
        <p:spPr>
          <a:xfrm>
            <a:off x="4999130" y="8705917"/>
            <a:ext cx="2423217" cy="537601"/>
          </a:xfrm>
          <a:prstGeom prst="rect">
            <a:avLst/>
          </a:prstGeom>
        </p:spPr>
        <p:txBody>
          <a:bodyPr lIns="0" tIns="0" rIns="0" bIns="0" rtlCol="0" anchor="t">
            <a:spAutoFit/>
          </a:bodyPr>
          <a:lstStyle/>
          <a:p>
            <a:pPr algn="ctr">
              <a:lnSpc>
                <a:spcPts val="1411"/>
              </a:lnSpc>
            </a:pPr>
            <a:r>
              <a:rPr lang="en-US" sz="1282" b="1">
                <a:solidFill>
                  <a:srgbClr val="000000"/>
                </a:solidFill>
                <a:latin typeface="Roboto Bold"/>
                <a:ea typeface="Roboto Bold"/>
                <a:cs typeface="Roboto Bold"/>
                <a:sym typeface="Roboto Bold"/>
              </a:rPr>
              <a:t>VIOLINA KASHYAP</a:t>
            </a:r>
          </a:p>
          <a:p>
            <a:pPr algn="ctr">
              <a:lnSpc>
                <a:spcPts val="1411"/>
              </a:lnSpc>
            </a:pPr>
            <a:r>
              <a:rPr lang="en-US" sz="1282">
                <a:solidFill>
                  <a:srgbClr val="000000"/>
                </a:solidFill>
                <a:latin typeface="Roboto"/>
                <a:ea typeface="Roboto"/>
                <a:cs typeface="Roboto"/>
                <a:sym typeface="Roboto"/>
              </a:rPr>
              <a:t> 25m0604@iitb.ac.in</a:t>
            </a:r>
          </a:p>
          <a:p>
            <a:pPr algn="ctr">
              <a:lnSpc>
                <a:spcPts val="1411"/>
              </a:lnSpc>
            </a:pPr>
            <a:r>
              <a:rPr lang="en-US" sz="1282">
                <a:solidFill>
                  <a:srgbClr val="000000"/>
                </a:solidFill>
                <a:latin typeface="Roboto"/>
                <a:ea typeface="Roboto"/>
                <a:cs typeface="Roboto"/>
                <a:sym typeface="Roboto"/>
              </a:rPr>
              <a:t>+91 84537 31669</a:t>
            </a:r>
          </a:p>
        </p:txBody>
      </p:sp>
      <p:grpSp>
        <p:nvGrpSpPr>
          <p:cNvPr id="28" name="Group 28"/>
          <p:cNvGrpSpPr/>
          <p:nvPr/>
        </p:nvGrpSpPr>
        <p:grpSpPr>
          <a:xfrm>
            <a:off x="4153948" y="3959581"/>
            <a:ext cx="1771069" cy="1763182"/>
            <a:chOff x="0" y="0"/>
            <a:chExt cx="2361425" cy="2350910"/>
          </a:xfrm>
        </p:grpSpPr>
        <p:sp>
          <p:nvSpPr>
            <p:cNvPr id="29" name="Freeform 29"/>
            <p:cNvSpPr/>
            <p:nvPr/>
          </p:nvSpPr>
          <p:spPr>
            <a:xfrm>
              <a:off x="16" y="-12"/>
              <a:ext cx="2361454" cy="2350921"/>
            </a:xfrm>
            <a:custGeom>
              <a:avLst/>
              <a:gdLst/>
              <a:ahLst/>
              <a:cxnLst/>
              <a:rect l="l" t="t" r="r" b="b"/>
              <a:pathLst>
                <a:path w="2361454" h="2350921">
                  <a:moveTo>
                    <a:pt x="1180703" y="12"/>
                  </a:moveTo>
                  <a:cubicBezTo>
                    <a:pt x="759444" y="-1893"/>
                    <a:pt x="369427" y="221754"/>
                    <a:pt x="158353" y="586244"/>
                  </a:cubicBezTo>
                  <a:cubicBezTo>
                    <a:pt x="-52721" y="950734"/>
                    <a:pt x="-52848" y="1400314"/>
                    <a:pt x="158353" y="1764677"/>
                  </a:cubicBezTo>
                  <a:cubicBezTo>
                    <a:pt x="369554" y="2129040"/>
                    <a:pt x="759571" y="2352814"/>
                    <a:pt x="1180703" y="2350909"/>
                  </a:cubicBezTo>
                  <a:cubicBezTo>
                    <a:pt x="1601962" y="2352814"/>
                    <a:pt x="1991852" y="2129167"/>
                    <a:pt x="2203053" y="1764677"/>
                  </a:cubicBezTo>
                  <a:cubicBezTo>
                    <a:pt x="2414254" y="1400187"/>
                    <a:pt x="2414254" y="950607"/>
                    <a:pt x="2203053" y="586244"/>
                  </a:cubicBezTo>
                  <a:cubicBezTo>
                    <a:pt x="1991852" y="221881"/>
                    <a:pt x="1601835" y="-1893"/>
                    <a:pt x="1180703" y="12"/>
                  </a:cubicBezTo>
                  <a:close/>
                </a:path>
              </a:pathLst>
            </a:custGeom>
            <a:blipFill>
              <a:blip r:embed="rId9"/>
              <a:stretch>
                <a:fillRect t="-14601" r="1" b="-14602"/>
              </a:stretch>
            </a:blipFill>
          </p:spPr>
          <p:txBody>
            <a:bodyPr/>
            <a:lstStyle/>
            <a:p>
              <a:endParaRPr lang="en-US"/>
            </a:p>
          </p:txBody>
        </p:sp>
      </p:grpSp>
      <p:grpSp>
        <p:nvGrpSpPr>
          <p:cNvPr id="30" name="Group 30"/>
          <p:cNvGrpSpPr/>
          <p:nvPr/>
        </p:nvGrpSpPr>
        <p:grpSpPr>
          <a:xfrm>
            <a:off x="4141527" y="3943217"/>
            <a:ext cx="1795901" cy="1795891"/>
            <a:chOff x="0" y="0"/>
            <a:chExt cx="2394534" cy="2394522"/>
          </a:xfrm>
        </p:grpSpPr>
        <p:sp>
          <p:nvSpPr>
            <p:cNvPr id="31" name="Freeform 31"/>
            <p:cNvSpPr/>
            <p:nvPr/>
          </p:nvSpPr>
          <p:spPr>
            <a:xfrm>
              <a:off x="0" y="0"/>
              <a:ext cx="2394458" cy="2394585"/>
            </a:xfrm>
            <a:custGeom>
              <a:avLst/>
              <a:gdLst/>
              <a:ahLst/>
              <a:cxnLst/>
              <a:rect l="l" t="t" r="r" b="b"/>
              <a:pathLst>
                <a:path w="2394458" h="2394585">
                  <a:moveTo>
                    <a:pt x="1197229" y="2394585"/>
                  </a:moveTo>
                  <a:cubicBezTo>
                    <a:pt x="537083" y="2394585"/>
                    <a:pt x="0" y="1857502"/>
                    <a:pt x="0" y="1197229"/>
                  </a:cubicBezTo>
                  <a:cubicBezTo>
                    <a:pt x="0" y="536956"/>
                    <a:pt x="537083" y="0"/>
                    <a:pt x="1197229" y="0"/>
                  </a:cubicBezTo>
                  <a:cubicBezTo>
                    <a:pt x="1857375" y="0"/>
                    <a:pt x="2394458" y="537083"/>
                    <a:pt x="2394458" y="1197229"/>
                  </a:cubicBezTo>
                  <a:cubicBezTo>
                    <a:pt x="2394458" y="1857375"/>
                    <a:pt x="1857375" y="2394458"/>
                    <a:pt x="1197229" y="2394458"/>
                  </a:cubicBezTo>
                  <a:close/>
                  <a:moveTo>
                    <a:pt x="1197229" y="43561"/>
                  </a:moveTo>
                  <a:cubicBezTo>
                    <a:pt x="561213" y="43688"/>
                    <a:pt x="43688" y="561213"/>
                    <a:pt x="43688" y="1197229"/>
                  </a:cubicBezTo>
                  <a:cubicBezTo>
                    <a:pt x="43688" y="1833245"/>
                    <a:pt x="561213" y="2350897"/>
                    <a:pt x="1197356" y="2350897"/>
                  </a:cubicBezTo>
                  <a:cubicBezTo>
                    <a:pt x="1833499" y="2350897"/>
                    <a:pt x="2351024" y="1833372"/>
                    <a:pt x="2351024" y="1197229"/>
                  </a:cubicBezTo>
                  <a:cubicBezTo>
                    <a:pt x="2351024" y="561086"/>
                    <a:pt x="1833372" y="43688"/>
                    <a:pt x="1197229" y="43688"/>
                  </a:cubicBezTo>
                  <a:close/>
                </a:path>
              </a:pathLst>
            </a:custGeom>
            <a:solidFill>
              <a:srgbClr val="000000"/>
            </a:solidFill>
          </p:spPr>
          <p:txBody>
            <a:bodyPr/>
            <a:lstStyle/>
            <a:p>
              <a:endParaRPr lang="en-US"/>
            </a:p>
          </p:txBody>
        </p:sp>
      </p:grpSp>
      <p:sp>
        <p:nvSpPr>
          <p:cNvPr id="32" name="TextBox 32"/>
          <p:cNvSpPr txBox="1"/>
          <p:nvPr/>
        </p:nvSpPr>
        <p:spPr>
          <a:xfrm>
            <a:off x="3321834" y="5959135"/>
            <a:ext cx="3437077" cy="483127"/>
          </a:xfrm>
          <a:prstGeom prst="rect">
            <a:avLst/>
          </a:prstGeom>
        </p:spPr>
        <p:txBody>
          <a:bodyPr lIns="0" tIns="0" rIns="0" bIns="0" rtlCol="0" anchor="t">
            <a:spAutoFit/>
          </a:bodyPr>
          <a:lstStyle/>
          <a:p>
            <a:pPr algn="ctr">
              <a:lnSpc>
                <a:spcPts val="1360"/>
              </a:lnSpc>
            </a:pPr>
            <a:r>
              <a:rPr lang="en-US" sz="1237" b="1">
                <a:solidFill>
                  <a:srgbClr val="000000"/>
                </a:solidFill>
                <a:latin typeface="Roboto Bold"/>
                <a:ea typeface="Roboto Bold"/>
                <a:cs typeface="Roboto Bold"/>
                <a:sym typeface="Roboto Bold"/>
              </a:rPr>
              <a:t>SHREYA VS</a:t>
            </a:r>
          </a:p>
          <a:p>
            <a:pPr algn="ctr">
              <a:lnSpc>
                <a:spcPts val="1360"/>
              </a:lnSpc>
            </a:pPr>
            <a:r>
              <a:rPr lang="en-US" sz="1237">
                <a:solidFill>
                  <a:srgbClr val="000000"/>
                </a:solidFill>
                <a:latin typeface="Roboto"/>
                <a:ea typeface="Roboto"/>
                <a:cs typeface="Roboto"/>
                <a:sym typeface="Roboto"/>
              </a:rPr>
              <a:t>25m0597@iitb.ac.in</a:t>
            </a:r>
          </a:p>
          <a:p>
            <a:pPr algn="ctr">
              <a:lnSpc>
                <a:spcPts val="1360"/>
              </a:lnSpc>
            </a:pPr>
            <a:r>
              <a:rPr lang="en-US" sz="1237">
                <a:solidFill>
                  <a:srgbClr val="000000"/>
                </a:solidFill>
                <a:latin typeface="Roboto"/>
                <a:ea typeface="Roboto"/>
                <a:cs typeface="Roboto"/>
                <a:sym typeface="Roboto"/>
              </a:rPr>
              <a:t>+91 89214 70429</a:t>
            </a:r>
          </a:p>
        </p:txBody>
      </p:sp>
      <p:grpSp>
        <p:nvGrpSpPr>
          <p:cNvPr id="33" name="Group 33"/>
          <p:cNvGrpSpPr/>
          <p:nvPr/>
        </p:nvGrpSpPr>
        <p:grpSpPr>
          <a:xfrm>
            <a:off x="6828682" y="3959581"/>
            <a:ext cx="1771069" cy="1763182"/>
            <a:chOff x="0" y="0"/>
            <a:chExt cx="2361425" cy="2350910"/>
          </a:xfrm>
        </p:grpSpPr>
        <p:sp>
          <p:nvSpPr>
            <p:cNvPr id="34" name="Freeform 34"/>
            <p:cNvSpPr/>
            <p:nvPr/>
          </p:nvSpPr>
          <p:spPr>
            <a:xfrm>
              <a:off x="16" y="-12"/>
              <a:ext cx="2361454" cy="2350921"/>
            </a:xfrm>
            <a:custGeom>
              <a:avLst/>
              <a:gdLst/>
              <a:ahLst/>
              <a:cxnLst/>
              <a:rect l="l" t="t" r="r" b="b"/>
              <a:pathLst>
                <a:path w="2361454" h="2350921">
                  <a:moveTo>
                    <a:pt x="1180703" y="12"/>
                  </a:moveTo>
                  <a:cubicBezTo>
                    <a:pt x="759444" y="-1893"/>
                    <a:pt x="369427" y="221754"/>
                    <a:pt x="158353" y="586244"/>
                  </a:cubicBezTo>
                  <a:cubicBezTo>
                    <a:pt x="-52721" y="950734"/>
                    <a:pt x="-52848" y="1400314"/>
                    <a:pt x="158353" y="1764677"/>
                  </a:cubicBezTo>
                  <a:cubicBezTo>
                    <a:pt x="369554" y="2129040"/>
                    <a:pt x="759571" y="2352814"/>
                    <a:pt x="1180703" y="2350909"/>
                  </a:cubicBezTo>
                  <a:cubicBezTo>
                    <a:pt x="1601962" y="2352814"/>
                    <a:pt x="1991852" y="2129167"/>
                    <a:pt x="2203053" y="1764677"/>
                  </a:cubicBezTo>
                  <a:cubicBezTo>
                    <a:pt x="2414254" y="1400187"/>
                    <a:pt x="2414254" y="950607"/>
                    <a:pt x="2203053" y="586244"/>
                  </a:cubicBezTo>
                  <a:cubicBezTo>
                    <a:pt x="1991852" y="221881"/>
                    <a:pt x="1601835" y="-1893"/>
                    <a:pt x="1180703" y="12"/>
                  </a:cubicBezTo>
                  <a:close/>
                </a:path>
              </a:pathLst>
            </a:custGeom>
            <a:blipFill>
              <a:blip r:embed="rId10"/>
              <a:stretch>
                <a:fillRect t="-223" r="1" b="-223"/>
              </a:stretch>
            </a:blipFill>
          </p:spPr>
          <p:txBody>
            <a:bodyPr/>
            <a:lstStyle/>
            <a:p>
              <a:endParaRPr lang="en-US"/>
            </a:p>
          </p:txBody>
        </p:sp>
      </p:grpSp>
      <p:grpSp>
        <p:nvGrpSpPr>
          <p:cNvPr id="35" name="Group 35"/>
          <p:cNvGrpSpPr/>
          <p:nvPr/>
        </p:nvGrpSpPr>
        <p:grpSpPr>
          <a:xfrm>
            <a:off x="6816271" y="3943217"/>
            <a:ext cx="1795901" cy="1795891"/>
            <a:chOff x="0" y="0"/>
            <a:chExt cx="2394534" cy="2394522"/>
          </a:xfrm>
        </p:grpSpPr>
        <p:sp>
          <p:nvSpPr>
            <p:cNvPr id="36" name="Freeform 36"/>
            <p:cNvSpPr/>
            <p:nvPr/>
          </p:nvSpPr>
          <p:spPr>
            <a:xfrm>
              <a:off x="0" y="0"/>
              <a:ext cx="2394458" cy="2394585"/>
            </a:xfrm>
            <a:custGeom>
              <a:avLst/>
              <a:gdLst/>
              <a:ahLst/>
              <a:cxnLst/>
              <a:rect l="l" t="t" r="r" b="b"/>
              <a:pathLst>
                <a:path w="2394458" h="2394585">
                  <a:moveTo>
                    <a:pt x="1197229" y="2394585"/>
                  </a:moveTo>
                  <a:cubicBezTo>
                    <a:pt x="537083" y="2394585"/>
                    <a:pt x="0" y="1857502"/>
                    <a:pt x="0" y="1197229"/>
                  </a:cubicBezTo>
                  <a:cubicBezTo>
                    <a:pt x="0" y="536956"/>
                    <a:pt x="537083" y="0"/>
                    <a:pt x="1197229" y="0"/>
                  </a:cubicBezTo>
                  <a:cubicBezTo>
                    <a:pt x="1857375" y="0"/>
                    <a:pt x="2394458" y="537083"/>
                    <a:pt x="2394458" y="1197229"/>
                  </a:cubicBezTo>
                  <a:cubicBezTo>
                    <a:pt x="2394458" y="1857375"/>
                    <a:pt x="1857375" y="2394458"/>
                    <a:pt x="1197229" y="2394458"/>
                  </a:cubicBezTo>
                  <a:close/>
                  <a:moveTo>
                    <a:pt x="1197229" y="43561"/>
                  </a:moveTo>
                  <a:cubicBezTo>
                    <a:pt x="561213" y="43688"/>
                    <a:pt x="43688" y="561213"/>
                    <a:pt x="43688" y="1197229"/>
                  </a:cubicBezTo>
                  <a:cubicBezTo>
                    <a:pt x="43688" y="1833245"/>
                    <a:pt x="561213" y="2350897"/>
                    <a:pt x="1197356" y="2350897"/>
                  </a:cubicBezTo>
                  <a:cubicBezTo>
                    <a:pt x="1833499" y="2350897"/>
                    <a:pt x="2351024" y="1833372"/>
                    <a:pt x="2351024" y="1197229"/>
                  </a:cubicBezTo>
                  <a:cubicBezTo>
                    <a:pt x="2351024" y="561086"/>
                    <a:pt x="1833372" y="43688"/>
                    <a:pt x="1197229" y="43688"/>
                  </a:cubicBezTo>
                  <a:close/>
                </a:path>
              </a:pathLst>
            </a:custGeom>
            <a:solidFill>
              <a:srgbClr val="000000"/>
            </a:solidFill>
          </p:spPr>
          <p:txBody>
            <a:bodyPr/>
            <a:lstStyle/>
            <a:p>
              <a:endParaRPr lang="en-US"/>
            </a:p>
          </p:txBody>
        </p:sp>
      </p:grpSp>
      <p:sp>
        <p:nvSpPr>
          <p:cNvPr id="37" name="TextBox 37"/>
          <p:cNvSpPr txBox="1"/>
          <p:nvPr/>
        </p:nvSpPr>
        <p:spPr>
          <a:xfrm>
            <a:off x="6179372" y="5959135"/>
            <a:ext cx="3437077" cy="483127"/>
          </a:xfrm>
          <a:prstGeom prst="rect">
            <a:avLst/>
          </a:prstGeom>
        </p:spPr>
        <p:txBody>
          <a:bodyPr lIns="0" tIns="0" rIns="0" bIns="0" rtlCol="0" anchor="t">
            <a:spAutoFit/>
          </a:bodyPr>
          <a:lstStyle/>
          <a:p>
            <a:pPr algn="ctr">
              <a:lnSpc>
                <a:spcPts val="1360"/>
              </a:lnSpc>
            </a:pPr>
            <a:r>
              <a:rPr lang="en-US" sz="1237" b="1">
                <a:solidFill>
                  <a:srgbClr val="000000"/>
                </a:solidFill>
                <a:latin typeface="Roboto Bold"/>
                <a:ea typeface="Roboto Bold"/>
                <a:cs typeface="Roboto Bold"/>
                <a:sym typeface="Roboto Bold"/>
              </a:rPr>
              <a:t>RIDDHI JETHWA</a:t>
            </a:r>
          </a:p>
          <a:p>
            <a:pPr algn="ctr">
              <a:lnSpc>
                <a:spcPts val="1360"/>
              </a:lnSpc>
            </a:pPr>
            <a:r>
              <a:rPr lang="en-US" sz="1237">
                <a:solidFill>
                  <a:srgbClr val="000000"/>
                </a:solidFill>
                <a:latin typeface="Roboto"/>
                <a:ea typeface="Roboto"/>
                <a:cs typeface="Roboto"/>
                <a:sym typeface="Roboto"/>
              </a:rPr>
              <a:t>25m0601@iitb.ac.in</a:t>
            </a:r>
          </a:p>
          <a:p>
            <a:pPr algn="ctr">
              <a:lnSpc>
                <a:spcPts val="1360"/>
              </a:lnSpc>
            </a:pPr>
            <a:r>
              <a:rPr lang="en-US" sz="1237">
                <a:solidFill>
                  <a:srgbClr val="000000"/>
                </a:solidFill>
                <a:latin typeface="Roboto"/>
                <a:ea typeface="Roboto"/>
                <a:cs typeface="Roboto"/>
                <a:sym typeface="Roboto"/>
              </a:rPr>
              <a:t>+91  87672 34800</a:t>
            </a:r>
          </a:p>
        </p:txBody>
      </p:sp>
      <p:sp>
        <p:nvSpPr>
          <p:cNvPr id="38" name="TextBox 38"/>
          <p:cNvSpPr txBox="1"/>
          <p:nvPr/>
        </p:nvSpPr>
        <p:spPr>
          <a:xfrm>
            <a:off x="8974445" y="5961517"/>
            <a:ext cx="3437077" cy="480793"/>
          </a:xfrm>
          <a:prstGeom prst="rect">
            <a:avLst/>
          </a:prstGeom>
        </p:spPr>
        <p:txBody>
          <a:bodyPr lIns="0" tIns="0" rIns="0" bIns="0" rtlCol="0" anchor="t">
            <a:spAutoFit/>
          </a:bodyPr>
          <a:lstStyle/>
          <a:p>
            <a:pPr algn="ctr">
              <a:lnSpc>
                <a:spcPts val="1365"/>
              </a:lnSpc>
            </a:pPr>
            <a:r>
              <a:rPr lang="en-US" sz="1241" b="1">
                <a:solidFill>
                  <a:srgbClr val="000000"/>
                </a:solidFill>
                <a:latin typeface="Roboto Bold"/>
                <a:ea typeface="Roboto Bold"/>
                <a:cs typeface="Roboto Bold"/>
                <a:sym typeface="Roboto Bold"/>
              </a:rPr>
              <a:t>SONALI KADAM</a:t>
            </a:r>
          </a:p>
          <a:p>
            <a:pPr algn="ctr">
              <a:lnSpc>
                <a:spcPts val="1365"/>
              </a:lnSpc>
            </a:pPr>
            <a:r>
              <a:rPr lang="en-US" sz="1241">
                <a:solidFill>
                  <a:srgbClr val="000000"/>
                </a:solidFill>
                <a:latin typeface="Roboto"/>
                <a:ea typeface="Roboto"/>
                <a:cs typeface="Roboto"/>
                <a:sym typeface="Roboto"/>
              </a:rPr>
              <a:t>25m0602@iitb.ac.in</a:t>
            </a:r>
          </a:p>
          <a:p>
            <a:pPr algn="ctr">
              <a:lnSpc>
                <a:spcPts val="1365"/>
              </a:lnSpc>
            </a:pPr>
            <a:r>
              <a:rPr lang="en-US" sz="1241">
                <a:solidFill>
                  <a:srgbClr val="000000"/>
                </a:solidFill>
                <a:latin typeface="Roboto"/>
                <a:ea typeface="Roboto"/>
                <a:cs typeface="Roboto"/>
                <a:sym typeface="Roboto"/>
              </a:rPr>
              <a:t>+91 91584 82815</a:t>
            </a:r>
          </a:p>
        </p:txBody>
      </p:sp>
      <p:grpSp>
        <p:nvGrpSpPr>
          <p:cNvPr id="39" name="Group 39"/>
          <p:cNvGrpSpPr/>
          <p:nvPr/>
        </p:nvGrpSpPr>
        <p:grpSpPr>
          <a:xfrm>
            <a:off x="7999057" y="6713201"/>
            <a:ext cx="1771069" cy="1763182"/>
            <a:chOff x="0" y="0"/>
            <a:chExt cx="2361425" cy="2350910"/>
          </a:xfrm>
        </p:grpSpPr>
        <p:sp>
          <p:nvSpPr>
            <p:cNvPr id="40" name="Freeform 40"/>
            <p:cNvSpPr/>
            <p:nvPr/>
          </p:nvSpPr>
          <p:spPr>
            <a:xfrm>
              <a:off x="16" y="-12"/>
              <a:ext cx="2361454" cy="2350921"/>
            </a:xfrm>
            <a:custGeom>
              <a:avLst/>
              <a:gdLst/>
              <a:ahLst/>
              <a:cxnLst/>
              <a:rect l="l" t="t" r="r" b="b"/>
              <a:pathLst>
                <a:path w="2361454" h="2350921">
                  <a:moveTo>
                    <a:pt x="1180703" y="12"/>
                  </a:moveTo>
                  <a:cubicBezTo>
                    <a:pt x="759444" y="-1893"/>
                    <a:pt x="369427" y="221754"/>
                    <a:pt x="158353" y="586244"/>
                  </a:cubicBezTo>
                  <a:cubicBezTo>
                    <a:pt x="-52721" y="950734"/>
                    <a:pt x="-52848" y="1400314"/>
                    <a:pt x="158353" y="1764677"/>
                  </a:cubicBezTo>
                  <a:cubicBezTo>
                    <a:pt x="369554" y="2129040"/>
                    <a:pt x="759571" y="2352814"/>
                    <a:pt x="1180703" y="2350909"/>
                  </a:cubicBezTo>
                  <a:cubicBezTo>
                    <a:pt x="1601962" y="2352814"/>
                    <a:pt x="1991852" y="2129167"/>
                    <a:pt x="2203053" y="1764677"/>
                  </a:cubicBezTo>
                  <a:cubicBezTo>
                    <a:pt x="2414254" y="1400187"/>
                    <a:pt x="2414254" y="950607"/>
                    <a:pt x="2203053" y="586244"/>
                  </a:cubicBezTo>
                  <a:cubicBezTo>
                    <a:pt x="1991852" y="221881"/>
                    <a:pt x="1601835" y="-1893"/>
                    <a:pt x="1180703" y="12"/>
                  </a:cubicBezTo>
                  <a:close/>
                </a:path>
              </a:pathLst>
            </a:custGeom>
            <a:blipFill>
              <a:blip r:embed="rId11"/>
              <a:stretch>
                <a:fillRect t="-223" r="1" b="-223"/>
              </a:stretch>
            </a:blipFill>
          </p:spPr>
          <p:txBody>
            <a:bodyPr/>
            <a:lstStyle/>
            <a:p>
              <a:endParaRPr lang="en-US"/>
            </a:p>
          </p:txBody>
        </p:sp>
      </p:grpSp>
      <p:grpSp>
        <p:nvGrpSpPr>
          <p:cNvPr id="41" name="Group 41"/>
          <p:cNvGrpSpPr/>
          <p:nvPr/>
        </p:nvGrpSpPr>
        <p:grpSpPr>
          <a:xfrm>
            <a:off x="7986636" y="6696827"/>
            <a:ext cx="1795901" cy="1795891"/>
            <a:chOff x="0" y="0"/>
            <a:chExt cx="2394534" cy="2394522"/>
          </a:xfrm>
        </p:grpSpPr>
        <p:sp>
          <p:nvSpPr>
            <p:cNvPr id="42" name="Freeform 42"/>
            <p:cNvSpPr/>
            <p:nvPr/>
          </p:nvSpPr>
          <p:spPr>
            <a:xfrm>
              <a:off x="0" y="0"/>
              <a:ext cx="2394458" cy="2394585"/>
            </a:xfrm>
            <a:custGeom>
              <a:avLst/>
              <a:gdLst/>
              <a:ahLst/>
              <a:cxnLst/>
              <a:rect l="l" t="t" r="r" b="b"/>
              <a:pathLst>
                <a:path w="2394458" h="2394585">
                  <a:moveTo>
                    <a:pt x="1197229" y="2394585"/>
                  </a:moveTo>
                  <a:cubicBezTo>
                    <a:pt x="537083" y="2394585"/>
                    <a:pt x="0" y="1857502"/>
                    <a:pt x="0" y="1197229"/>
                  </a:cubicBezTo>
                  <a:cubicBezTo>
                    <a:pt x="0" y="536956"/>
                    <a:pt x="537083" y="0"/>
                    <a:pt x="1197229" y="0"/>
                  </a:cubicBezTo>
                  <a:cubicBezTo>
                    <a:pt x="1857375" y="0"/>
                    <a:pt x="2394458" y="537083"/>
                    <a:pt x="2394458" y="1197229"/>
                  </a:cubicBezTo>
                  <a:cubicBezTo>
                    <a:pt x="2394458" y="1857375"/>
                    <a:pt x="1857375" y="2394458"/>
                    <a:pt x="1197229" y="2394458"/>
                  </a:cubicBezTo>
                  <a:close/>
                  <a:moveTo>
                    <a:pt x="1197229" y="43561"/>
                  </a:moveTo>
                  <a:cubicBezTo>
                    <a:pt x="561213" y="43688"/>
                    <a:pt x="43688" y="561213"/>
                    <a:pt x="43688" y="1197229"/>
                  </a:cubicBezTo>
                  <a:cubicBezTo>
                    <a:pt x="43688" y="1833245"/>
                    <a:pt x="561213" y="2350897"/>
                    <a:pt x="1197356" y="2350897"/>
                  </a:cubicBezTo>
                  <a:cubicBezTo>
                    <a:pt x="1833499" y="2350897"/>
                    <a:pt x="2351024" y="1833372"/>
                    <a:pt x="2351024" y="1197229"/>
                  </a:cubicBezTo>
                  <a:cubicBezTo>
                    <a:pt x="2351024" y="561086"/>
                    <a:pt x="1833372" y="43688"/>
                    <a:pt x="1197229" y="43688"/>
                  </a:cubicBezTo>
                  <a:close/>
                </a:path>
              </a:pathLst>
            </a:custGeom>
            <a:solidFill>
              <a:srgbClr val="000000"/>
            </a:solidFill>
          </p:spPr>
          <p:txBody>
            <a:bodyPr/>
            <a:lstStyle/>
            <a:p>
              <a:endParaRPr lang="en-US"/>
            </a:p>
          </p:txBody>
        </p:sp>
      </p:grpSp>
      <p:sp>
        <p:nvSpPr>
          <p:cNvPr id="43" name="TextBox 43"/>
          <p:cNvSpPr txBox="1"/>
          <p:nvPr/>
        </p:nvSpPr>
        <p:spPr>
          <a:xfrm>
            <a:off x="7349738" y="8712756"/>
            <a:ext cx="3437077" cy="483175"/>
          </a:xfrm>
          <a:prstGeom prst="rect">
            <a:avLst/>
          </a:prstGeom>
        </p:spPr>
        <p:txBody>
          <a:bodyPr lIns="0" tIns="0" rIns="0" bIns="0" rtlCol="0" anchor="t">
            <a:spAutoFit/>
          </a:bodyPr>
          <a:lstStyle/>
          <a:p>
            <a:pPr algn="ctr">
              <a:lnSpc>
                <a:spcPts val="1365"/>
              </a:lnSpc>
            </a:pPr>
            <a:r>
              <a:rPr lang="en-US" sz="1241" b="1">
                <a:solidFill>
                  <a:srgbClr val="000000"/>
                </a:solidFill>
                <a:latin typeface="Roboto Bold"/>
                <a:ea typeface="Roboto Bold"/>
                <a:cs typeface="Roboto Bold"/>
                <a:sym typeface="Roboto Bold"/>
              </a:rPr>
              <a:t>BISHAL BALAYAR</a:t>
            </a:r>
          </a:p>
          <a:p>
            <a:pPr algn="ctr">
              <a:lnSpc>
                <a:spcPts val="1365"/>
              </a:lnSpc>
            </a:pPr>
            <a:r>
              <a:rPr lang="en-US" sz="1241">
                <a:solidFill>
                  <a:srgbClr val="000000"/>
                </a:solidFill>
                <a:latin typeface="Roboto"/>
                <a:ea typeface="Roboto"/>
                <a:cs typeface="Roboto"/>
                <a:sym typeface="Roboto"/>
              </a:rPr>
              <a:t>25m0638@iitb.ac.in</a:t>
            </a:r>
          </a:p>
          <a:p>
            <a:pPr algn="ctr">
              <a:lnSpc>
                <a:spcPts val="1365"/>
              </a:lnSpc>
            </a:pPr>
            <a:r>
              <a:rPr lang="en-US" sz="1241">
                <a:solidFill>
                  <a:srgbClr val="000000"/>
                </a:solidFill>
                <a:latin typeface="Roboto"/>
                <a:ea typeface="Roboto"/>
                <a:cs typeface="Roboto"/>
                <a:sym typeface="Roboto"/>
              </a:rPr>
              <a:t>+91 82660 73524</a:t>
            </a:r>
          </a:p>
        </p:txBody>
      </p:sp>
      <p:grpSp>
        <p:nvGrpSpPr>
          <p:cNvPr id="44" name="Group 44"/>
          <p:cNvGrpSpPr/>
          <p:nvPr/>
        </p:nvGrpSpPr>
        <p:grpSpPr>
          <a:xfrm>
            <a:off x="10836221" y="6713201"/>
            <a:ext cx="1771069" cy="1763182"/>
            <a:chOff x="0" y="0"/>
            <a:chExt cx="2361425" cy="2350910"/>
          </a:xfrm>
        </p:grpSpPr>
        <p:sp>
          <p:nvSpPr>
            <p:cNvPr id="45" name="Freeform 45"/>
            <p:cNvSpPr/>
            <p:nvPr/>
          </p:nvSpPr>
          <p:spPr>
            <a:xfrm>
              <a:off x="16" y="-12"/>
              <a:ext cx="2361454" cy="2350921"/>
            </a:xfrm>
            <a:custGeom>
              <a:avLst/>
              <a:gdLst/>
              <a:ahLst/>
              <a:cxnLst/>
              <a:rect l="l" t="t" r="r" b="b"/>
              <a:pathLst>
                <a:path w="2361454" h="2350921">
                  <a:moveTo>
                    <a:pt x="1180703" y="12"/>
                  </a:moveTo>
                  <a:cubicBezTo>
                    <a:pt x="759444" y="-1893"/>
                    <a:pt x="369427" y="221754"/>
                    <a:pt x="158353" y="586244"/>
                  </a:cubicBezTo>
                  <a:cubicBezTo>
                    <a:pt x="-52721" y="950734"/>
                    <a:pt x="-52848" y="1400314"/>
                    <a:pt x="158353" y="1764677"/>
                  </a:cubicBezTo>
                  <a:cubicBezTo>
                    <a:pt x="369554" y="2129040"/>
                    <a:pt x="759571" y="2352814"/>
                    <a:pt x="1180703" y="2350909"/>
                  </a:cubicBezTo>
                  <a:cubicBezTo>
                    <a:pt x="1601962" y="2352814"/>
                    <a:pt x="1991852" y="2129167"/>
                    <a:pt x="2203053" y="1764677"/>
                  </a:cubicBezTo>
                  <a:cubicBezTo>
                    <a:pt x="2414254" y="1400187"/>
                    <a:pt x="2414254" y="950607"/>
                    <a:pt x="2203053" y="586244"/>
                  </a:cubicBezTo>
                  <a:cubicBezTo>
                    <a:pt x="1991852" y="221881"/>
                    <a:pt x="1601835" y="-1893"/>
                    <a:pt x="1180703" y="12"/>
                  </a:cubicBezTo>
                  <a:close/>
                </a:path>
              </a:pathLst>
            </a:custGeom>
            <a:blipFill>
              <a:blip r:embed="rId12"/>
              <a:stretch>
                <a:fillRect t="-16964" r="1" b="-16964"/>
              </a:stretch>
            </a:blipFill>
          </p:spPr>
          <p:txBody>
            <a:bodyPr/>
            <a:lstStyle/>
            <a:p>
              <a:endParaRPr lang="en-US"/>
            </a:p>
          </p:txBody>
        </p:sp>
      </p:grpSp>
      <p:grpSp>
        <p:nvGrpSpPr>
          <p:cNvPr id="46" name="Group 46"/>
          <p:cNvGrpSpPr/>
          <p:nvPr/>
        </p:nvGrpSpPr>
        <p:grpSpPr>
          <a:xfrm>
            <a:off x="10823810" y="6696827"/>
            <a:ext cx="1795901" cy="1795891"/>
            <a:chOff x="0" y="0"/>
            <a:chExt cx="2394534" cy="2394522"/>
          </a:xfrm>
        </p:grpSpPr>
        <p:sp>
          <p:nvSpPr>
            <p:cNvPr id="47" name="Freeform 47"/>
            <p:cNvSpPr/>
            <p:nvPr/>
          </p:nvSpPr>
          <p:spPr>
            <a:xfrm>
              <a:off x="0" y="0"/>
              <a:ext cx="2394458" cy="2394585"/>
            </a:xfrm>
            <a:custGeom>
              <a:avLst/>
              <a:gdLst/>
              <a:ahLst/>
              <a:cxnLst/>
              <a:rect l="l" t="t" r="r" b="b"/>
              <a:pathLst>
                <a:path w="2394458" h="2394585">
                  <a:moveTo>
                    <a:pt x="1197229" y="2394585"/>
                  </a:moveTo>
                  <a:cubicBezTo>
                    <a:pt x="537083" y="2394585"/>
                    <a:pt x="0" y="1857502"/>
                    <a:pt x="0" y="1197229"/>
                  </a:cubicBezTo>
                  <a:cubicBezTo>
                    <a:pt x="0" y="536956"/>
                    <a:pt x="537083" y="0"/>
                    <a:pt x="1197229" y="0"/>
                  </a:cubicBezTo>
                  <a:cubicBezTo>
                    <a:pt x="1857375" y="0"/>
                    <a:pt x="2394458" y="537083"/>
                    <a:pt x="2394458" y="1197229"/>
                  </a:cubicBezTo>
                  <a:cubicBezTo>
                    <a:pt x="2394458" y="1857375"/>
                    <a:pt x="1857375" y="2394458"/>
                    <a:pt x="1197229" y="2394458"/>
                  </a:cubicBezTo>
                  <a:close/>
                  <a:moveTo>
                    <a:pt x="1197229" y="43561"/>
                  </a:moveTo>
                  <a:cubicBezTo>
                    <a:pt x="561213" y="43688"/>
                    <a:pt x="43688" y="561213"/>
                    <a:pt x="43688" y="1197229"/>
                  </a:cubicBezTo>
                  <a:cubicBezTo>
                    <a:pt x="43688" y="1833245"/>
                    <a:pt x="561213" y="2350897"/>
                    <a:pt x="1197356" y="2350897"/>
                  </a:cubicBezTo>
                  <a:cubicBezTo>
                    <a:pt x="1833499" y="2350897"/>
                    <a:pt x="2351024" y="1833372"/>
                    <a:pt x="2351024" y="1197229"/>
                  </a:cubicBezTo>
                  <a:cubicBezTo>
                    <a:pt x="2351024" y="561086"/>
                    <a:pt x="1833372" y="43688"/>
                    <a:pt x="1197229" y="43688"/>
                  </a:cubicBezTo>
                  <a:close/>
                </a:path>
              </a:pathLst>
            </a:custGeom>
            <a:solidFill>
              <a:srgbClr val="000000"/>
            </a:solidFill>
          </p:spPr>
          <p:txBody>
            <a:bodyPr/>
            <a:lstStyle/>
            <a:p>
              <a:endParaRPr lang="en-US"/>
            </a:p>
          </p:txBody>
        </p:sp>
      </p:grpSp>
      <p:sp>
        <p:nvSpPr>
          <p:cNvPr id="48" name="TextBox 48"/>
          <p:cNvSpPr txBox="1"/>
          <p:nvPr/>
        </p:nvSpPr>
        <p:spPr>
          <a:xfrm>
            <a:off x="10186911" y="8712756"/>
            <a:ext cx="3437077" cy="483175"/>
          </a:xfrm>
          <a:prstGeom prst="rect">
            <a:avLst/>
          </a:prstGeom>
        </p:spPr>
        <p:txBody>
          <a:bodyPr lIns="0" tIns="0" rIns="0" bIns="0" rtlCol="0" anchor="t">
            <a:spAutoFit/>
          </a:bodyPr>
          <a:lstStyle/>
          <a:p>
            <a:pPr algn="ctr">
              <a:lnSpc>
                <a:spcPts val="1365"/>
              </a:lnSpc>
            </a:pPr>
            <a:r>
              <a:rPr lang="en-US" sz="1241" b="1">
                <a:solidFill>
                  <a:srgbClr val="000000"/>
                </a:solidFill>
                <a:latin typeface="Roboto Bold"/>
                <a:ea typeface="Roboto Bold"/>
                <a:cs typeface="Roboto Bold"/>
                <a:sym typeface="Roboto Bold"/>
              </a:rPr>
              <a:t>ARUNIMA K</a:t>
            </a:r>
          </a:p>
          <a:p>
            <a:pPr algn="ctr">
              <a:lnSpc>
                <a:spcPts val="1365"/>
              </a:lnSpc>
            </a:pPr>
            <a:r>
              <a:rPr lang="en-US" sz="1241">
                <a:solidFill>
                  <a:srgbClr val="000000"/>
                </a:solidFill>
                <a:latin typeface="Roboto"/>
                <a:ea typeface="Roboto"/>
                <a:cs typeface="Roboto"/>
                <a:sym typeface="Roboto"/>
              </a:rPr>
              <a:t>25m0608@iitb.ac.in</a:t>
            </a:r>
          </a:p>
          <a:p>
            <a:pPr algn="ctr">
              <a:lnSpc>
                <a:spcPts val="1365"/>
              </a:lnSpc>
            </a:pPr>
            <a:r>
              <a:rPr lang="en-US" sz="1241">
                <a:solidFill>
                  <a:srgbClr val="000000"/>
                </a:solidFill>
                <a:latin typeface="Roboto"/>
                <a:ea typeface="Roboto"/>
                <a:cs typeface="Roboto"/>
                <a:sym typeface="Roboto"/>
              </a:rPr>
              <a:t>+91 99951 22004</a:t>
            </a:r>
          </a:p>
        </p:txBody>
      </p:sp>
      <p:grpSp>
        <p:nvGrpSpPr>
          <p:cNvPr id="49" name="Group 49"/>
          <p:cNvGrpSpPr/>
          <p:nvPr/>
        </p:nvGrpSpPr>
        <p:grpSpPr>
          <a:xfrm>
            <a:off x="12249160" y="3847824"/>
            <a:ext cx="1771069" cy="1763182"/>
            <a:chOff x="0" y="0"/>
            <a:chExt cx="2361425" cy="2350910"/>
          </a:xfrm>
        </p:grpSpPr>
        <p:sp>
          <p:nvSpPr>
            <p:cNvPr id="50" name="Freeform 50"/>
            <p:cNvSpPr/>
            <p:nvPr/>
          </p:nvSpPr>
          <p:spPr>
            <a:xfrm>
              <a:off x="16" y="-12"/>
              <a:ext cx="2361454" cy="2350921"/>
            </a:xfrm>
            <a:custGeom>
              <a:avLst/>
              <a:gdLst/>
              <a:ahLst/>
              <a:cxnLst/>
              <a:rect l="l" t="t" r="r" b="b"/>
              <a:pathLst>
                <a:path w="2361454" h="2350921">
                  <a:moveTo>
                    <a:pt x="1180703" y="12"/>
                  </a:moveTo>
                  <a:cubicBezTo>
                    <a:pt x="759444" y="-1893"/>
                    <a:pt x="369427" y="221754"/>
                    <a:pt x="158353" y="586244"/>
                  </a:cubicBezTo>
                  <a:cubicBezTo>
                    <a:pt x="-52721" y="950734"/>
                    <a:pt x="-52848" y="1400314"/>
                    <a:pt x="158353" y="1764677"/>
                  </a:cubicBezTo>
                  <a:cubicBezTo>
                    <a:pt x="369554" y="2129040"/>
                    <a:pt x="759571" y="2352814"/>
                    <a:pt x="1180703" y="2350909"/>
                  </a:cubicBezTo>
                  <a:cubicBezTo>
                    <a:pt x="1601962" y="2352814"/>
                    <a:pt x="1991852" y="2129167"/>
                    <a:pt x="2203053" y="1764677"/>
                  </a:cubicBezTo>
                  <a:cubicBezTo>
                    <a:pt x="2414254" y="1400187"/>
                    <a:pt x="2414254" y="950607"/>
                    <a:pt x="2203053" y="586244"/>
                  </a:cubicBezTo>
                  <a:cubicBezTo>
                    <a:pt x="1991852" y="221881"/>
                    <a:pt x="1601835" y="-1893"/>
                    <a:pt x="1180703" y="12"/>
                  </a:cubicBezTo>
                  <a:close/>
                </a:path>
              </a:pathLst>
            </a:custGeom>
            <a:blipFill>
              <a:blip r:embed="rId13"/>
              <a:stretch>
                <a:fillRect t="-6036" r="1" b="-6036"/>
              </a:stretch>
            </a:blipFill>
          </p:spPr>
          <p:txBody>
            <a:bodyPr/>
            <a:lstStyle/>
            <a:p>
              <a:endParaRPr lang="en-US"/>
            </a:p>
          </p:txBody>
        </p:sp>
      </p:grpSp>
      <p:grpSp>
        <p:nvGrpSpPr>
          <p:cNvPr id="51" name="Group 51"/>
          <p:cNvGrpSpPr/>
          <p:nvPr/>
        </p:nvGrpSpPr>
        <p:grpSpPr>
          <a:xfrm>
            <a:off x="12236739" y="3831450"/>
            <a:ext cx="1795901" cy="1795891"/>
            <a:chOff x="0" y="0"/>
            <a:chExt cx="2394534" cy="2394522"/>
          </a:xfrm>
        </p:grpSpPr>
        <p:sp>
          <p:nvSpPr>
            <p:cNvPr id="52" name="Freeform 52"/>
            <p:cNvSpPr/>
            <p:nvPr/>
          </p:nvSpPr>
          <p:spPr>
            <a:xfrm>
              <a:off x="0" y="0"/>
              <a:ext cx="2394458" cy="2394585"/>
            </a:xfrm>
            <a:custGeom>
              <a:avLst/>
              <a:gdLst/>
              <a:ahLst/>
              <a:cxnLst/>
              <a:rect l="l" t="t" r="r" b="b"/>
              <a:pathLst>
                <a:path w="2394458" h="2394585">
                  <a:moveTo>
                    <a:pt x="1197229" y="2394585"/>
                  </a:moveTo>
                  <a:cubicBezTo>
                    <a:pt x="537083" y="2394585"/>
                    <a:pt x="0" y="1857502"/>
                    <a:pt x="0" y="1197229"/>
                  </a:cubicBezTo>
                  <a:cubicBezTo>
                    <a:pt x="0" y="536956"/>
                    <a:pt x="537083" y="0"/>
                    <a:pt x="1197229" y="0"/>
                  </a:cubicBezTo>
                  <a:cubicBezTo>
                    <a:pt x="1857375" y="0"/>
                    <a:pt x="2394458" y="537083"/>
                    <a:pt x="2394458" y="1197229"/>
                  </a:cubicBezTo>
                  <a:cubicBezTo>
                    <a:pt x="2394458" y="1857375"/>
                    <a:pt x="1857375" y="2394458"/>
                    <a:pt x="1197229" y="2394458"/>
                  </a:cubicBezTo>
                  <a:close/>
                  <a:moveTo>
                    <a:pt x="1197229" y="43561"/>
                  </a:moveTo>
                  <a:cubicBezTo>
                    <a:pt x="561213" y="43688"/>
                    <a:pt x="43688" y="561213"/>
                    <a:pt x="43688" y="1197229"/>
                  </a:cubicBezTo>
                  <a:cubicBezTo>
                    <a:pt x="43688" y="1833245"/>
                    <a:pt x="561213" y="2350897"/>
                    <a:pt x="1197356" y="2350897"/>
                  </a:cubicBezTo>
                  <a:cubicBezTo>
                    <a:pt x="1833499" y="2350897"/>
                    <a:pt x="2351024" y="1833372"/>
                    <a:pt x="2351024" y="1197229"/>
                  </a:cubicBezTo>
                  <a:cubicBezTo>
                    <a:pt x="2351024" y="561086"/>
                    <a:pt x="1833372" y="43688"/>
                    <a:pt x="1197229" y="43688"/>
                  </a:cubicBezTo>
                  <a:close/>
                </a:path>
              </a:pathLst>
            </a:custGeom>
            <a:solidFill>
              <a:srgbClr val="000000"/>
            </a:solidFill>
          </p:spPr>
          <p:txBody>
            <a:bodyPr/>
            <a:lstStyle/>
            <a:p>
              <a:endParaRPr lang="en-US"/>
            </a:p>
          </p:txBody>
        </p:sp>
      </p:grpSp>
      <p:sp>
        <p:nvSpPr>
          <p:cNvPr id="53" name="TextBox 53"/>
          <p:cNvSpPr txBox="1"/>
          <p:nvPr/>
        </p:nvSpPr>
        <p:spPr>
          <a:xfrm>
            <a:off x="11417046" y="5847378"/>
            <a:ext cx="3437077" cy="483175"/>
          </a:xfrm>
          <a:prstGeom prst="rect">
            <a:avLst/>
          </a:prstGeom>
        </p:spPr>
        <p:txBody>
          <a:bodyPr lIns="0" tIns="0" rIns="0" bIns="0" rtlCol="0" anchor="t">
            <a:spAutoFit/>
          </a:bodyPr>
          <a:lstStyle/>
          <a:p>
            <a:pPr algn="ctr">
              <a:lnSpc>
                <a:spcPts val="1365"/>
              </a:lnSpc>
            </a:pPr>
            <a:r>
              <a:rPr lang="en-US" sz="1241" b="1">
                <a:solidFill>
                  <a:srgbClr val="000000"/>
                </a:solidFill>
                <a:latin typeface="Roboto Bold"/>
                <a:ea typeface="Roboto Bold"/>
                <a:cs typeface="Roboto Bold"/>
                <a:sym typeface="Roboto Bold"/>
              </a:rPr>
              <a:t>MINTI JASAKIYA</a:t>
            </a:r>
          </a:p>
          <a:p>
            <a:pPr algn="ctr">
              <a:lnSpc>
                <a:spcPts val="1365"/>
              </a:lnSpc>
            </a:pPr>
            <a:r>
              <a:rPr lang="en-US" sz="1241">
                <a:solidFill>
                  <a:srgbClr val="000000"/>
                </a:solidFill>
                <a:latin typeface="Roboto"/>
                <a:ea typeface="Roboto"/>
                <a:cs typeface="Roboto"/>
                <a:sym typeface="Roboto"/>
              </a:rPr>
              <a:t>25m0614@iitb.ac.in</a:t>
            </a:r>
          </a:p>
          <a:p>
            <a:pPr algn="ctr">
              <a:lnSpc>
                <a:spcPts val="1365"/>
              </a:lnSpc>
            </a:pPr>
            <a:r>
              <a:rPr lang="en-US" sz="1241">
                <a:solidFill>
                  <a:srgbClr val="000000"/>
                </a:solidFill>
                <a:latin typeface="Roboto"/>
                <a:ea typeface="Roboto"/>
                <a:cs typeface="Roboto"/>
                <a:sym typeface="Roboto"/>
              </a:rPr>
              <a:t>+91 6355 981 500</a:t>
            </a:r>
          </a:p>
        </p:txBody>
      </p:sp>
      <p:grpSp>
        <p:nvGrpSpPr>
          <p:cNvPr id="54" name="Group 54"/>
          <p:cNvGrpSpPr/>
          <p:nvPr/>
        </p:nvGrpSpPr>
        <p:grpSpPr>
          <a:xfrm>
            <a:off x="14915074" y="3847824"/>
            <a:ext cx="1771069" cy="1763182"/>
            <a:chOff x="0" y="0"/>
            <a:chExt cx="2361425" cy="2350910"/>
          </a:xfrm>
        </p:grpSpPr>
        <p:sp>
          <p:nvSpPr>
            <p:cNvPr id="55" name="Freeform 55"/>
            <p:cNvSpPr/>
            <p:nvPr/>
          </p:nvSpPr>
          <p:spPr>
            <a:xfrm>
              <a:off x="16" y="-12"/>
              <a:ext cx="2361454" cy="2350921"/>
            </a:xfrm>
            <a:custGeom>
              <a:avLst/>
              <a:gdLst/>
              <a:ahLst/>
              <a:cxnLst/>
              <a:rect l="l" t="t" r="r" b="b"/>
              <a:pathLst>
                <a:path w="2361454" h="2350921">
                  <a:moveTo>
                    <a:pt x="1180703" y="12"/>
                  </a:moveTo>
                  <a:cubicBezTo>
                    <a:pt x="759444" y="-1893"/>
                    <a:pt x="369427" y="221754"/>
                    <a:pt x="158353" y="586244"/>
                  </a:cubicBezTo>
                  <a:cubicBezTo>
                    <a:pt x="-52721" y="950734"/>
                    <a:pt x="-52848" y="1400314"/>
                    <a:pt x="158353" y="1764677"/>
                  </a:cubicBezTo>
                  <a:cubicBezTo>
                    <a:pt x="369554" y="2129040"/>
                    <a:pt x="759571" y="2352814"/>
                    <a:pt x="1180703" y="2350909"/>
                  </a:cubicBezTo>
                  <a:cubicBezTo>
                    <a:pt x="1601962" y="2352814"/>
                    <a:pt x="1991852" y="2129167"/>
                    <a:pt x="2203053" y="1764677"/>
                  </a:cubicBezTo>
                  <a:cubicBezTo>
                    <a:pt x="2414254" y="1400187"/>
                    <a:pt x="2414254" y="950607"/>
                    <a:pt x="2203053" y="586244"/>
                  </a:cubicBezTo>
                  <a:cubicBezTo>
                    <a:pt x="1991852" y="221881"/>
                    <a:pt x="1601835" y="-1893"/>
                    <a:pt x="1180703" y="12"/>
                  </a:cubicBezTo>
                  <a:close/>
                </a:path>
              </a:pathLst>
            </a:custGeom>
            <a:blipFill>
              <a:blip r:embed="rId14"/>
              <a:stretch>
                <a:fillRect l="-3185" r="-3182"/>
              </a:stretch>
            </a:blipFill>
          </p:spPr>
          <p:txBody>
            <a:bodyPr/>
            <a:lstStyle/>
            <a:p>
              <a:endParaRPr lang="en-US"/>
            </a:p>
          </p:txBody>
        </p:sp>
      </p:grpSp>
      <p:grpSp>
        <p:nvGrpSpPr>
          <p:cNvPr id="56" name="Group 56"/>
          <p:cNvGrpSpPr/>
          <p:nvPr/>
        </p:nvGrpSpPr>
        <p:grpSpPr>
          <a:xfrm>
            <a:off x="14902663" y="3831450"/>
            <a:ext cx="1795901" cy="1795891"/>
            <a:chOff x="0" y="0"/>
            <a:chExt cx="2394534" cy="2394522"/>
          </a:xfrm>
        </p:grpSpPr>
        <p:sp>
          <p:nvSpPr>
            <p:cNvPr id="57" name="Freeform 57"/>
            <p:cNvSpPr/>
            <p:nvPr/>
          </p:nvSpPr>
          <p:spPr>
            <a:xfrm>
              <a:off x="0" y="0"/>
              <a:ext cx="2394458" cy="2394585"/>
            </a:xfrm>
            <a:custGeom>
              <a:avLst/>
              <a:gdLst/>
              <a:ahLst/>
              <a:cxnLst/>
              <a:rect l="l" t="t" r="r" b="b"/>
              <a:pathLst>
                <a:path w="2394458" h="2394585">
                  <a:moveTo>
                    <a:pt x="1197229" y="2394585"/>
                  </a:moveTo>
                  <a:cubicBezTo>
                    <a:pt x="537083" y="2394585"/>
                    <a:pt x="0" y="1857502"/>
                    <a:pt x="0" y="1197229"/>
                  </a:cubicBezTo>
                  <a:cubicBezTo>
                    <a:pt x="0" y="536956"/>
                    <a:pt x="537083" y="0"/>
                    <a:pt x="1197229" y="0"/>
                  </a:cubicBezTo>
                  <a:cubicBezTo>
                    <a:pt x="1857375" y="0"/>
                    <a:pt x="2394458" y="537083"/>
                    <a:pt x="2394458" y="1197229"/>
                  </a:cubicBezTo>
                  <a:cubicBezTo>
                    <a:pt x="2394458" y="1857375"/>
                    <a:pt x="1857375" y="2394458"/>
                    <a:pt x="1197229" y="2394458"/>
                  </a:cubicBezTo>
                  <a:close/>
                  <a:moveTo>
                    <a:pt x="1197229" y="43561"/>
                  </a:moveTo>
                  <a:cubicBezTo>
                    <a:pt x="561213" y="43688"/>
                    <a:pt x="43688" y="561213"/>
                    <a:pt x="43688" y="1197229"/>
                  </a:cubicBezTo>
                  <a:cubicBezTo>
                    <a:pt x="43688" y="1833245"/>
                    <a:pt x="561213" y="2350897"/>
                    <a:pt x="1197356" y="2350897"/>
                  </a:cubicBezTo>
                  <a:cubicBezTo>
                    <a:pt x="1833499" y="2350897"/>
                    <a:pt x="2351024" y="1833372"/>
                    <a:pt x="2351024" y="1197229"/>
                  </a:cubicBezTo>
                  <a:cubicBezTo>
                    <a:pt x="2351024" y="561086"/>
                    <a:pt x="1833372" y="43688"/>
                    <a:pt x="1197229" y="43688"/>
                  </a:cubicBezTo>
                  <a:close/>
                </a:path>
              </a:pathLst>
            </a:custGeom>
            <a:solidFill>
              <a:srgbClr val="000000"/>
            </a:solidFill>
          </p:spPr>
          <p:txBody>
            <a:bodyPr/>
            <a:lstStyle/>
            <a:p>
              <a:endParaRPr lang="en-US"/>
            </a:p>
          </p:txBody>
        </p:sp>
      </p:grpSp>
      <p:sp>
        <p:nvSpPr>
          <p:cNvPr id="58" name="TextBox 58"/>
          <p:cNvSpPr txBox="1"/>
          <p:nvPr/>
        </p:nvSpPr>
        <p:spPr>
          <a:xfrm>
            <a:off x="14082960" y="5847378"/>
            <a:ext cx="3437077" cy="483175"/>
          </a:xfrm>
          <a:prstGeom prst="rect">
            <a:avLst/>
          </a:prstGeom>
        </p:spPr>
        <p:txBody>
          <a:bodyPr lIns="0" tIns="0" rIns="0" bIns="0" rtlCol="0" anchor="t">
            <a:spAutoFit/>
          </a:bodyPr>
          <a:lstStyle/>
          <a:p>
            <a:pPr algn="ctr">
              <a:lnSpc>
                <a:spcPts val="1365"/>
              </a:lnSpc>
            </a:pPr>
            <a:r>
              <a:rPr lang="en-US" sz="1241" b="1">
                <a:solidFill>
                  <a:srgbClr val="000000"/>
                </a:solidFill>
                <a:latin typeface="Roboto Bold"/>
                <a:ea typeface="Roboto Bold"/>
                <a:cs typeface="Roboto Bold"/>
                <a:sym typeface="Roboto Bold"/>
              </a:rPr>
              <a:t>KRISHNA PACHERIWAL</a:t>
            </a:r>
          </a:p>
          <a:p>
            <a:pPr algn="ctr">
              <a:lnSpc>
                <a:spcPts val="1365"/>
              </a:lnSpc>
            </a:pPr>
            <a:r>
              <a:rPr lang="en-US" sz="1241">
                <a:solidFill>
                  <a:srgbClr val="000000"/>
                </a:solidFill>
                <a:latin typeface="Roboto"/>
                <a:ea typeface="Roboto"/>
                <a:cs typeface="Roboto"/>
                <a:sym typeface="Roboto"/>
              </a:rPr>
              <a:t>25m0640@iitb.ac.in</a:t>
            </a:r>
          </a:p>
          <a:p>
            <a:pPr algn="ctr">
              <a:lnSpc>
                <a:spcPts val="1365"/>
              </a:lnSpc>
            </a:pPr>
            <a:r>
              <a:rPr lang="en-US" sz="1241">
                <a:solidFill>
                  <a:srgbClr val="000000"/>
                </a:solidFill>
                <a:latin typeface="Roboto"/>
                <a:ea typeface="Roboto"/>
                <a:cs typeface="Roboto"/>
                <a:sym typeface="Roboto"/>
              </a:rPr>
              <a:t>+91 99092 79140</a:t>
            </a:r>
          </a:p>
        </p:txBody>
      </p:sp>
      <p:grpSp>
        <p:nvGrpSpPr>
          <p:cNvPr id="59" name="Group 59"/>
          <p:cNvGrpSpPr/>
          <p:nvPr/>
        </p:nvGrpSpPr>
        <p:grpSpPr>
          <a:xfrm>
            <a:off x="13794429" y="6792278"/>
            <a:ext cx="1771069" cy="1763182"/>
            <a:chOff x="0" y="0"/>
            <a:chExt cx="2361425" cy="2350910"/>
          </a:xfrm>
        </p:grpSpPr>
        <p:sp>
          <p:nvSpPr>
            <p:cNvPr id="60" name="Freeform 60"/>
            <p:cNvSpPr/>
            <p:nvPr/>
          </p:nvSpPr>
          <p:spPr>
            <a:xfrm>
              <a:off x="16" y="-12"/>
              <a:ext cx="2361454" cy="2350921"/>
            </a:xfrm>
            <a:custGeom>
              <a:avLst/>
              <a:gdLst/>
              <a:ahLst/>
              <a:cxnLst/>
              <a:rect l="l" t="t" r="r" b="b"/>
              <a:pathLst>
                <a:path w="2361454" h="2350921">
                  <a:moveTo>
                    <a:pt x="1180703" y="12"/>
                  </a:moveTo>
                  <a:cubicBezTo>
                    <a:pt x="759444" y="-1893"/>
                    <a:pt x="369427" y="221754"/>
                    <a:pt x="158353" y="586244"/>
                  </a:cubicBezTo>
                  <a:cubicBezTo>
                    <a:pt x="-52721" y="950734"/>
                    <a:pt x="-52848" y="1400314"/>
                    <a:pt x="158353" y="1764677"/>
                  </a:cubicBezTo>
                  <a:cubicBezTo>
                    <a:pt x="369554" y="2129040"/>
                    <a:pt x="759571" y="2352814"/>
                    <a:pt x="1180703" y="2350909"/>
                  </a:cubicBezTo>
                  <a:cubicBezTo>
                    <a:pt x="1601962" y="2352814"/>
                    <a:pt x="1991852" y="2129167"/>
                    <a:pt x="2203053" y="1764677"/>
                  </a:cubicBezTo>
                  <a:cubicBezTo>
                    <a:pt x="2414254" y="1400187"/>
                    <a:pt x="2414254" y="950607"/>
                    <a:pt x="2203053" y="586244"/>
                  </a:cubicBezTo>
                  <a:cubicBezTo>
                    <a:pt x="1991852" y="221881"/>
                    <a:pt x="1601835" y="-1893"/>
                    <a:pt x="1180703" y="12"/>
                  </a:cubicBezTo>
                  <a:close/>
                </a:path>
              </a:pathLst>
            </a:custGeom>
            <a:blipFill>
              <a:blip r:embed="rId15"/>
              <a:stretch>
                <a:fillRect t="-16991" r="1" b="-16992"/>
              </a:stretch>
            </a:blipFill>
          </p:spPr>
          <p:txBody>
            <a:bodyPr/>
            <a:lstStyle/>
            <a:p>
              <a:endParaRPr lang="en-US"/>
            </a:p>
          </p:txBody>
        </p:sp>
      </p:grpSp>
      <p:grpSp>
        <p:nvGrpSpPr>
          <p:cNvPr id="61" name="Group 61"/>
          <p:cNvGrpSpPr/>
          <p:nvPr/>
        </p:nvGrpSpPr>
        <p:grpSpPr>
          <a:xfrm>
            <a:off x="13782008" y="6775914"/>
            <a:ext cx="1795901" cy="1795891"/>
            <a:chOff x="0" y="0"/>
            <a:chExt cx="2394534" cy="2394522"/>
          </a:xfrm>
        </p:grpSpPr>
        <p:sp>
          <p:nvSpPr>
            <p:cNvPr id="62" name="Freeform 62"/>
            <p:cNvSpPr/>
            <p:nvPr/>
          </p:nvSpPr>
          <p:spPr>
            <a:xfrm>
              <a:off x="0" y="0"/>
              <a:ext cx="2394458" cy="2394585"/>
            </a:xfrm>
            <a:custGeom>
              <a:avLst/>
              <a:gdLst/>
              <a:ahLst/>
              <a:cxnLst/>
              <a:rect l="l" t="t" r="r" b="b"/>
              <a:pathLst>
                <a:path w="2394458" h="2394585">
                  <a:moveTo>
                    <a:pt x="1197229" y="2394585"/>
                  </a:moveTo>
                  <a:cubicBezTo>
                    <a:pt x="537083" y="2394585"/>
                    <a:pt x="0" y="1857502"/>
                    <a:pt x="0" y="1197229"/>
                  </a:cubicBezTo>
                  <a:cubicBezTo>
                    <a:pt x="0" y="536956"/>
                    <a:pt x="537083" y="0"/>
                    <a:pt x="1197229" y="0"/>
                  </a:cubicBezTo>
                  <a:cubicBezTo>
                    <a:pt x="1857375" y="0"/>
                    <a:pt x="2394458" y="537083"/>
                    <a:pt x="2394458" y="1197229"/>
                  </a:cubicBezTo>
                  <a:cubicBezTo>
                    <a:pt x="2394458" y="1857375"/>
                    <a:pt x="1857375" y="2394458"/>
                    <a:pt x="1197229" y="2394458"/>
                  </a:cubicBezTo>
                  <a:close/>
                  <a:moveTo>
                    <a:pt x="1197229" y="43561"/>
                  </a:moveTo>
                  <a:cubicBezTo>
                    <a:pt x="561213" y="43688"/>
                    <a:pt x="43688" y="561213"/>
                    <a:pt x="43688" y="1197229"/>
                  </a:cubicBezTo>
                  <a:cubicBezTo>
                    <a:pt x="43688" y="1833245"/>
                    <a:pt x="561213" y="2350897"/>
                    <a:pt x="1197356" y="2350897"/>
                  </a:cubicBezTo>
                  <a:cubicBezTo>
                    <a:pt x="1833499" y="2350897"/>
                    <a:pt x="2351024" y="1833372"/>
                    <a:pt x="2351024" y="1197229"/>
                  </a:cubicBezTo>
                  <a:cubicBezTo>
                    <a:pt x="2351024" y="561086"/>
                    <a:pt x="1833372" y="43688"/>
                    <a:pt x="1197229" y="43688"/>
                  </a:cubicBezTo>
                  <a:close/>
                </a:path>
              </a:pathLst>
            </a:custGeom>
            <a:solidFill>
              <a:srgbClr val="000000"/>
            </a:solidFill>
          </p:spPr>
          <p:txBody>
            <a:bodyPr/>
            <a:lstStyle/>
            <a:p>
              <a:endParaRPr lang="en-US"/>
            </a:p>
          </p:txBody>
        </p:sp>
      </p:grpSp>
      <p:sp>
        <p:nvSpPr>
          <p:cNvPr id="63" name="TextBox 63"/>
          <p:cNvSpPr txBox="1"/>
          <p:nvPr/>
        </p:nvSpPr>
        <p:spPr>
          <a:xfrm>
            <a:off x="13145110" y="8791832"/>
            <a:ext cx="3437077" cy="483175"/>
          </a:xfrm>
          <a:prstGeom prst="rect">
            <a:avLst/>
          </a:prstGeom>
        </p:spPr>
        <p:txBody>
          <a:bodyPr lIns="0" tIns="0" rIns="0" bIns="0" rtlCol="0" anchor="t">
            <a:spAutoFit/>
          </a:bodyPr>
          <a:lstStyle/>
          <a:p>
            <a:pPr algn="ctr">
              <a:lnSpc>
                <a:spcPts val="1365"/>
              </a:lnSpc>
            </a:pPr>
            <a:r>
              <a:rPr lang="en-US" sz="1241" b="1">
                <a:solidFill>
                  <a:srgbClr val="000000"/>
                </a:solidFill>
                <a:latin typeface="Roboto Bold"/>
                <a:ea typeface="Roboto Bold"/>
                <a:cs typeface="Roboto Bold"/>
                <a:sym typeface="Roboto Bold"/>
              </a:rPr>
              <a:t>ONKAR SARJERAO KUMBHAR</a:t>
            </a:r>
          </a:p>
          <a:p>
            <a:pPr algn="ctr">
              <a:lnSpc>
                <a:spcPts val="1365"/>
              </a:lnSpc>
            </a:pPr>
            <a:r>
              <a:rPr lang="en-US" sz="1241">
                <a:solidFill>
                  <a:srgbClr val="000000"/>
                </a:solidFill>
                <a:latin typeface="Roboto"/>
                <a:ea typeface="Roboto"/>
                <a:cs typeface="Roboto"/>
                <a:sym typeface="Roboto"/>
              </a:rPr>
              <a:t>25m0571@iitb.ac.in</a:t>
            </a:r>
          </a:p>
          <a:p>
            <a:pPr algn="ctr">
              <a:lnSpc>
                <a:spcPts val="1365"/>
              </a:lnSpc>
            </a:pPr>
            <a:r>
              <a:rPr lang="en-US" sz="1241">
                <a:solidFill>
                  <a:srgbClr val="000000"/>
                </a:solidFill>
                <a:latin typeface="Roboto"/>
                <a:ea typeface="Roboto"/>
                <a:cs typeface="Roboto"/>
                <a:sym typeface="Roboto"/>
              </a:rPr>
              <a:t>+91 77448 28963</a:t>
            </a:r>
          </a:p>
        </p:txBody>
      </p:sp>
      <p:grpSp>
        <p:nvGrpSpPr>
          <p:cNvPr id="64" name="Group 64"/>
          <p:cNvGrpSpPr/>
          <p:nvPr/>
        </p:nvGrpSpPr>
        <p:grpSpPr>
          <a:xfrm>
            <a:off x="9574244" y="3882266"/>
            <a:ext cx="1884998" cy="1884998"/>
            <a:chOff x="0" y="0"/>
            <a:chExt cx="2513330" cy="2513330"/>
          </a:xfrm>
        </p:grpSpPr>
        <p:sp>
          <p:nvSpPr>
            <p:cNvPr id="65" name="Freeform 65"/>
            <p:cNvSpPr/>
            <p:nvPr/>
          </p:nvSpPr>
          <p:spPr>
            <a:xfrm>
              <a:off x="0" y="0"/>
              <a:ext cx="2513330" cy="2513330"/>
            </a:xfrm>
            <a:custGeom>
              <a:avLst/>
              <a:gdLst/>
              <a:ahLst/>
              <a:cxnLst/>
              <a:rect l="l" t="t" r="r" b="b"/>
              <a:pathLst>
                <a:path w="2513330" h="2513330">
                  <a:moveTo>
                    <a:pt x="1256665" y="0"/>
                  </a:moveTo>
                  <a:cubicBezTo>
                    <a:pt x="562610" y="0"/>
                    <a:pt x="0" y="562610"/>
                    <a:pt x="0" y="1256665"/>
                  </a:cubicBezTo>
                  <a:cubicBezTo>
                    <a:pt x="0" y="1950720"/>
                    <a:pt x="562610" y="2513330"/>
                    <a:pt x="1256665" y="2513330"/>
                  </a:cubicBezTo>
                  <a:cubicBezTo>
                    <a:pt x="1950720" y="2513330"/>
                    <a:pt x="2513330" y="1950720"/>
                    <a:pt x="2513330" y="1256665"/>
                  </a:cubicBezTo>
                  <a:cubicBezTo>
                    <a:pt x="2513330" y="562610"/>
                    <a:pt x="1950720" y="0"/>
                    <a:pt x="1256665" y="0"/>
                  </a:cubicBezTo>
                  <a:close/>
                </a:path>
              </a:pathLst>
            </a:custGeom>
            <a:blipFill>
              <a:blip r:embed="rId16"/>
              <a:stretch>
                <a:fillRect t="-3307" b="-3307"/>
              </a:stretch>
            </a:blipFill>
            <a:ln w="38100" cap="sq">
              <a:solidFill>
                <a:srgbClr val="000000"/>
              </a:solidFill>
              <a:prstDash val="solid"/>
              <a:miter/>
            </a:ln>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F7C98-231B-A492-2E76-28C83BF8B0F7}"/>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4AA24BBA-7EB0-A250-EB82-9C3638624DD7}"/>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grpSp>
        <p:nvGrpSpPr>
          <p:cNvPr id="178" name="Group 177">
            <a:extLst>
              <a:ext uri="{FF2B5EF4-FFF2-40B4-BE49-F238E27FC236}">
                <a16:creationId xmlns:a16="http://schemas.microsoft.com/office/drawing/2014/main" id="{6CAD8B24-97CA-6280-ED5A-5508D6C7756C}"/>
              </a:ext>
            </a:extLst>
          </p:cNvPr>
          <p:cNvGrpSpPr/>
          <p:nvPr/>
        </p:nvGrpSpPr>
        <p:grpSpPr>
          <a:xfrm>
            <a:off x="456743" y="1828686"/>
            <a:ext cx="17374058" cy="1200150"/>
            <a:chOff x="304495" y="1876349"/>
            <a:chExt cx="11582705" cy="800100"/>
          </a:xfrm>
        </p:grpSpPr>
        <p:pic>
          <p:nvPicPr>
            <p:cNvPr id="5" name="Image 1" descr="preencoded.png"/>
            <p:cNvPicPr>
              <a:picLocks noChangeAspect="1"/>
            </p:cNvPicPr>
            <p:nvPr/>
          </p:nvPicPr>
          <p:blipFill>
            <a:blip r:embed="rId4"/>
            <a:srcRect l="-1" r="-1"/>
            <a:stretch/>
          </p:blipFill>
          <p:spPr>
            <a:xfrm>
              <a:off x="304495" y="1876349"/>
              <a:ext cx="11582705" cy="800100"/>
            </a:xfrm>
            <a:prstGeom prst="rect">
              <a:avLst/>
            </a:prstGeom>
          </p:spPr>
        </p:pic>
        <p:sp>
          <p:nvSpPr>
            <p:cNvPr id="6" name="Shape 2"/>
            <p:cNvSpPr/>
            <p:nvPr/>
          </p:nvSpPr>
          <p:spPr>
            <a:xfrm>
              <a:off x="495605" y="2033626"/>
              <a:ext cx="457200" cy="485546"/>
            </a:xfrm>
            <a:prstGeom prst="roundRect">
              <a:avLst>
                <a:gd name="adj" fmla="val 200000"/>
              </a:avLst>
            </a:prstGeom>
            <a:solidFill>
              <a:srgbClr val="D1FAE5"/>
            </a:solidFill>
            <a:ln w="12700">
              <a:solidFill>
                <a:srgbClr val="FFFFFF">
                  <a:alpha val="0"/>
                </a:srgbClr>
              </a:solidFill>
              <a:prstDash val="solid"/>
            </a:ln>
          </p:spPr>
          <p:txBody>
            <a:bodyPr/>
            <a:lstStyle/>
            <a:p>
              <a:endParaRPr lang="en-IN" sz="2700"/>
            </a:p>
          </p:txBody>
        </p:sp>
        <p:pic>
          <p:nvPicPr>
            <p:cNvPr id="7" name="Image 2" descr="preencoded.png"/>
            <p:cNvPicPr>
              <a:picLocks noChangeAspect="1"/>
            </p:cNvPicPr>
            <p:nvPr/>
          </p:nvPicPr>
          <p:blipFill>
            <a:blip r:embed="rId5"/>
            <a:srcRect/>
            <a:stretch/>
          </p:blipFill>
          <p:spPr>
            <a:xfrm>
              <a:off x="609905" y="2147926"/>
              <a:ext cx="228600" cy="228600"/>
            </a:xfrm>
            <a:prstGeom prst="rect">
              <a:avLst/>
            </a:prstGeom>
          </p:spPr>
        </p:pic>
        <p:sp>
          <p:nvSpPr>
            <p:cNvPr id="8" name="Text 3"/>
            <p:cNvSpPr txBox="1"/>
            <p:nvPr/>
          </p:nvSpPr>
          <p:spPr>
            <a:xfrm>
              <a:off x="1104595" y="2048256"/>
              <a:ext cx="3622853" cy="267005"/>
            </a:xfrm>
            <a:prstGeom prst="rect">
              <a:avLst/>
            </a:prstGeom>
            <a:noFill/>
            <a:ln/>
          </p:spPr>
          <p:txBody>
            <a:bodyPr wrap="square" lIns="0" tIns="0" rIns="0" bIns="0" rtlCol="0" anchor="ctr"/>
            <a:lstStyle/>
            <a:p>
              <a:r>
                <a:rPr lang="en-US" sz="1950" b="1" dirty="0">
                  <a:solidFill>
                    <a:srgbClr val="1F2937"/>
                  </a:solidFill>
                  <a:latin typeface="Montserrat" pitchFamily="34" charset="0"/>
                  <a:ea typeface="Montserrat" pitchFamily="34" charset="-122"/>
                  <a:cs typeface="Montserrat" pitchFamily="34" charset="-120"/>
                </a:rPr>
                <a:t>Investment Summary (Last 5 Years)</a:t>
              </a:r>
              <a:endParaRPr lang="en-US" sz="1950" dirty="0"/>
            </a:p>
          </p:txBody>
        </p:sp>
        <p:sp>
          <p:nvSpPr>
            <p:cNvPr id="9" name="Text 4"/>
            <p:cNvSpPr txBox="1"/>
            <p:nvPr/>
          </p:nvSpPr>
          <p:spPr>
            <a:xfrm>
              <a:off x="1104595" y="2314346"/>
              <a:ext cx="3773729" cy="191110"/>
            </a:xfrm>
            <a:prstGeom prst="rect">
              <a:avLst/>
            </a:prstGeom>
            <a:noFill/>
            <a:ln/>
          </p:spPr>
          <p:txBody>
            <a:bodyPr wrap="square" lIns="0" tIns="0" rIns="0" bIns="0" rtlCol="0" anchor="ctr"/>
            <a:lstStyle/>
            <a:p>
              <a:r>
                <a:rPr lang="en-US" dirty="0">
                  <a:solidFill>
                    <a:srgbClr val="6B7280"/>
                  </a:solidFill>
                  <a:latin typeface="Calibri" panose="020F0502020204030204" pitchFamily="34" charset="0"/>
                  <a:ea typeface="Calibri" panose="020F0502020204030204" pitchFamily="34" charset="0"/>
                  <a:cs typeface="Calibri" panose="020F0502020204030204" pitchFamily="34" charset="0"/>
                </a:rPr>
                <a:t>Continuous upgradation of research infrastructure</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0" name="Shape 5"/>
            <p:cNvSpPr/>
            <p:nvPr/>
          </p:nvSpPr>
          <p:spPr>
            <a:xfrm>
              <a:off x="9440266" y="2029054"/>
              <a:ext cx="9144" cy="495605"/>
            </a:xfrm>
            <a:prstGeom prst="rect">
              <a:avLst/>
            </a:prstGeom>
            <a:solidFill>
              <a:srgbClr val="E5E7EB"/>
            </a:solidFill>
            <a:ln w="12700">
              <a:solidFill>
                <a:srgbClr val="E5E7EB">
                  <a:alpha val="0"/>
                </a:srgbClr>
              </a:solidFill>
              <a:prstDash val="solid"/>
            </a:ln>
          </p:spPr>
          <p:txBody>
            <a:bodyPr/>
            <a:lstStyle/>
            <a:p>
              <a:endParaRPr lang="en-IN" sz="2700"/>
            </a:p>
          </p:txBody>
        </p:sp>
        <p:sp>
          <p:nvSpPr>
            <p:cNvPr id="11" name="Text 6"/>
            <p:cNvSpPr txBox="1"/>
            <p:nvPr/>
          </p:nvSpPr>
          <p:spPr>
            <a:xfrm>
              <a:off x="7439558" y="2029054"/>
              <a:ext cx="1581912" cy="342900"/>
            </a:xfrm>
            <a:prstGeom prst="rect">
              <a:avLst/>
            </a:prstGeom>
            <a:noFill/>
            <a:ln/>
          </p:spPr>
          <p:txBody>
            <a:bodyPr wrap="square" lIns="0" tIns="0" rIns="0" bIns="0" rtlCol="0" anchor="ctr"/>
            <a:lstStyle/>
            <a:p>
              <a:pPr algn="ctr"/>
              <a:r>
                <a:rPr lang="en-US" sz="3600" b="1" dirty="0">
                  <a:solidFill>
                    <a:srgbClr val="1F2937"/>
                  </a:solidFill>
                  <a:latin typeface="Calibri" panose="020F0502020204030204" pitchFamily="34" charset="0"/>
                  <a:ea typeface="Calibri" panose="020F0502020204030204" pitchFamily="34" charset="0"/>
                  <a:cs typeface="Calibri" panose="020F0502020204030204" pitchFamily="34" charset="0"/>
                </a:rPr>
                <a:t>21</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 7"/>
            <p:cNvSpPr txBox="1"/>
            <p:nvPr/>
          </p:nvSpPr>
          <p:spPr>
            <a:xfrm>
              <a:off x="7427671" y="2371954"/>
              <a:ext cx="1605686" cy="152705"/>
            </a:xfrm>
            <a:prstGeom prst="rect">
              <a:avLst/>
            </a:prstGeom>
            <a:noFill/>
            <a:ln/>
          </p:spPr>
          <p:txBody>
            <a:bodyPr wrap="square" lIns="0" tIns="0" rIns="0" bIns="0" rtlCol="0" anchor="ctr"/>
            <a:lstStyle/>
            <a:p>
              <a:pPr algn="ctr"/>
              <a:r>
                <a:rPr lang="en-US" sz="1500" b="1" kern="0" spc="33" dirty="0">
                  <a:solidFill>
                    <a:srgbClr val="6B7280"/>
                  </a:solidFill>
                  <a:latin typeface="Calibri" panose="020F0502020204030204" pitchFamily="34" charset="0"/>
                  <a:ea typeface="Calibri" panose="020F0502020204030204" pitchFamily="34" charset="0"/>
                  <a:cs typeface="Calibri" panose="020F0502020204030204" pitchFamily="34" charset="0"/>
                </a:rPr>
                <a:t>Instruments &gt;20 Lakhs</a:t>
              </a:r>
              <a:endParaRPr lang="en-US" sz="1500" dirty="0">
                <a:latin typeface="Calibri" panose="020F0502020204030204" pitchFamily="34" charset="0"/>
                <a:ea typeface="Calibri" panose="020F0502020204030204" pitchFamily="34" charset="0"/>
                <a:cs typeface="Calibri" panose="020F0502020204030204" pitchFamily="34" charset="0"/>
              </a:endParaRPr>
            </a:p>
          </p:txBody>
        </p:sp>
        <p:sp>
          <p:nvSpPr>
            <p:cNvPr id="13" name="Text 8"/>
            <p:cNvSpPr txBox="1"/>
            <p:nvPr/>
          </p:nvSpPr>
          <p:spPr>
            <a:xfrm>
              <a:off x="9757562" y="2029054"/>
              <a:ext cx="1825142" cy="342900"/>
            </a:xfrm>
            <a:prstGeom prst="rect">
              <a:avLst/>
            </a:prstGeom>
            <a:noFill/>
            <a:ln/>
          </p:spPr>
          <p:txBody>
            <a:bodyPr wrap="square" lIns="0" tIns="0" rIns="0" bIns="0" rtlCol="0" anchor="ctr"/>
            <a:lstStyle/>
            <a:p>
              <a:pPr algn="ctr"/>
              <a:r>
                <a:rPr lang="en-US" sz="3600" b="1" dirty="0">
                  <a:solidFill>
                    <a:srgbClr val="059669"/>
                  </a:solidFill>
                  <a:latin typeface="Calibri" panose="020F0502020204030204" pitchFamily="34" charset="0"/>
                  <a:ea typeface="Calibri" panose="020F0502020204030204" pitchFamily="34" charset="0"/>
                  <a:cs typeface="Calibri" panose="020F0502020204030204" pitchFamily="34" charset="0"/>
                </a:rPr>
                <a:t>₹ 24.31 </a:t>
              </a:r>
              <a:r>
                <a:rPr lang="en-US" sz="2100" b="1" dirty="0">
                  <a:solidFill>
                    <a:srgbClr val="6B7280"/>
                  </a:solidFill>
                  <a:latin typeface="Calibri" panose="020F0502020204030204" pitchFamily="34" charset="0"/>
                  <a:ea typeface="Calibri" panose="020F0502020204030204" pitchFamily="34" charset="0"/>
                  <a:cs typeface="Calibri" panose="020F0502020204030204" pitchFamily="34" charset="0"/>
                </a:rPr>
                <a:t>Crore</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14" name="Text 9"/>
            <p:cNvSpPr txBox="1"/>
            <p:nvPr/>
          </p:nvSpPr>
          <p:spPr>
            <a:xfrm>
              <a:off x="9864547" y="2371954"/>
              <a:ext cx="1610258" cy="152705"/>
            </a:xfrm>
            <a:prstGeom prst="rect">
              <a:avLst/>
            </a:prstGeom>
            <a:noFill/>
            <a:ln/>
          </p:spPr>
          <p:txBody>
            <a:bodyPr wrap="square" lIns="0" tIns="0" rIns="0" bIns="0" rtlCol="0" anchor="ctr"/>
            <a:lstStyle/>
            <a:p>
              <a:pPr algn="ctr"/>
              <a:r>
                <a:rPr lang="en-US" sz="1500" b="1" kern="0" spc="33" dirty="0">
                  <a:solidFill>
                    <a:srgbClr val="6B7280"/>
                  </a:solidFill>
                  <a:latin typeface="Calibri" panose="020F0502020204030204" pitchFamily="34" charset="0"/>
                  <a:ea typeface="Calibri" panose="020F0502020204030204" pitchFamily="34" charset="0"/>
                  <a:cs typeface="Calibri" panose="020F0502020204030204" pitchFamily="34" charset="0"/>
                </a:rPr>
                <a:t>Total Investment Cost</a:t>
              </a:r>
              <a:endParaRPr lang="en-US" sz="1500" dirty="0">
                <a:latin typeface="Calibri" panose="020F0502020204030204" pitchFamily="34" charset="0"/>
                <a:ea typeface="Calibri" panose="020F0502020204030204" pitchFamily="34" charset="0"/>
                <a:cs typeface="Calibri" panose="020F0502020204030204" pitchFamily="34" charset="0"/>
              </a:endParaRPr>
            </a:p>
          </p:txBody>
        </p:sp>
      </p:grpSp>
      <p:grpSp>
        <p:nvGrpSpPr>
          <p:cNvPr id="181" name="Group 180">
            <a:extLst>
              <a:ext uri="{FF2B5EF4-FFF2-40B4-BE49-F238E27FC236}">
                <a16:creationId xmlns:a16="http://schemas.microsoft.com/office/drawing/2014/main" id="{EE68D8E1-5596-057F-3C6C-FB8321B20A68}"/>
              </a:ext>
            </a:extLst>
          </p:cNvPr>
          <p:cNvGrpSpPr/>
          <p:nvPr/>
        </p:nvGrpSpPr>
        <p:grpSpPr>
          <a:xfrm>
            <a:off x="456743" y="3255948"/>
            <a:ext cx="17374058" cy="5923083"/>
            <a:chOff x="304495" y="2170633"/>
            <a:chExt cx="11582705" cy="3784944"/>
          </a:xfrm>
        </p:grpSpPr>
        <p:pic>
          <p:nvPicPr>
            <p:cNvPr id="15" name="Image 3"/>
            <p:cNvPicPr>
              <a:picLocks noChangeAspect="1"/>
            </p:cNvPicPr>
            <p:nvPr/>
          </p:nvPicPr>
          <p:blipFill>
            <a:blip r:embed="rId6">
              <a:extLst>
                <a:ext uri="{28A0092B-C50C-407E-A947-70E740481C1C}">
                  <a14:useLocalDpi xmlns:a14="http://schemas.microsoft.com/office/drawing/2010/main" val="0"/>
                </a:ext>
              </a:extLst>
            </a:blip>
            <a:srcRect t="29782" b="29782"/>
            <a:stretch/>
          </p:blipFill>
          <p:spPr>
            <a:xfrm>
              <a:off x="304495" y="2381174"/>
              <a:ext cx="2194560" cy="1328623"/>
            </a:xfrm>
            <a:prstGeom prst="rect">
              <a:avLst/>
            </a:prstGeom>
          </p:spPr>
        </p:pic>
        <p:sp>
          <p:nvSpPr>
            <p:cNvPr id="16" name="Shape 10"/>
            <p:cNvSpPr/>
            <p:nvPr/>
          </p:nvSpPr>
          <p:spPr>
            <a:xfrm>
              <a:off x="1150315"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20" name="Image 4" descr="preencoded.png"/>
            <p:cNvPicPr>
              <a:picLocks noChangeAspect="1"/>
            </p:cNvPicPr>
            <p:nvPr/>
          </p:nvPicPr>
          <p:blipFill>
            <a:blip r:embed="rId7"/>
            <a:srcRect l="-80" r="-80"/>
            <a:stretch/>
          </p:blipFill>
          <p:spPr>
            <a:xfrm>
              <a:off x="1273759" y="3590487"/>
              <a:ext cx="286207" cy="228600"/>
            </a:xfrm>
            <a:prstGeom prst="rect">
              <a:avLst/>
            </a:prstGeom>
          </p:spPr>
        </p:pic>
        <p:sp>
          <p:nvSpPr>
            <p:cNvPr id="21" name="Text 11"/>
            <p:cNvSpPr txBox="1"/>
            <p:nvPr/>
          </p:nvSpPr>
          <p:spPr>
            <a:xfrm>
              <a:off x="428549" y="2170633"/>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Driving Simulator</a:t>
              </a:r>
              <a:endParaRPr lang="en-US" sz="1500" dirty="0"/>
            </a:p>
          </p:txBody>
        </p:sp>
        <p:pic>
          <p:nvPicPr>
            <p:cNvPr id="22" name="Image 5"/>
            <p:cNvPicPr>
              <a:picLocks noChangeAspect="1"/>
            </p:cNvPicPr>
            <p:nvPr/>
          </p:nvPicPr>
          <p:blipFill>
            <a:blip r:embed="rId8">
              <a:extLst>
                <a:ext uri="{28A0092B-C50C-407E-A947-70E740481C1C}">
                  <a14:useLocalDpi xmlns:a14="http://schemas.microsoft.com/office/drawing/2010/main" val="0"/>
                </a:ext>
              </a:extLst>
            </a:blip>
            <a:srcRect t="27192" b="27192"/>
            <a:stretch/>
          </p:blipFill>
          <p:spPr>
            <a:xfrm>
              <a:off x="2651760" y="2408726"/>
              <a:ext cx="2194560" cy="1273517"/>
            </a:xfrm>
            <a:prstGeom prst="rect">
              <a:avLst/>
            </a:prstGeom>
          </p:spPr>
        </p:pic>
        <p:sp>
          <p:nvSpPr>
            <p:cNvPr id="24" name="Shape 12"/>
            <p:cNvSpPr/>
            <p:nvPr/>
          </p:nvSpPr>
          <p:spPr>
            <a:xfrm>
              <a:off x="3482035"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25" name="Image 6" descr="preencoded.png"/>
            <p:cNvPicPr>
              <a:picLocks noChangeAspect="1"/>
            </p:cNvPicPr>
            <p:nvPr/>
          </p:nvPicPr>
          <p:blipFill>
            <a:blip r:embed="rId9"/>
            <a:srcRect/>
            <a:stretch/>
          </p:blipFill>
          <p:spPr>
            <a:xfrm>
              <a:off x="3634740" y="3590487"/>
              <a:ext cx="228600" cy="228600"/>
            </a:xfrm>
            <a:prstGeom prst="rect">
              <a:avLst/>
            </a:prstGeom>
          </p:spPr>
        </p:pic>
        <p:sp>
          <p:nvSpPr>
            <p:cNvPr id="26" name="Text 13"/>
            <p:cNvSpPr txBox="1"/>
            <p:nvPr/>
          </p:nvSpPr>
          <p:spPr>
            <a:xfrm>
              <a:off x="2799360" y="2170633"/>
              <a:ext cx="1908000" cy="180000"/>
            </a:xfrm>
            <a:prstGeom prst="rect">
              <a:avLst/>
            </a:prstGeom>
            <a:noFill/>
            <a:ln/>
          </p:spPr>
          <p:txBody>
            <a:bodyPr wrap="square" lIns="0" tIns="0" rIns="0" bIns="0" rtlCol="0" anchor="t"/>
            <a:lstStyle/>
            <a:p>
              <a:pPr algn="ctr"/>
              <a:r>
                <a:rPr lang="en-US" sz="1500" b="1" dirty="0">
                  <a:latin typeface="Montserrat" pitchFamily="34" charset="0"/>
                  <a:ea typeface="Montserrat" pitchFamily="34" charset="-122"/>
                  <a:cs typeface="Montserrat" pitchFamily="34" charset="-120"/>
                </a:rPr>
                <a:t>Universal Testing Machine</a:t>
              </a:r>
              <a:endParaRPr lang="en-US" sz="1500" dirty="0"/>
            </a:p>
          </p:txBody>
        </p:sp>
        <p:pic>
          <p:nvPicPr>
            <p:cNvPr id="27" name="Image 7"/>
            <p:cNvPicPr>
              <a:picLocks noChangeAspect="1"/>
            </p:cNvPicPr>
            <p:nvPr/>
          </p:nvPicPr>
          <p:blipFill>
            <a:blip r:embed="rId10">
              <a:extLst>
                <a:ext uri="{28A0092B-C50C-407E-A947-70E740481C1C}">
                  <a14:useLocalDpi xmlns:a14="http://schemas.microsoft.com/office/drawing/2010/main" val="0"/>
                </a:ext>
              </a:extLst>
            </a:blip>
            <a:srcRect t="7937" b="7937"/>
            <a:stretch/>
          </p:blipFill>
          <p:spPr>
            <a:xfrm>
              <a:off x="5107838" y="2392743"/>
              <a:ext cx="2194560" cy="1328623"/>
            </a:xfrm>
            <a:prstGeom prst="rect">
              <a:avLst/>
            </a:prstGeom>
          </p:spPr>
        </p:pic>
        <p:sp>
          <p:nvSpPr>
            <p:cNvPr id="28" name="Shape 14"/>
            <p:cNvSpPr/>
            <p:nvPr/>
          </p:nvSpPr>
          <p:spPr>
            <a:xfrm>
              <a:off x="5842102"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29" name="Image 8" descr="preencoded.png"/>
            <p:cNvPicPr>
              <a:picLocks noChangeAspect="1"/>
            </p:cNvPicPr>
            <p:nvPr/>
          </p:nvPicPr>
          <p:blipFill>
            <a:blip r:embed="rId11"/>
            <a:srcRect t="-45" b="-45"/>
            <a:stretch/>
          </p:blipFill>
          <p:spPr>
            <a:xfrm>
              <a:off x="5980176" y="3590487"/>
              <a:ext cx="256946" cy="228600"/>
            </a:xfrm>
            <a:prstGeom prst="rect">
              <a:avLst/>
            </a:prstGeom>
          </p:spPr>
        </p:pic>
        <p:sp>
          <p:nvSpPr>
            <p:cNvPr id="30" name="Text 15"/>
            <p:cNvSpPr txBox="1"/>
            <p:nvPr/>
          </p:nvSpPr>
          <p:spPr>
            <a:xfrm>
              <a:off x="5170171" y="2170633"/>
              <a:ext cx="1908000" cy="180000"/>
            </a:xfrm>
            <a:prstGeom prst="rect">
              <a:avLst/>
            </a:prstGeom>
            <a:noFill/>
            <a:ln/>
          </p:spPr>
          <p:txBody>
            <a:bodyPr wrap="square" lIns="0" tIns="0" rIns="0" bIns="0" rtlCol="0" anchor="ctr"/>
            <a:lstStyle/>
            <a:p>
              <a:pPr algn="ctr"/>
              <a:r>
                <a:rPr lang="en-US" sz="1500" b="1" dirty="0">
                  <a:latin typeface="Montserrat" panose="00000500000000000000" pitchFamily="2" charset="0"/>
                  <a:ea typeface="Montserrat" pitchFamily="34" charset="-122"/>
                  <a:cs typeface="Montserrat" pitchFamily="34" charset="-120"/>
                </a:rPr>
                <a:t>Unmanned Boat</a:t>
              </a:r>
            </a:p>
          </p:txBody>
        </p:sp>
        <p:pic>
          <p:nvPicPr>
            <p:cNvPr id="134" name="Image 9"/>
            <p:cNvPicPr>
              <a:picLocks noChangeAspect="1"/>
            </p:cNvPicPr>
            <p:nvPr/>
          </p:nvPicPr>
          <p:blipFill>
            <a:blip r:embed="rId12">
              <a:extLst>
                <a:ext uri="{28A0092B-C50C-407E-A947-70E740481C1C}">
                  <a14:useLocalDpi xmlns:a14="http://schemas.microsoft.com/office/drawing/2010/main" val="0"/>
                </a:ext>
              </a:extLst>
            </a:blip>
            <a:srcRect t="8788" b="8788"/>
            <a:stretch/>
          </p:blipFill>
          <p:spPr>
            <a:xfrm>
              <a:off x="7345375" y="2381174"/>
              <a:ext cx="2194560" cy="1328623"/>
            </a:xfrm>
            <a:prstGeom prst="rect">
              <a:avLst/>
            </a:prstGeom>
          </p:spPr>
        </p:pic>
        <p:sp>
          <p:nvSpPr>
            <p:cNvPr id="135" name="Shape 17"/>
            <p:cNvSpPr/>
            <p:nvPr/>
          </p:nvSpPr>
          <p:spPr>
            <a:xfrm>
              <a:off x="8176565"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36" name="Image 10" descr="preencoded.png"/>
            <p:cNvPicPr>
              <a:picLocks noChangeAspect="1"/>
            </p:cNvPicPr>
            <p:nvPr/>
          </p:nvPicPr>
          <p:blipFill>
            <a:blip r:embed="rId13"/>
            <a:srcRect/>
            <a:stretch/>
          </p:blipFill>
          <p:spPr>
            <a:xfrm>
              <a:off x="8328355" y="3590487"/>
              <a:ext cx="228600" cy="228600"/>
            </a:xfrm>
            <a:prstGeom prst="rect">
              <a:avLst/>
            </a:prstGeom>
          </p:spPr>
        </p:pic>
        <p:sp>
          <p:nvSpPr>
            <p:cNvPr id="137" name="Text 18"/>
            <p:cNvSpPr txBox="1"/>
            <p:nvPr/>
          </p:nvSpPr>
          <p:spPr>
            <a:xfrm>
              <a:off x="7540981" y="2170633"/>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3D Printer</a:t>
              </a:r>
              <a:endParaRPr lang="en-US" sz="1500" dirty="0"/>
            </a:p>
          </p:txBody>
        </p:sp>
        <p:pic>
          <p:nvPicPr>
            <p:cNvPr id="139" name="Image 11"/>
            <p:cNvPicPr>
              <a:picLocks noChangeAspect="1"/>
            </p:cNvPicPr>
            <p:nvPr/>
          </p:nvPicPr>
          <p:blipFill>
            <a:blip r:embed="rId14">
              <a:extLst>
                <a:ext uri="{28A0092B-C50C-407E-A947-70E740481C1C}">
                  <a14:useLocalDpi xmlns:a14="http://schemas.microsoft.com/office/drawing/2010/main" val="0"/>
                </a:ext>
              </a:extLst>
            </a:blip>
            <a:srcRect l="14954" r="14954"/>
            <a:stretch/>
          </p:blipFill>
          <p:spPr>
            <a:xfrm>
              <a:off x="9692640" y="2381174"/>
              <a:ext cx="2194560" cy="1328623"/>
            </a:xfrm>
            <a:prstGeom prst="rect">
              <a:avLst/>
            </a:prstGeom>
          </p:spPr>
        </p:pic>
        <p:sp>
          <p:nvSpPr>
            <p:cNvPr id="140" name="Shape 20"/>
            <p:cNvSpPr/>
            <p:nvPr/>
          </p:nvSpPr>
          <p:spPr>
            <a:xfrm>
              <a:off x="10522915" y="3438240"/>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41" name="Image 12" descr="preencoded.png"/>
            <p:cNvPicPr>
              <a:picLocks noChangeAspect="1"/>
            </p:cNvPicPr>
            <p:nvPr/>
          </p:nvPicPr>
          <p:blipFill>
            <a:blip r:embed="rId15"/>
            <a:srcRect t="-45" b="-45"/>
            <a:stretch/>
          </p:blipFill>
          <p:spPr>
            <a:xfrm>
              <a:off x="10660990" y="3590487"/>
              <a:ext cx="256946" cy="228600"/>
            </a:xfrm>
            <a:prstGeom prst="rect">
              <a:avLst/>
            </a:prstGeom>
          </p:spPr>
        </p:pic>
        <p:sp>
          <p:nvSpPr>
            <p:cNvPr id="142" name="Text 21"/>
            <p:cNvSpPr txBox="1"/>
            <p:nvPr/>
          </p:nvSpPr>
          <p:spPr>
            <a:xfrm>
              <a:off x="9911791" y="2170633"/>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Triaxial System</a:t>
              </a:r>
              <a:endParaRPr lang="en-US" sz="1500" dirty="0"/>
            </a:p>
          </p:txBody>
        </p:sp>
        <p:pic>
          <p:nvPicPr>
            <p:cNvPr id="143" name="Image 13"/>
            <p:cNvPicPr>
              <a:picLocks noChangeAspect="1"/>
            </p:cNvPicPr>
            <p:nvPr/>
          </p:nvPicPr>
          <p:blipFill>
            <a:blip r:embed="rId16">
              <a:extLst>
                <a:ext uri="{28A0092B-C50C-407E-A947-70E740481C1C}">
                  <a14:useLocalDpi xmlns:a14="http://schemas.microsoft.com/office/drawing/2010/main" val="0"/>
                </a:ext>
              </a:extLst>
            </a:blip>
            <a:srcRect t="3209" b="3209"/>
            <a:stretch/>
          </p:blipFill>
          <p:spPr>
            <a:xfrm>
              <a:off x="304495" y="4360874"/>
              <a:ext cx="2194560" cy="1328623"/>
            </a:xfrm>
            <a:prstGeom prst="rect">
              <a:avLst/>
            </a:prstGeom>
          </p:spPr>
        </p:pic>
        <p:sp>
          <p:nvSpPr>
            <p:cNvPr id="144" name="Shape 22"/>
            <p:cNvSpPr/>
            <p:nvPr/>
          </p:nvSpPr>
          <p:spPr>
            <a:xfrm>
              <a:off x="1135685" y="5417924"/>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45" name="Image 14" descr="preencoded.png"/>
            <p:cNvPicPr>
              <a:picLocks noChangeAspect="1"/>
            </p:cNvPicPr>
            <p:nvPr/>
          </p:nvPicPr>
          <p:blipFill>
            <a:blip r:embed="rId17"/>
            <a:srcRect t="-45" b="-45"/>
            <a:stretch/>
          </p:blipFill>
          <p:spPr>
            <a:xfrm>
              <a:off x="1273759" y="5570623"/>
              <a:ext cx="256946" cy="228600"/>
            </a:xfrm>
            <a:prstGeom prst="rect">
              <a:avLst/>
            </a:prstGeom>
          </p:spPr>
        </p:pic>
        <p:sp>
          <p:nvSpPr>
            <p:cNvPr id="146" name="Text 23"/>
            <p:cNvSpPr txBox="1"/>
            <p:nvPr/>
          </p:nvSpPr>
          <p:spPr>
            <a:xfrm>
              <a:off x="475488"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2D Wave Maker</a:t>
              </a:r>
              <a:endParaRPr lang="en-US" sz="1500" dirty="0"/>
            </a:p>
          </p:txBody>
        </p:sp>
        <p:pic>
          <p:nvPicPr>
            <p:cNvPr id="147" name="Image 15"/>
            <p:cNvPicPr>
              <a:picLocks noChangeAspect="1"/>
            </p:cNvPicPr>
            <p:nvPr/>
          </p:nvPicPr>
          <p:blipFill>
            <a:blip r:embed="rId18">
              <a:extLst>
                <a:ext uri="{28A0092B-C50C-407E-A947-70E740481C1C}">
                  <a14:useLocalDpi xmlns:a14="http://schemas.microsoft.com/office/drawing/2010/main" val="0"/>
                </a:ext>
              </a:extLst>
            </a:blip>
            <a:srcRect t="3041" b="3041"/>
            <a:stretch/>
          </p:blipFill>
          <p:spPr>
            <a:xfrm>
              <a:off x="2651760" y="4360874"/>
              <a:ext cx="2194560" cy="1328623"/>
            </a:xfrm>
            <a:prstGeom prst="rect">
              <a:avLst/>
            </a:prstGeom>
          </p:spPr>
        </p:pic>
        <p:sp>
          <p:nvSpPr>
            <p:cNvPr id="148" name="Shape 24"/>
            <p:cNvSpPr/>
            <p:nvPr/>
          </p:nvSpPr>
          <p:spPr>
            <a:xfrm>
              <a:off x="3482035" y="5414124"/>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49" name="Image 16" descr="preencoded.png"/>
            <p:cNvPicPr>
              <a:picLocks noChangeAspect="1"/>
            </p:cNvPicPr>
            <p:nvPr/>
          </p:nvPicPr>
          <p:blipFill>
            <a:blip r:embed="rId19"/>
            <a:srcRect l="-133" r="-133"/>
            <a:stretch/>
          </p:blipFill>
          <p:spPr>
            <a:xfrm>
              <a:off x="3663086" y="5566839"/>
              <a:ext cx="171907" cy="228600"/>
            </a:xfrm>
            <a:prstGeom prst="rect">
              <a:avLst/>
            </a:prstGeom>
          </p:spPr>
        </p:pic>
        <p:sp>
          <p:nvSpPr>
            <p:cNvPr id="150" name="Text 25"/>
            <p:cNvSpPr txBox="1"/>
            <p:nvPr/>
          </p:nvSpPr>
          <p:spPr>
            <a:xfrm>
              <a:off x="2797150"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Drop Shape Analyser</a:t>
              </a:r>
              <a:endParaRPr lang="en-US" sz="1500" dirty="0"/>
            </a:p>
          </p:txBody>
        </p:sp>
        <p:pic>
          <p:nvPicPr>
            <p:cNvPr id="152" name="Image 17"/>
            <p:cNvPicPr>
              <a:picLocks noChangeAspect="1"/>
            </p:cNvPicPr>
            <p:nvPr/>
          </p:nvPicPr>
          <p:blipFill>
            <a:blip r:embed="rId20">
              <a:extLst>
                <a:ext uri="{28A0092B-C50C-407E-A947-70E740481C1C}">
                  <a14:useLocalDpi xmlns:a14="http://schemas.microsoft.com/office/drawing/2010/main" val="0"/>
                </a:ext>
              </a:extLst>
            </a:blip>
            <a:srcRect t="12417" b="12417"/>
            <a:stretch/>
          </p:blipFill>
          <p:spPr>
            <a:xfrm>
              <a:off x="4999025" y="4360874"/>
              <a:ext cx="2194560" cy="1328623"/>
            </a:xfrm>
            <a:prstGeom prst="rect">
              <a:avLst/>
            </a:prstGeom>
          </p:spPr>
        </p:pic>
        <p:sp>
          <p:nvSpPr>
            <p:cNvPr id="153" name="Shape 27"/>
            <p:cNvSpPr/>
            <p:nvPr/>
          </p:nvSpPr>
          <p:spPr>
            <a:xfrm>
              <a:off x="5829300" y="5417924"/>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55" name="Image 18" descr="preencoded.png"/>
            <p:cNvPicPr>
              <a:picLocks noChangeAspect="1"/>
            </p:cNvPicPr>
            <p:nvPr/>
          </p:nvPicPr>
          <p:blipFill>
            <a:blip r:embed="rId21"/>
            <a:srcRect t="-45" b="-45"/>
            <a:stretch/>
          </p:blipFill>
          <p:spPr>
            <a:xfrm>
              <a:off x="5967374" y="5570623"/>
              <a:ext cx="256946" cy="228600"/>
            </a:xfrm>
            <a:prstGeom prst="rect">
              <a:avLst/>
            </a:prstGeom>
          </p:spPr>
        </p:pic>
        <p:sp>
          <p:nvSpPr>
            <p:cNvPr id="156" name="Text 28"/>
            <p:cNvSpPr txBox="1"/>
            <p:nvPr/>
          </p:nvSpPr>
          <p:spPr>
            <a:xfrm>
              <a:off x="5118811"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Shake Table</a:t>
              </a:r>
              <a:endParaRPr lang="en-US" sz="1500" dirty="0"/>
            </a:p>
          </p:txBody>
        </p:sp>
        <p:pic>
          <p:nvPicPr>
            <p:cNvPr id="157" name="Image 19"/>
            <p:cNvPicPr>
              <a:picLocks noChangeAspect="1"/>
            </p:cNvPicPr>
            <p:nvPr/>
          </p:nvPicPr>
          <p:blipFill>
            <a:blip r:embed="rId22">
              <a:extLst>
                <a:ext uri="{28A0092B-C50C-407E-A947-70E740481C1C}">
                  <a14:useLocalDpi xmlns:a14="http://schemas.microsoft.com/office/drawing/2010/main" val="0"/>
                </a:ext>
              </a:extLst>
            </a:blip>
            <a:srcRect l="8013" t="7097" r="8013" b="13682"/>
            <a:stretch>
              <a:fillRect/>
            </a:stretch>
          </p:blipFill>
          <p:spPr>
            <a:xfrm>
              <a:off x="7345375" y="4360874"/>
              <a:ext cx="2194560" cy="1328623"/>
            </a:xfrm>
            <a:prstGeom prst="rect">
              <a:avLst/>
            </a:prstGeom>
          </p:spPr>
        </p:pic>
        <p:sp>
          <p:nvSpPr>
            <p:cNvPr id="158" name="Shape 29"/>
            <p:cNvSpPr/>
            <p:nvPr/>
          </p:nvSpPr>
          <p:spPr>
            <a:xfrm>
              <a:off x="8176565" y="5422482"/>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59" name="Image 20" descr="preencoded.png"/>
            <p:cNvPicPr>
              <a:picLocks noChangeAspect="1"/>
            </p:cNvPicPr>
            <p:nvPr/>
          </p:nvPicPr>
          <p:blipFill>
            <a:blip r:embed="rId17"/>
            <a:srcRect t="-45" b="-45"/>
            <a:stretch/>
          </p:blipFill>
          <p:spPr>
            <a:xfrm>
              <a:off x="8314639" y="5575197"/>
              <a:ext cx="256946" cy="228600"/>
            </a:xfrm>
            <a:prstGeom prst="rect">
              <a:avLst/>
            </a:prstGeom>
          </p:spPr>
        </p:pic>
        <p:sp>
          <p:nvSpPr>
            <p:cNvPr id="160" name="Text 30"/>
            <p:cNvSpPr txBox="1"/>
            <p:nvPr/>
          </p:nvSpPr>
          <p:spPr>
            <a:xfrm>
              <a:off x="7440473"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Ground Water Flow</a:t>
              </a:r>
              <a:endParaRPr lang="en-US" sz="1500" dirty="0"/>
            </a:p>
          </p:txBody>
        </p:sp>
        <p:pic>
          <p:nvPicPr>
            <p:cNvPr id="162" name="Image 21" descr="Engineers with digital tablet and projected plans"/>
            <p:cNvPicPr>
              <a:picLocks noChangeAspect="1"/>
            </p:cNvPicPr>
            <p:nvPr/>
          </p:nvPicPr>
          <p:blipFill>
            <a:blip r:embed="rId23" cstate="print">
              <a:extLst>
                <a:ext uri="{28A0092B-C50C-407E-A947-70E740481C1C}">
                  <a14:useLocalDpi xmlns:a14="http://schemas.microsoft.com/office/drawing/2010/main" val="0"/>
                </a:ext>
              </a:extLst>
            </a:blip>
            <a:srcRect t="4649" b="4649"/>
            <a:stretch/>
          </p:blipFill>
          <p:spPr>
            <a:xfrm>
              <a:off x="9692640" y="4360874"/>
              <a:ext cx="2194560" cy="1328623"/>
            </a:xfrm>
            <a:prstGeom prst="rect">
              <a:avLst/>
            </a:prstGeom>
          </p:spPr>
        </p:pic>
        <p:sp>
          <p:nvSpPr>
            <p:cNvPr id="163" name="Shape 32"/>
            <p:cNvSpPr/>
            <p:nvPr/>
          </p:nvSpPr>
          <p:spPr>
            <a:xfrm>
              <a:off x="10522915" y="5417924"/>
              <a:ext cx="533095" cy="533095"/>
            </a:xfrm>
            <a:prstGeom prst="ellipse">
              <a:avLst/>
            </a:prstGeom>
            <a:solidFill>
              <a:srgbClr val="EFF6FF"/>
            </a:solidFill>
            <a:ln w="12700">
              <a:solidFill>
                <a:srgbClr val="FFFFFF">
                  <a:alpha val="0"/>
                </a:srgbClr>
              </a:solidFill>
              <a:prstDash val="solid"/>
            </a:ln>
          </p:spPr>
          <p:txBody>
            <a:bodyPr/>
            <a:lstStyle/>
            <a:p>
              <a:endParaRPr lang="en-IN" sz="2700"/>
            </a:p>
          </p:txBody>
        </p:sp>
        <p:pic>
          <p:nvPicPr>
            <p:cNvPr id="164" name="Image 22" descr="preencoded.png"/>
            <p:cNvPicPr>
              <a:picLocks noChangeAspect="1"/>
            </p:cNvPicPr>
            <p:nvPr/>
          </p:nvPicPr>
          <p:blipFill>
            <a:blip r:embed="rId24"/>
            <a:srcRect l="-57" r="-57"/>
            <a:stretch/>
          </p:blipFill>
          <p:spPr>
            <a:xfrm>
              <a:off x="10689336" y="5570623"/>
              <a:ext cx="200254" cy="228600"/>
            </a:xfrm>
            <a:prstGeom prst="rect">
              <a:avLst/>
            </a:prstGeom>
          </p:spPr>
        </p:pic>
        <p:sp>
          <p:nvSpPr>
            <p:cNvPr id="165" name="Text 33"/>
            <p:cNvSpPr txBox="1"/>
            <p:nvPr/>
          </p:nvSpPr>
          <p:spPr>
            <a:xfrm>
              <a:off x="9762134" y="4208017"/>
              <a:ext cx="1908000" cy="180000"/>
            </a:xfrm>
            <a:prstGeom prst="rect">
              <a:avLst/>
            </a:prstGeom>
            <a:noFill/>
            <a:ln/>
          </p:spPr>
          <p:txBody>
            <a:bodyPr wrap="square" lIns="0" tIns="0" rIns="0" bIns="0" rtlCol="0" anchor="ctr"/>
            <a:lstStyle/>
            <a:p>
              <a:pPr algn="ctr"/>
              <a:r>
                <a:rPr lang="en-US" sz="1500" b="1" dirty="0">
                  <a:latin typeface="Montserrat" pitchFamily="34" charset="0"/>
                  <a:ea typeface="Montserrat" pitchFamily="34" charset="-122"/>
                  <a:cs typeface="Montserrat" pitchFamily="34" charset="-120"/>
                </a:rPr>
                <a:t>Future Expansion</a:t>
              </a:r>
              <a:endParaRPr lang="en-US" sz="1500" dirty="0"/>
            </a:p>
          </p:txBody>
        </p:sp>
      </p:grpSp>
      <p:pic>
        <p:nvPicPr>
          <p:cNvPr id="168" name="Image 23" descr="preencoded.png">
            <a:extLst>
              <a:ext uri="{FF2B5EF4-FFF2-40B4-BE49-F238E27FC236}">
                <a16:creationId xmlns:a16="http://schemas.microsoft.com/office/drawing/2014/main" id="{EACF6A0B-1F5F-7281-70BE-6B5C097BE1F6}"/>
              </a:ext>
            </a:extLst>
          </p:cNvPr>
          <p:cNvPicPr>
            <a:picLocks noChangeAspect="1"/>
          </p:cNvPicPr>
          <p:nvPr/>
        </p:nvPicPr>
        <p:blipFill>
          <a:blip r:embed="rId25"/>
          <a:srcRect t="-1" b="-1"/>
          <a:stretch/>
        </p:blipFill>
        <p:spPr>
          <a:xfrm>
            <a:off x="-1" y="9971991"/>
            <a:ext cx="18287543" cy="171450"/>
          </a:xfrm>
          <a:prstGeom prst="rect">
            <a:avLst/>
          </a:prstGeom>
        </p:spPr>
      </p:pic>
      <p:sp>
        <p:nvSpPr>
          <p:cNvPr id="4" name="Shape 2">
            <a:extLst>
              <a:ext uri="{FF2B5EF4-FFF2-40B4-BE49-F238E27FC236}">
                <a16:creationId xmlns:a16="http://schemas.microsoft.com/office/drawing/2014/main" id="{5FEFB22B-C224-56B9-6758-4A7658730A55}"/>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17" name="Text 54">
            <a:extLst>
              <a:ext uri="{FF2B5EF4-FFF2-40B4-BE49-F238E27FC236}">
                <a16:creationId xmlns:a16="http://schemas.microsoft.com/office/drawing/2014/main" id="{53EE7261-E80B-21FE-DB80-3B721E563971}"/>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Infrastructure &amp; Capabilities: Major Equipment</a:t>
            </a:r>
          </a:p>
        </p:txBody>
      </p:sp>
    </p:spTree>
    <p:extLst>
      <p:ext uri="{BB962C8B-B14F-4D97-AF65-F5344CB8AC3E}">
        <p14:creationId xmlns:p14="http://schemas.microsoft.com/office/powerpoint/2010/main" val="34857681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rot="6560220">
            <a:off x="6283919" y="7393276"/>
            <a:ext cx="1677219" cy="1677219"/>
            <a:chOff x="0" y="0"/>
            <a:chExt cx="2236292" cy="2236292"/>
          </a:xfrm>
        </p:grpSpPr>
        <p:sp>
          <p:nvSpPr>
            <p:cNvPr id="9" name="Freeform 9"/>
            <p:cNvSpPr/>
            <p:nvPr/>
          </p:nvSpPr>
          <p:spPr>
            <a:xfrm>
              <a:off x="0" y="0"/>
              <a:ext cx="2236343" cy="2236343"/>
            </a:xfrm>
            <a:custGeom>
              <a:avLst/>
              <a:gdLst/>
              <a:ahLst/>
              <a:cxnLst/>
              <a:rect l="l" t="t" r="r" b="b"/>
              <a:pathLst>
                <a:path w="2236343" h="2236343">
                  <a:moveTo>
                    <a:pt x="0" y="0"/>
                  </a:moveTo>
                  <a:lnTo>
                    <a:pt x="2236343" y="0"/>
                  </a:lnTo>
                  <a:lnTo>
                    <a:pt x="2236343" y="2236343"/>
                  </a:lnTo>
                  <a:lnTo>
                    <a:pt x="0" y="2236343"/>
                  </a:lnTo>
                  <a:lnTo>
                    <a:pt x="0" y="0"/>
                  </a:lnTo>
                  <a:close/>
                </a:path>
              </a:pathLst>
            </a:custGeom>
            <a:blipFill>
              <a:blip r:embed="rId3"/>
              <a:stretch>
                <a:fillRect r="2" b="2"/>
              </a:stretch>
            </a:blipFill>
          </p:spPr>
          <p:txBody>
            <a:bodyPr/>
            <a:lstStyle/>
            <a:p>
              <a:endParaRPr lang="en-US"/>
            </a:p>
          </p:txBody>
        </p:sp>
      </p:grpSp>
      <p:sp>
        <p:nvSpPr>
          <p:cNvPr id="10" name="TextBox 10"/>
          <p:cNvSpPr txBox="1"/>
          <p:nvPr/>
        </p:nvSpPr>
        <p:spPr>
          <a:xfrm>
            <a:off x="855755" y="1724539"/>
            <a:ext cx="8651043" cy="188941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Course</a:t>
            </a:r>
          </a:p>
          <a:p>
            <a:pPr algn="l">
              <a:lnSpc>
                <a:spcPts val="7091"/>
              </a:lnSpc>
            </a:pPr>
            <a:r>
              <a:rPr lang="en-US" sz="6166" b="1">
                <a:solidFill>
                  <a:srgbClr val="102574"/>
                </a:solidFill>
                <a:latin typeface="Poppins Bold"/>
                <a:ea typeface="Poppins Bold"/>
                <a:cs typeface="Poppins Bold"/>
                <a:sym typeface="Poppins Bold"/>
              </a:rPr>
              <a:t>Registration</a:t>
            </a:r>
          </a:p>
        </p:txBody>
      </p:sp>
      <p:sp>
        <p:nvSpPr>
          <p:cNvPr id="11" name="TextBox 11"/>
          <p:cNvSpPr txBox="1"/>
          <p:nvPr/>
        </p:nvSpPr>
        <p:spPr>
          <a:xfrm>
            <a:off x="6650593" y="1973990"/>
            <a:ext cx="10932490" cy="6206280"/>
          </a:xfrm>
          <a:prstGeom prst="rect">
            <a:avLst/>
          </a:prstGeom>
        </p:spPr>
        <p:txBody>
          <a:bodyPr lIns="0" tIns="0" rIns="0" bIns="0" rtlCol="0" anchor="t">
            <a:spAutoFit/>
          </a:bodyPr>
          <a:lstStyle/>
          <a:p>
            <a:pPr marL="908918" lvl="2" indent="-302973" algn="just">
              <a:lnSpc>
                <a:spcPts val="5327"/>
              </a:lnSpc>
              <a:buFont typeface="Arial"/>
              <a:buChar char="⚬"/>
            </a:pPr>
            <a:r>
              <a:rPr lang="en-US" sz="3976">
                <a:solidFill>
                  <a:srgbClr val="102574"/>
                </a:solidFill>
                <a:latin typeface="Poppins"/>
                <a:ea typeface="Poppins"/>
                <a:cs typeface="Poppins"/>
                <a:sym typeface="Poppins"/>
              </a:rPr>
              <a:t>Course registration mandatory every semester</a:t>
            </a:r>
          </a:p>
          <a:p>
            <a:pPr marL="908918" lvl="2" indent="-302973" algn="just">
              <a:lnSpc>
                <a:spcPts val="5327"/>
              </a:lnSpc>
              <a:buFont typeface="Arial"/>
              <a:buChar char="⚬"/>
            </a:pPr>
            <a:r>
              <a:rPr lang="en-US" sz="3976">
                <a:solidFill>
                  <a:srgbClr val="102574"/>
                </a:solidFill>
                <a:latin typeface="Poppins"/>
                <a:ea typeface="Poppins"/>
                <a:cs typeface="Poppins"/>
                <a:sym typeface="Poppins"/>
              </a:rPr>
              <a:t>No registration for 2 consecutive semesters ➔ ADMISSION CANCELLED</a:t>
            </a:r>
          </a:p>
          <a:p>
            <a:pPr marL="908918" lvl="2" indent="-302973" algn="just">
              <a:lnSpc>
                <a:spcPts val="5327"/>
              </a:lnSpc>
              <a:buFont typeface="Arial"/>
              <a:buChar char="⚬"/>
            </a:pPr>
            <a:r>
              <a:rPr lang="en-US" sz="3976">
                <a:solidFill>
                  <a:srgbClr val="102574"/>
                </a:solidFill>
                <a:latin typeface="Poppins"/>
                <a:ea typeface="Poppins"/>
                <a:cs typeface="Poppins"/>
                <a:sym typeface="Poppins"/>
              </a:rPr>
              <a:t>Adjust courses STRICTLY within the deadline</a:t>
            </a:r>
          </a:p>
          <a:p>
            <a:pPr marL="908918" lvl="2" indent="-302973" algn="just">
              <a:lnSpc>
                <a:spcPts val="5327"/>
              </a:lnSpc>
              <a:buFont typeface="Arial"/>
              <a:buChar char="⚬"/>
            </a:pPr>
            <a:r>
              <a:rPr lang="en-US" sz="3976">
                <a:solidFill>
                  <a:srgbClr val="102574"/>
                </a:solidFill>
                <a:latin typeface="Poppins"/>
                <a:ea typeface="Poppins"/>
                <a:cs typeface="Poppins"/>
                <a:sym typeface="Poppins"/>
              </a:rPr>
              <a:t>Academic Calendar for all the activities and deadlines</a:t>
            </a:r>
          </a:p>
          <a:p>
            <a:pPr marL="908918" lvl="2" indent="-302973" algn="just">
              <a:lnSpc>
                <a:spcPts val="5327"/>
              </a:lnSpc>
            </a:pPr>
            <a:endParaRPr lang="en-US" sz="3976">
              <a:solidFill>
                <a:srgbClr val="102574"/>
              </a:solidFill>
              <a:latin typeface="Poppins"/>
              <a:ea typeface="Poppins"/>
              <a:cs typeface="Poppins"/>
              <a:sym typeface="Poppins"/>
            </a:endParaRPr>
          </a:p>
        </p:txBody>
      </p:sp>
      <p:grpSp>
        <p:nvGrpSpPr>
          <p:cNvPr id="12" name="Group 12"/>
          <p:cNvGrpSpPr/>
          <p:nvPr/>
        </p:nvGrpSpPr>
        <p:grpSpPr>
          <a:xfrm>
            <a:off x="14298635" y="715585"/>
            <a:ext cx="1018727" cy="992991"/>
            <a:chOff x="0" y="0"/>
            <a:chExt cx="1358303" cy="1323988"/>
          </a:xfrm>
        </p:grpSpPr>
        <p:sp>
          <p:nvSpPr>
            <p:cNvPr id="13" name="Freeform 13"/>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4"/>
              <a:stretch>
                <a:fillRect r="-2"/>
              </a:stretch>
            </a:blipFill>
          </p:spPr>
          <p:txBody>
            <a:bodyPr/>
            <a:lstStyle/>
            <a:p>
              <a:endParaRPr lang="en-US"/>
            </a:p>
          </p:txBody>
        </p:sp>
      </p:grpSp>
      <p:grpSp>
        <p:nvGrpSpPr>
          <p:cNvPr id="14" name="Group 14"/>
          <p:cNvGrpSpPr/>
          <p:nvPr/>
        </p:nvGrpSpPr>
        <p:grpSpPr>
          <a:xfrm>
            <a:off x="15648232" y="715585"/>
            <a:ext cx="2474262" cy="992991"/>
            <a:chOff x="0" y="0"/>
            <a:chExt cx="3299016" cy="1323988"/>
          </a:xfrm>
        </p:grpSpPr>
        <p:sp>
          <p:nvSpPr>
            <p:cNvPr id="15" name="Freeform 15"/>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5"/>
              <a:stretch>
                <a:fillRect t="-3535" r="1" b="-3537"/>
              </a:stretch>
            </a:blipFill>
          </p:spPr>
          <p:txBody>
            <a:bodyPr/>
            <a:lstStyle/>
            <a:p>
              <a:endParaRPr lang="en-US"/>
            </a:p>
          </p:txBody>
        </p:sp>
      </p:grpSp>
      <p:grpSp>
        <p:nvGrpSpPr>
          <p:cNvPr id="16" name="Group 16"/>
          <p:cNvGrpSpPr/>
          <p:nvPr/>
        </p:nvGrpSpPr>
        <p:grpSpPr>
          <a:xfrm>
            <a:off x="15473277" y="767953"/>
            <a:ext cx="19050" cy="888254"/>
            <a:chOff x="0" y="0"/>
            <a:chExt cx="25400" cy="1184338"/>
          </a:xfrm>
        </p:grpSpPr>
        <p:sp>
          <p:nvSpPr>
            <p:cNvPr id="17" name="Freeform 17"/>
            <p:cNvSpPr/>
            <p:nvPr/>
          </p:nvSpPr>
          <p:spPr>
            <a:xfrm>
              <a:off x="0" y="0"/>
              <a:ext cx="25400" cy="1184275"/>
            </a:xfrm>
            <a:custGeom>
              <a:avLst/>
              <a:gdLst/>
              <a:ahLst/>
              <a:cxnLst/>
              <a:rect l="l" t="t" r="r" b="b"/>
              <a:pathLst>
                <a:path w="25400" h="1184275">
                  <a:moveTo>
                    <a:pt x="0" y="0"/>
                  </a:moveTo>
                  <a:lnTo>
                    <a:pt x="25400" y="1184275"/>
                  </a:lnTo>
                </a:path>
              </a:pathLst>
            </a:custGeom>
            <a:blipFill>
              <a:blip r:embed="rId6">
                <a:alphaModFix amt="0"/>
              </a:blip>
              <a:stretch>
                <a:fillRect l="-5932474" r="-5932474" b="-5"/>
              </a:stretch>
            </a:blipFill>
            <a:ln w="25400" cap="sq">
              <a:solidFill>
                <a:srgbClr val="102574"/>
              </a:solidFill>
              <a:prstDash val="solid"/>
              <a:miter/>
            </a:ln>
          </p:spPr>
          <p:txBody>
            <a:bodyPr/>
            <a:lstStyle/>
            <a:p>
              <a:endParaRPr lang="en-US"/>
            </a:p>
          </p:txBody>
        </p:sp>
      </p:grpSp>
      <p:sp>
        <p:nvSpPr>
          <p:cNvPr id="18" name="TextBox 18"/>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9</a:t>
            </a:r>
          </a:p>
        </p:txBody>
      </p:sp>
      <p:grpSp>
        <p:nvGrpSpPr>
          <p:cNvPr id="19" name="Group 19"/>
          <p:cNvGrpSpPr/>
          <p:nvPr/>
        </p:nvGrpSpPr>
        <p:grpSpPr>
          <a:xfrm>
            <a:off x="1653940" y="4669822"/>
            <a:ext cx="4114800" cy="4114800"/>
            <a:chOff x="0" y="0"/>
            <a:chExt cx="5486400" cy="5486400"/>
          </a:xfrm>
        </p:grpSpPr>
        <p:sp>
          <p:nvSpPr>
            <p:cNvPr id="20" name="Freeform 20" descr="QR code"/>
            <p:cNvSpPr/>
            <p:nvPr/>
          </p:nvSpPr>
          <p:spPr>
            <a:xfrm>
              <a:off x="0" y="0"/>
              <a:ext cx="5486400" cy="5486400"/>
            </a:xfrm>
            <a:custGeom>
              <a:avLst/>
              <a:gdLst/>
              <a:ahLst/>
              <a:cxnLst/>
              <a:rect l="l" t="t" r="r" b="b"/>
              <a:pathLst>
                <a:path w="5486400" h="5486400">
                  <a:moveTo>
                    <a:pt x="0" y="0"/>
                  </a:moveTo>
                  <a:lnTo>
                    <a:pt x="5486400" y="0"/>
                  </a:lnTo>
                  <a:lnTo>
                    <a:pt x="5486400" y="5486400"/>
                  </a:lnTo>
                  <a:lnTo>
                    <a:pt x="0" y="5486400"/>
                  </a:lnTo>
                  <a:lnTo>
                    <a:pt x="0" y="0"/>
                  </a:lnTo>
                  <a:close/>
                </a:path>
              </a:pathLst>
            </a:custGeom>
            <a:blipFill>
              <a:blip r:embed="rId7"/>
              <a:stretch>
                <a:fillRect/>
              </a:stretch>
            </a:blipFill>
          </p:spPr>
          <p:txBody>
            <a:bodyPr/>
            <a:lstStyle/>
            <a:p>
              <a:endParaRPr lang="en-US"/>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a:off x="3146708" y="2528973"/>
            <a:ext cx="14701571" cy="6729327"/>
            <a:chOff x="0" y="0"/>
            <a:chExt cx="19602094" cy="8972436"/>
          </a:xfrm>
        </p:grpSpPr>
        <p:sp>
          <p:nvSpPr>
            <p:cNvPr id="9" name="Freeform 9"/>
            <p:cNvSpPr/>
            <p:nvPr/>
          </p:nvSpPr>
          <p:spPr>
            <a:xfrm>
              <a:off x="0" y="0"/>
              <a:ext cx="19602069" cy="8972423"/>
            </a:xfrm>
            <a:custGeom>
              <a:avLst/>
              <a:gdLst/>
              <a:ahLst/>
              <a:cxnLst/>
              <a:rect l="l" t="t" r="r" b="b"/>
              <a:pathLst>
                <a:path w="19602069" h="8972423">
                  <a:moveTo>
                    <a:pt x="0" y="0"/>
                  </a:moveTo>
                  <a:lnTo>
                    <a:pt x="19602069" y="0"/>
                  </a:lnTo>
                  <a:lnTo>
                    <a:pt x="19602069" y="8972423"/>
                  </a:lnTo>
                  <a:lnTo>
                    <a:pt x="0" y="8972423"/>
                  </a:lnTo>
                  <a:lnTo>
                    <a:pt x="0" y="0"/>
                  </a:lnTo>
                  <a:close/>
                </a:path>
              </a:pathLst>
            </a:custGeom>
            <a:blipFill>
              <a:blip r:embed="rId3"/>
              <a:stretch>
                <a:fillRect/>
              </a:stretch>
            </a:blipFill>
          </p:spPr>
          <p:txBody>
            <a:bodyPr/>
            <a:lstStyle/>
            <a:p>
              <a:endParaRPr lang="en-US"/>
            </a:p>
          </p:txBody>
        </p:sp>
      </p:grpSp>
      <p:sp>
        <p:nvSpPr>
          <p:cNvPr id="10" name="TextBox 10"/>
          <p:cNvSpPr txBox="1"/>
          <p:nvPr/>
        </p:nvSpPr>
        <p:spPr>
          <a:xfrm>
            <a:off x="439722" y="971550"/>
            <a:ext cx="8651043" cy="188941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All About</a:t>
            </a:r>
          </a:p>
          <a:p>
            <a:pPr algn="l">
              <a:lnSpc>
                <a:spcPts val="7091"/>
              </a:lnSpc>
            </a:pPr>
            <a:r>
              <a:rPr lang="en-US" sz="6166" b="1">
                <a:solidFill>
                  <a:srgbClr val="102574"/>
                </a:solidFill>
                <a:latin typeface="Poppins Bold"/>
                <a:ea typeface="Poppins Bold"/>
                <a:cs typeface="Poppins Bold"/>
                <a:sym typeface="Poppins Bold"/>
              </a:rPr>
              <a:t>Courses</a:t>
            </a:r>
          </a:p>
        </p:txBody>
      </p:sp>
      <p:grpSp>
        <p:nvGrpSpPr>
          <p:cNvPr id="11" name="Group 11"/>
          <p:cNvGrpSpPr/>
          <p:nvPr/>
        </p:nvGrpSpPr>
        <p:grpSpPr>
          <a:xfrm>
            <a:off x="14298635" y="715585"/>
            <a:ext cx="1018727" cy="992991"/>
            <a:chOff x="0" y="0"/>
            <a:chExt cx="1358303" cy="1323988"/>
          </a:xfrm>
        </p:grpSpPr>
        <p:sp>
          <p:nvSpPr>
            <p:cNvPr id="12" name="Freeform 12"/>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4"/>
              <a:stretch>
                <a:fillRect r="-2"/>
              </a:stretch>
            </a:blipFill>
          </p:spPr>
          <p:txBody>
            <a:bodyPr/>
            <a:lstStyle/>
            <a:p>
              <a:endParaRPr lang="en-US"/>
            </a:p>
          </p:txBody>
        </p:sp>
      </p:grpSp>
      <p:grpSp>
        <p:nvGrpSpPr>
          <p:cNvPr id="13" name="Group 13"/>
          <p:cNvGrpSpPr/>
          <p:nvPr/>
        </p:nvGrpSpPr>
        <p:grpSpPr>
          <a:xfrm>
            <a:off x="15648232" y="715585"/>
            <a:ext cx="2474262" cy="992991"/>
            <a:chOff x="0" y="0"/>
            <a:chExt cx="3299016" cy="1323988"/>
          </a:xfrm>
        </p:grpSpPr>
        <p:sp>
          <p:nvSpPr>
            <p:cNvPr id="14" name="Freeform 14"/>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5"/>
              <a:stretch>
                <a:fillRect t="-3535" r="1" b="-3537"/>
              </a:stretch>
            </a:blipFill>
          </p:spPr>
          <p:txBody>
            <a:bodyPr/>
            <a:lstStyle/>
            <a:p>
              <a:endParaRPr lang="en-US"/>
            </a:p>
          </p:txBody>
        </p:sp>
      </p:grpSp>
      <p:grpSp>
        <p:nvGrpSpPr>
          <p:cNvPr id="15" name="Group 15"/>
          <p:cNvGrpSpPr/>
          <p:nvPr/>
        </p:nvGrpSpPr>
        <p:grpSpPr>
          <a:xfrm>
            <a:off x="15473277" y="767953"/>
            <a:ext cx="19050" cy="888254"/>
            <a:chOff x="0" y="0"/>
            <a:chExt cx="25400" cy="1184338"/>
          </a:xfrm>
        </p:grpSpPr>
        <p:sp>
          <p:nvSpPr>
            <p:cNvPr id="16" name="Freeform 16"/>
            <p:cNvSpPr/>
            <p:nvPr/>
          </p:nvSpPr>
          <p:spPr>
            <a:xfrm>
              <a:off x="0" y="0"/>
              <a:ext cx="25400" cy="1184275"/>
            </a:xfrm>
            <a:custGeom>
              <a:avLst/>
              <a:gdLst/>
              <a:ahLst/>
              <a:cxnLst/>
              <a:rect l="l" t="t" r="r" b="b"/>
              <a:pathLst>
                <a:path w="25400" h="1184275">
                  <a:moveTo>
                    <a:pt x="0" y="0"/>
                  </a:moveTo>
                  <a:lnTo>
                    <a:pt x="25400" y="1184275"/>
                  </a:lnTo>
                </a:path>
              </a:pathLst>
            </a:custGeom>
            <a:blipFill>
              <a:blip r:embed="rId6">
                <a:alphaModFix amt="0"/>
              </a:blip>
              <a:stretch>
                <a:fillRect l="-5932474" r="-5932474" b="-5"/>
              </a:stretch>
            </a:blipFill>
            <a:ln w="25400" cap="sq">
              <a:solidFill>
                <a:srgbClr val="102574"/>
              </a:solidFill>
              <a:prstDash val="solid"/>
              <a:miter/>
            </a:ln>
          </p:spPr>
          <p:txBody>
            <a:bodyPr/>
            <a:lstStyle/>
            <a:p>
              <a:endParaRPr lang="en-US"/>
            </a:p>
          </p:txBody>
        </p:sp>
      </p:grpSp>
      <p:sp>
        <p:nvSpPr>
          <p:cNvPr id="17" name="TextBox 17"/>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10</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a:off x="9372714" y="630565"/>
            <a:ext cx="7373188" cy="8393554"/>
            <a:chOff x="0" y="0"/>
            <a:chExt cx="9830918" cy="11191405"/>
          </a:xfrm>
        </p:grpSpPr>
        <p:sp>
          <p:nvSpPr>
            <p:cNvPr id="9" name="Freeform 9"/>
            <p:cNvSpPr/>
            <p:nvPr/>
          </p:nvSpPr>
          <p:spPr>
            <a:xfrm>
              <a:off x="0" y="0"/>
              <a:ext cx="9830943" cy="11191367"/>
            </a:xfrm>
            <a:custGeom>
              <a:avLst/>
              <a:gdLst/>
              <a:ahLst/>
              <a:cxnLst/>
              <a:rect l="l" t="t" r="r" b="b"/>
              <a:pathLst>
                <a:path w="9830943" h="11191367">
                  <a:moveTo>
                    <a:pt x="0" y="0"/>
                  </a:moveTo>
                  <a:lnTo>
                    <a:pt x="9830943" y="0"/>
                  </a:lnTo>
                  <a:lnTo>
                    <a:pt x="9830943" y="11191367"/>
                  </a:lnTo>
                  <a:lnTo>
                    <a:pt x="0" y="11191367"/>
                  </a:lnTo>
                  <a:lnTo>
                    <a:pt x="0" y="0"/>
                  </a:lnTo>
                  <a:close/>
                </a:path>
              </a:pathLst>
            </a:custGeom>
            <a:blipFill>
              <a:blip r:embed="rId3"/>
              <a:stretch>
                <a:fillRect l="-67453" r="-67453"/>
              </a:stretch>
            </a:blipFill>
          </p:spPr>
          <p:txBody>
            <a:bodyPr/>
            <a:lstStyle/>
            <a:p>
              <a:endParaRPr lang="en-US"/>
            </a:p>
          </p:txBody>
        </p:sp>
      </p:grpSp>
      <p:sp>
        <p:nvSpPr>
          <p:cNvPr id="10" name="TextBox 10"/>
          <p:cNvSpPr txBox="1"/>
          <p:nvPr/>
        </p:nvSpPr>
        <p:spPr>
          <a:xfrm>
            <a:off x="439722" y="971550"/>
            <a:ext cx="8651043" cy="99286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Grading</a:t>
            </a:r>
          </a:p>
        </p:txBody>
      </p:sp>
      <p:sp>
        <p:nvSpPr>
          <p:cNvPr id="11" name="TextBox 11"/>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11</a:t>
            </a:r>
          </a:p>
        </p:txBody>
      </p:sp>
      <p:grpSp>
        <p:nvGrpSpPr>
          <p:cNvPr id="12" name="Group 12"/>
          <p:cNvGrpSpPr/>
          <p:nvPr/>
        </p:nvGrpSpPr>
        <p:grpSpPr>
          <a:xfrm>
            <a:off x="542201" y="2176205"/>
            <a:ext cx="8446075" cy="7325497"/>
            <a:chOff x="0" y="0"/>
            <a:chExt cx="11261433" cy="9767329"/>
          </a:xfrm>
        </p:grpSpPr>
        <p:sp>
          <p:nvSpPr>
            <p:cNvPr id="13" name="Freeform 13"/>
            <p:cNvSpPr/>
            <p:nvPr/>
          </p:nvSpPr>
          <p:spPr>
            <a:xfrm>
              <a:off x="0" y="0"/>
              <a:ext cx="11261471" cy="9767316"/>
            </a:xfrm>
            <a:custGeom>
              <a:avLst/>
              <a:gdLst/>
              <a:ahLst/>
              <a:cxnLst/>
              <a:rect l="l" t="t" r="r" b="b"/>
              <a:pathLst>
                <a:path w="11261471" h="9767316">
                  <a:moveTo>
                    <a:pt x="0" y="0"/>
                  </a:moveTo>
                  <a:lnTo>
                    <a:pt x="11261471" y="0"/>
                  </a:lnTo>
                  <a:lnTo>
                    <a:pt x="11261471" y="9767316"/>
                  </a:lnTo>
                  <a:lnTo>
                    <a:pt x="0" y="9767316"/>
                  </a:lnTo>
                  <a:lnTo>
                    <a:pt x="0" y="0"/>
                  </a:lnTo>
                  <a:close/>
                </a:path>
              </a:pathLst>
            </a:custGeom>
            <a:blipFill>
              <a:blip r:embed="rId4"/>
              <a:stretch>
                <a:fillRect l="-39490" r="-39489"/>
              </a:stretch>
            </a:blipFill>
          </p:spPr>
          <p:txBody>
            <a:bodyPr/>
            <a:lstStyle/>
            <a:p>
              <a:endParaRPr lang="en-US"/>
            </a:p>
          </p:txBody>
        </p:sp>
      </p:grpSp>
      <p:sp>
        <p:nvSpPr>
          <p:cNvPr id="14" name="TextBox 14"/>
          <p:cNvSpPr txBox="1"/>
          <p:nvPr/>
        </p:nvSpPr>
        <p:spPr>
          <a:xfrm>
            <a:off x="1104062" y="2156984"/>
            <a:ext cx="6783524" cy="878310"/>
          </a:xfrm>
          <a:prstGeom prst="rect">
            <a:avLst/>
          </a:prstGeom>
        </p:spPr>
        <p:txBody>
          <a:bodyPr lIns="0" tIns="0" rIns="0" bIns="0" rtlCol="0" anchor="t">
            <a:spAutoFit/>
          </a:bodyPr>
          <a:lstStyle/>
          <a:p>
            <a:pPr algn="ctr">
              <a:lnSpc>
                <a:spcPts val="5664"/>
              </a:lnSpc>
            </a:pPr>
            <a:r>
              <a:rPr lang="en-US" sz="4045" spc="88">
                <a:solidFill>
                  <a:srgbClr val="1C466C"/>
                </a:solidFill>
                <a:latin typeface="Calibri (MS)"/>
                <a:ea typeface="Calibri (MS)"/>
                <a:cs typeface="Calibri (MS)"/>
                <a:sym typeface="Calibri (MS)"/>
              </a:rPr>
              <a:t>SPI/CPI (Semester/Cumulative)</a:t>
            </a:r>
          </a:p>
        </p:txBody>
      </p:sp>
      <p:sp>
        <p:nvSpPr>
          <p:cNvPr id="15" name="TextBox 15"/>
          <p:cNvSpPr txBox="1"/>
          <p:nvPr/>
        </p:nvSpPr>
        <p:spPr>
          <a:xfrm>
            <a:off x="847373" y="3210458"/>
            <a:ext cx="7709430" cy="935755"/>
          </a:xfrm>
          <a:prstGeom prst="rect">
            <a:avLst/>
          </a:prstGeom>
        </p:spPr>
        <p:txBody>
          <a:bodyPr lIns="0" tIns="0" rIns="0" bIns="0" rtlCol="0" anchor="t">
            <a:spAutoFit/>
          </a:bodyPr>
          <a:lstStyle/>
          <a:p>
            <a:pPr algn="ctr">
              <a:lnSpc>
                <a:spcPts val="5910"/>
              </a:lnSpc>
            </a:pPr>
            <a:r>
              <a:rPr lang="en-US" sz="4221" spc="59">
                <a:solidFill>
                  <a:srgbClr val="1C466C"/>
                </a:solidFill>
                <a:latin typeface="Calibri (MS)"/>
                <a:ea typeface="Calibri (MS)"/>
                <a:cs typeface="Calibri (MS)"/>
                <a:sym typeface="Calibri (MS)"/>
              </a:rPr>
              <a:t>Credited Weighted Average Grade</a:t>
            </a:r>
          </a:p>
        </p:txBody>
      </p:sp>
      <p:sp>
        <p:nvSpPr>
          <p:cNvPr id="16" name="TextBox 16"/>
          <p:cNvSpPr txBox="1"/>
          <p:nvPr/>
        </p:nvSpPr>
        <p:spPr>
          <a:xfrm>
            <a:off x="1047969" y="4285202"/>
            <a:ext cx="6977196" cy="910933"/>
          </a:xfrm>
          <a:prstGeom prst="rect">
            <a:avLst/>
          </a:prstGeom>
        </p:spPr>
        <p:txBody>
          <a:bodyPr lIns="0" tIns="0" rIns="0" bIns="0" rtlCol="0" anchor="t">
            <a:spAutoFit/>
          </a:bodyPr>
          <a:lstStyle/>
          <a:p>
            <a:pPr algn="ctr">
              <a:lnSpc>
                <a:spcPts val="5834"/>
              </a:lnSpc>
            </a:pPr>
            <a:r>
              <a:rPr lang="en-US" sz="4167" spc="90">
                <a:solidFill>
                  <a:srgbClr val="1C466C"/>
                </a:solidFill>
                <a:latin typeface="Calibri (MS)"/>
                <a:ea typeface="Calibri (MS)"/>
                <a:cs typeface="Calibri (MS)"/>
                <a:sym typeface="Calibri (MS)"/>
              </a:rPr>
              <a:t>Minimum Grade Requirements</a:t>
            </a:r>
          </a:p>
        </p:txBody>
      </p:sp>
      <p:sp>
        <p:nvSpPr>
          <p:cNvPr id="17" name="TextBox 17"/>
          <p:cNvSpPr txBox="1"/>
          <p:nvPr/>
        </p:nvSpPr>
        <p:spPr>
          <a:xfrm>
            <a:off x="3992699" y="5388912"/>
            <a:ext cx="1383906" cy="829580"/>
          </a:xfrm>
          <a:prstGeom prst="rect">
            <a:avLst/>
          </a:prstGeom>
        </p:spPr>
        <p:txBody>
          <a:bodyPr lIns="0" tIns="0" rIns="0" bIns="0" rtlCol="0" anchor="t">
            <a:spAutoFit/>
          </a:bodyPr>
          <a:lstStyle/>
          <a:p>
            <a:pPr algn="ctr">
              <a:lnSpc>
                <a:spcPts val="5200"/>
              </a:lnSpc>
            </a:pPr>
            <a:r>
              <a:rPr lang="en-US" sz="3714" spc="92">
                <a:solidFill>
                  <a:srgbClr val="1C466C"/>
                </a:solidFill>
                <a:latin typeface="Calibri (MS)"/>
                <a:ea typeface="Calibri (MS)"/>
                <a:cs typeface="Calibri (MS)"/>
                <a:sym typeface="Calibri (MS)"/>
              </a:rPr>
              <a:t>CPI &lt; 4</a:t>
            </a:r>
          </a:p>
        </p:txBody>
      </p:sp>
      <p:sp>
        <p:nvSpPr>
          <p:cNvPr id="18" name="TextBox 18"/>
          <p:cNvSpPr txBox="1"/>
          <p:nvPr/>
        </p:nvSpPr>
        <p:spPr>
          <a:xfrm>
            <a:off x="294046" y="6463903"/>
            <a:ext cx="8772658" cy="887006"/>
          </a:xfrm>
          <a:prstGeom prst="rect">
            <a:avLst/>
          </a:prstGeom>
        </p:spPr>
        <p:txBody>
          <a:bodyPr lIns="0" tIns="0" rIns="0" bIns="0" rtlCol="0" anchor="t">
            <a:spAutoFit/>
          </a:bodyPr>
          <a:lstStyle/>
          <a:p>
            <a:pPr algn="ctr">
              <a:lnSpc>
                <a:spcPts val="5578"/>
              </a:lnSpc>
            </a:pPr>
            <a:r>
              <a:rPr lang="en-US" sz="3984" spc="114">
                <a:solidFill>
                  <a:srgbClr val="883C2A"/>
                </a:solidFill>
                <a:latin typeface="Calibri (MS)"/>
                <a:ea typeface="Calibri (MS)"/>
                <a:cs typeface="Calibri (MS)"/>
                <a:sym typeface="Calibri (MS)"/>
              </a:rPr>
              <a:t>Academic Probation/ Stipend Reduction</a:t>
            </a:r>
          </a:p>
        </p:txBody>
      </p:sp>
      <p:sp>
        <p:nvSpPr>
          <p:cNvPr id="19" name="TextBox 19"/>
          <p:cNvSpPr txBox="1"/>
          <p:nvPr/>
        </p:nvSpPr>
        <p:spPr>
          <a:xfrm>
            <a:off x="2050294" y="7486640"/>
            <a:ext cx="5260162" cy="920105"/>
          </a:xfrm>
          <a:prstGeom prst="rect">
            <a:avLst/>
          </a:prstGeom>
        </p:spPr>
        <p:txBody>
          <a:bodyPr lIns="0" tIns="0" rIns="0" bIns="0" rtlCol="0" anchor="t">
            <a:spAutoFit/>
          </a:bodyPr>
          <a:lstStyle/>
          <a:p>
            <a:pPr algn="ctr">
              <a:lnSpc>
                <a:spcPts val="5853"/>
              </a:lnSpc>
            </a:pPr>
            <a:r>
              <a:rPr lang="en-US" sz="4181" spc="12">
                <a:solidFill>
                  <a:srgbClr val="1C466C"/>
                </a:solidFill>
                <a:latin typeface="Calibri (MS)"/>
                <a:ea typeface="Calibri (MS)"/>
                <a:cs typeface="Calibri (MS)"/>
                <a:sym typeface="Calibri (MS)"/>
              </a:rPr>
              <a:t>&gt;= 2 FR in one semester</a:t>
            </a:r>
          </a:p>
        </p:txBody>
      </p:sp>
      <p:sp>
        <p:nvSpPr>
          <p:cNvPr id="20" name="TextBox 20"/>
          <p:cNvSpPr txBox="1"/>
          <p:nvPr/>
        </p:nvSpPr>
        <p:spPr>
          <a:xfrm>
            <a:off x="1038168" y="8631241"/>
            <a:ext cx="7358196" cy="845306"/>
          </a:xfrm>
          <a:prstGeom prst="rect">
            <a:avLst/>
          </a:prstGeom>
        </p:spPr>
        <p:txBody>
          <a:bodyPr lIns="0" tIns="0" rIns="0" bIns="0" rtlCol="0" anchor="t">
            <a:spAutoFit/>
          </a:bodyPr>
          <a:lstStyle/>
          <a:p>
            <a:pPr algn="ctr">
              <a:lnSpc>
                <a:spcPts val="5383"/>
              </a:lnSpc>
            </a:pPr>
            <a:r>
              <a:rPr lang="en-US" sz="3845" spc="119">
                <a:solidFill>
                  <a:srgbClr val="893D2A"/>
                </a:solidFill>
                <a:latin typeface="Calibri (MS)"/>
                <a:ea typeface="Calibri (MS)"/>
                <a:cs typeface="Calibri (MS)"/>
                <a:sym typeface="Calibri (MS)"/>
              </a:rPr>
              <a:t>Discontinuation of the Programme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a:off x="1908477" y="2860967"/>
            <a:ext cx="14471056" cy="6803374"/>
            <a:chOff x="0" y="0"/>
            <a:chExt cx="19294742" cy="9071166"/>
          </a:xfrm>
        </p:grpSpPr>
        <p:sp>
          <p:nvSpPr>
            <p:cNvPr id="9" name="Freeform 9"/>
            <p:cNvSpPr/>
            <p:nvPr/>
          </p:nvSpPr>
          <p:spPr>
            <a:xfrm>
              <a:off x="0" y="0"/>
              <a:ext cx="19294729" cy="9071102"/>
            </a:xfrm>
            <a:custGeom>
              <a:avLst/>
              <a:gdLst/>
              <a:ahLst/>
              <a:cxnLst/>
              <a:rect l="l" t="t" r="r" b="b"/>
              <a:pathLst>
                <a:path w="19294729" h="9071102">
                  <a:moveTo>
                    <a:pt x="0" y="0"/>
                  </a:moveTo>
                  <a:lnTo>
                    <a:pt x="19294729" y="0"/>
                  </a:lnTo>
                  <a:lnTo>
                    <a:pt x="19294729" y="9071102"/>
                  </a:lnTo>
                  <a:lnTo>
                    <a:pt x="0" y="9071102"/>
                  </a:lnTo>
                  <a:lnTo>
                    <a:pt x="0" y="0"/>
                  </a:lnTo>
                  <a:close/>
                </a:path>
              </a:pathLst>
            </a:custGeom>
            <a:blipFill>
              <a:blip r:embed="rId3"/>
              <a:stretch>
                <a:fillRect/>
              </a:stretch>
            </a:blipFill>
          </p:spPr>
          <p:txBody>
            <a:bodyPr/>
            <a:lstStyle/>
            <a:p>
              <a:endParaRPr lang="en-US"/>
            </a:p>
          </p:txBody>
        </p:sp>
      </p:grpSp>
      <p:sp>
        <p:nvSpPr>
          <p:cNvPr id="10" name="TextBox 10"/>
          <p:cNvSpPr txBox="1"/>
          <p:nvPr/>
        </p:nvSpPr>
        <p:spPr>
          <a:xfrm>
            <a:off x="439722" y="971550"/>
            <a:ext cx="8651043" cy="188941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Academic </a:t>
            </a:r>
          </a:p>
          <a:p>
            <a:pPr algn="l">
              <a:lnSpc>
                <a:spcPts val="7091"/>
              </a:lnSpc>
            </a:pPr>
            <a:r>
              <a:rPr lang="en-US" sz="6166" b="1">
                <a:solidFill>
                  <a:srgbClr val="102574"/>
                </a:solidFill>
                <a:latin typeface="Poppins Bold"/>
                <a:ea typeface="Poppins Bold"/>
                <a:cs typeface="Poppins Bold"/>
                <a:sym typeface="Poppins Bold"/>
              </a:rPr>
              <a:t>Malpractices</a:t>
            </a:r>
          </a:p>
        </p:txBody>
      </p:sp>
      <p:grpSp>
        <p:nvGrpSpPr>
          <p:cNvPr id="11" name="Group 11"/>
          <p:cNvGrpSpPr/>
          <p:nvPr/>
        </p:nvGrpSpPr>
        <p:grpSpPr>
          <a:xfrm>
            <a:off x="14298635" y="715585"/>
            <a:ext cx="1018727" cy="992991"/>
            <a:chOff x="0" y="0"/>
            <a:chExt cx="1358303" cy="1323988"/>
          </a:xfrm>
        </p:grpSpPr>
        <p:sp>
          <p:nvSpPr>
            <p:cNvPr id="12" name="Freeform 12"/>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4"/>
              <a:stretch>
                <a:fillRect r="-2"/>
              </a:stretch>
            </a:blipFill>
          </p:spPr>
          <p:txBody>
            <a:bodyPr/>
            <a:lstStyle/>
            <a:p>
              <a:endParaRPr lang="en-US"/>
            </a:p>
          </p:txBody>
        </p:sp>
      </p:grpSp>
      <p:grpSp>
        <p:nvGrpSpPr>
          <p:cNvPr id="13" name="Group 13"/>
          <p:cNvGrpSpPr/>
          <p:nvPr/>
        </p:nvGrpSpPr>
        <p:grpSpPr>
          <a:xfrm>
            <a:off x="15648232" y="715585"/>
            <a:ext cx="2474262" cy="992991"/>
            <a:chOff x="0" y="0"/>
            <a:chExt cx="3299016" cy="1323988"/>
          </a:xfrm>
        </p:grpSpPr>
        <p:sp>
          <p:nvSpPr>
            <p:cNvPr id="14" name="Freeform 14"/>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5"/>
              <a:stretch>
                <a:fillRect t="-3535" r="1" b="-3537"/>
              </a:stretch>
            </a:blipFill>
          </p:spPr>
          <p:txBody>
            <a:bodyPr/>
            <a:lstStyle/>
            <a:p>
              <a:endParaRPr lang="en-US"/>
            </a:p>
          </p:txBody>
        </p:sp>
      </p:grpSp>
      <p:grpSp>
        <p:nvGrpSpPr>
          <p:cNvPr id="15" name="Group 15"/>
          <p:cNvGrpSpPr/>
          <p:nvPr/>
        </p:nvGrpSpPr>
        <p:grpSpPr>
          <a:xfrm>
            <a:off x="15473277" y="767953"/>
            <a:ext cx="19050" cy="888254"/>
            <a:chOff x="0" y="0"/>
            <a:chExt cx="25400" cy="1184338"/>
          </a:xfrm>
        </p:grpSpPr>
        <p:sp>
          <p:nvSpPr>
            <p:cNvPr id="16" name="Freeform 16"/>
            <p:cNvSpPr/>
            <p:nvPr/>
          </p:nvSpPr>
          <p:spPr>
            <a:xfrm>
              <a:off x="0" y="0"/>
              <a:ext cx="25400" cy="1184275"/>
            </a:xfrm>
            <a:custGeom>
              <a:avLst/>
              <a:gdLst/>
              <a:ahLst/>
              <a:cxnLst/>
              <a:rect l="l" t="t" r="r" b="b"/>
              <a:pathLst>
                <a:path w="25400" h="1184275">
                  <a:moveTo>
                    <a:pt x="0" y="0"/>
                  </a:moveTo>
                  <a:lnTo>
                    <a:pt x="25400" y="1184275"/>
                  </a:lnTo>
                </a:path>
              </a:pathLst>
            </a:custGeom>
            <a:blipFill>
              <a:blip r:embed="rId6">
                <a:alphaModFix amt="0"/>
              </a:blip>
              <a:stretch>
                <a:fillRect l="-5932474" r="-5932474" b="-5"/>
              </a:stretch>
            </a:blipFill>
            <a:ln w="25400" cap="sq">
              <a:solidFill>
                <a:srgbClr val="102574"/>
              </a:solidFill>
              <a:prstDash val="solid"/>
              <a:miter/>
            </a:ln>
          </p:spPr>
          <p:txBody>
            <a:bodyPr/>
            <a:lstStyle/>
            <a:p>
              <a:endParaRPr lang="en-US"/>
            </a:p>
          </p:txBody>
        </p:sp>
      </p:grpSp>
      <p:sp>
        <p:nvSpPr>
          <p:cNvPr id="17" name="TextBox 17"/>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sp>
        <p:nvSpPr>
          <p:cNvPr id="8" name="TextBox 8"/>
          <p:cNvSpPr txBox="1"/>
          <p:nvPr/>
        </p:nvSpPr>
        <p:spPr>
          <a:xfrm>
            <a:off x="6650593" y="1993040"/>
            <a:ext cx="11036246" cy="6397514"/>
          </a:xfrm>
          <a:prstGeom prst="rect">
            <a:avLst/>
          </a:prstGeom>
        </p:spPr>
        <p:txBody>
          <a:bodyPr lIns="0" tIns="0" rIns="0" bIns="0" rtlCol="0" anchor="t">
            <a:spAutoFit/>
          </a:bodyPr>
          <a:lstStyle/>
          <a:p>
            <a:pPr marL="777020" lvl="2" indent="-259007" algn="l">
              <a:lnSpc>
                <a:spcPts val="4554"/>
              </a:lnSpc>
              <a:buFont typeface="Arial"/>
              <a:buChar char="⚬"/>
            </a:pPr>
            <a:r>
              <a:rPr lang="en-US" sz="3399">
                <a:solidFill>
                  <a:srgbClr val="102574"/>
                </a:solidFill>
                <a:latin typeface="Poppins"/>
                <a:ea typeface="Poppins"/>
                <a:cs typeface="Poppins"/>
                <a:sym typeface="Poppins"/>
              </a:rPr>
              <a:t>Program-specific </a:t>
            </a:r>
            <a:r>
              <a:rPr lang="en-US" sz="3399" b="1">
                <a:solidFill>
                  <a:srgbClr val="102574"/>
                </a:solidFill>
                <a:latin typeface="Poppins Bold"/>
                <a:ea typeface="Poppins Bold"/>
                <a:cs typeface="Poppins Bold"/>
                <a:sym typeface="Poppins Bold"/>
              </a:rPr>
              <a:t>MoUs</a:t>
            </a:r>
            <a:r>
              <a:rPr lang="en-US" sz="3399">
                <a:solidFill>
                  <a:srgbClr val="102574"/>
                </a:solidFill>
                <a:latin typeface="Poppins"/>
                <a:ea typeface="Poppins"/>
                <a:cs typeface="Poppins"/>
                <a:sym typeface="Poppins"/>
              </a:rPr>
              <a:t> signed with </a:t>
            </a:r>
            <a:r>
              <a:rPr lang="en-US" sz="3399" b="1">
                <a:solidFill>
                  <a:srgbClr val="102574"/>
                </a:solidFill>
                <a:latin typeface="Poppins Bold"/>
                <a:ea typeface="Poppins Bold"/>
                <a:cs typeface="Poppins Bold"/>
                <a:sym typeface="Poppins Bold"/>
              </a:rPr>
              <a:t>Top Universities around the world</a:t>
            </a:r>
            <a:r>
              <a:rPr lang="en-US" sz="3399">
                <a:solidFill>
                  <a:srgbClr val="102574"/>
                </a:solidFill>
                <a:latin typeface="Poppins"/>
                <a:ea typeface="Poppins"/>
                <a:cs typeface="Poppins"/>
                <a:sym typeface="Poppins"/>
              </a:rPr>
              <a:t>.</a:t>
            </a:r>
          </a:p>
          <a:p>
            <a:pPr marL="777020" lvl="2" indent="-259007" algn="l">
              <a:lnSpc>
                <a:spcPts val="4554"/>
              </a:lnSpc>
              <a:buFont typeface="Arial"/>
              <a:buChar char="⚬"/>
            </a:pPr>
            <a:r>
              <a:rPr lang="en-US" sz="3399">
                <a:solidFill>
                  <a:srgbClr val="102574"/>
                </a:solidFill>
                <a:latin typeface="Poppins"/>
                <a:ea typeface="Poppins"/>
                <a:cs typeface="Poppins"/>
                <a:sym typeface="Poppins"/>
              </a:rPr>
              <a:t>Access to some of the </a:t>
            </a:r>
            <a:r>
              <a:rPr lang="en-US" sz="3399" b="1">
                <a:solidFill>
                  <a:srgbClr val="102574"/>
                </a:solidFill>
                <a:latin typeface="Poppins Bold"/>
                <a:ea typeface="Poppins Bold"/>
                <a:cs typeface="Poppins Bold"/>
                <a:sym typeface="Poppins Bold"/>
              </a:rPr>
              <a:t>top research labs</a:t>
            </a:r>
            <a:r>
              <a:rPr lang="en-US" sz="3399">
                <a:solidFill>
                  <a:srgbClr val="102574"/>
                </a:solidFill>
                <a:latin typeface="Poppins"/>
                <a:ea typeface="Poppins"/>
                <a:cs typeface="Poppins"/>
                <a:sym typeface="Poppins"/>
              </a:rPr>
              <a:t> around the world. </a:t>
            </a:r>
          </a:p>
          <a:p>
            <a:pPr marL="777020" lvl="2" indent="-259007" algn="l">
              <a:lnSpc>
                <a:spcPts val="4554"/>
              </a:lnSpc>
              <a:buFont typeface="Arial"/>
              <a:buChar char="⚬"/>
            </a:pPr>
            <a:r>
              <a:rPr lang="en-US" sz="3399">
                <a:solidFill>
                  <a:srgbClr val="102574"/>
                </a:solidFill>
                <a:latin typeface="Poppins"/>
                <a:ea typeface="Poppins"/>
                <a:cs typeface="Poppins"/>
                <a:sym typeface="Poppins"/>
              </a:rPr>
              <a:t>Network with </a:t>
            </a:r>
            <a:r>
              <a:rPr lang="en-US" sz="3399" b="1">
                <a:solidFill>
                  <a:srgbClr val="102574"/>
                </a:solidFill>
                <a:latin typeface="Poppins Bold"/>
                <a:ea typeface="Poppins Bold"/>
                <a:cs typeface="Poppins Bold"/>
                <a:sym typeface="Poppins Bold"/>
              </a:rPr>
              <a:t>esteemed professors and peer groups</a:t>
            </a:r>
            <a:r>
              <a:rPr lang="en-US" sz="3399">
                <a:solidFill>
                  <a:srgbClr val="102574"/>
                </a:solidFill>
                <a:latin typeface="Poppins"/>
                <a:ea typeface="Poppins"/>
                <a:cs typeface="Poppins"/>
                <a:sym typeface="Poppins"/>
              </a:rPr>
              <a:t> around the globe. </a:t>
            </a:r>
          </a:p>
          <a:p>
            <a:pPr marL="777020" lvl="2" indent="-259007" algn="l">
              <a:lnSpc>
                <a:spcPts val="4554"/>
              </a:lnSpc>
              <a:buFont typeface="Arial"/>
              <a:buChar char="⚬"/>
            </a:pPr>
            <a:r>
              <a:rPr lang="en-US" sz="3399" b="1">
                <a:solidFill>
                  <a:srgbClr val="102574"/>
                </a:solidFill>
                <a:latin typeface="Poppins Bold"/>
                <a:ea typeface="Poppins Bold"/>
                <a:cs typeface="Poppins Bold"/>
                <a:sym typeface="Poppins Bold"/>
              </a:rPr>
              <a:t>Semester exchange program</a:t>
            </a:r>
            <a:r>
              <a:rPr lang="en-US" sz="3399">
                <a:solidFill>
                  <a:srgbClr val="102574"/>
                </a:solidFill>
                <a:latin typeface="Poppins"/>
                <a:ea typeface="Poppins"/>
                <a:cs typeface="Poppins"/>
                <a:sym typeface="Poppins"/>
              </a:rPr>
              <a:t> for Master’s students. </a:t>
            </a:r>
          </a:p>
          <a:p>
            <a:pPr marL="777020" lvl="2" indent="-259007" algn="l">
              <a:lnSpc>
                <a:spcPts val="4554"/>
              </a:lnSpc>
              <a:buFont typeface="Arial"/>
              <a:buChar char="⚬"/>
            </a:pPr>
            <a:r>
              <a:rPr lang="en-US" sz="3399" b="1">
                <a:solidFill>
                  <a:srgbClr val="102574"/>
                </a:solidFill>
                <a:latin typeface="Poppins Bold"/>
                <a:ea typeface="Poppins Bold"/>
                <a:cs typeface="Poppins Bold"/>
                <a:sym typeface="Poppins Bold"/>
              </a:rPr>
              <a:t>Research Collaborations</a:t>
            </a:r>
            <a:r>
              <a:rPr lang="en-US" sz="3399">
                <a:solidFill>
                  <a:srgbClr val="102574"/>
                </a:solidFill>
                <a:latin typeface="Poppins"/>
                <a:ea typeface="Poppins"/>
                <a:cs typeface="Poppins"/>
                <a:sym typeface="Poppins"/>
              </a:rPr>
              <a:t> with various universities offer a great opportunity for PhD students</a:t>
            </a:r>
          </a:p>
        </p:txBody>
      </p:sp>
      <p:grpSp>
        <p:nvGrpSpPr>
          <p:cNvPr id="9" name="Group 9"/>
          <p:cNvGrpSpPr/>
          <p:nvPr/>
        </p:nvGrpSpPr>
        <p:grpSpPr>
          <a:xfrm>
            <a:off x="682161" y="3759441"/>
            <a:ext cx="5029400" cy="5613625"/>
            <a:chOff x="0" y="0"/>
            <a:chExt cx="6705867" cy="7484834"/>
          </a:xfrm>
        </p:grpSpPr>
        <p:sp>
          <p:nvSpPr>
            <p:cNvPr id="10" name="Freeform 10"/>
            <p:cNvSpPr/>
            <p:nvPr/>
          </p:nvSpPr>
          <p:spPr>
            <a:xfrm>
              <a:off x="0" y="0"/>
              <a:ext cx="6705854" cy="7484872"/>
            </a:xfrm>
            <a:custGeom>
              <a:avLst/>
              <a:gdLst/>
              <a:ahLst/>
              <a:cxnLst/>
              <a:rect l="l" t="t" r="r" b="b"/>
              <a:pathLst>
                <a:path w="6705854" h="7484872">
                  <a:moveTo>
                    <a:pt x="0" y="0"/>
                  </a:moveTo>
                  <a:lnTo>
                    <a:pt x="6705854" y="0"/>
                  </a:lnTo>
                  <a:lnTo>
                    <a:pt x="6705854" y="7484872"/>
                  </a:lnTo>
                  <a:lnTo>
                    <a:pt x="0" y="7484872"/>
                  </a:lnTo>
                  <a:lnTo>
                    <a:pt x="0" y="0"/>
                  </a:lnTo>
                  <a:close/>
                </a:path>
              </a:pathLst>
            </a:custGeom>
            <a:blipFill>
              <a:blip r:embed="rId3"/>
              <a:stretch>
                <a:fillRect/>
              </a:stretch>
            </a:blipFill>
          </p:spPr>
          <p:txBody>
            <a:bodyPr/>
            <a:lstStyle/>
            <a:p>
              <a:endParaRPr lang="en-US"/>
            </a:p>
          </p:txBody>
        </p:sp>
      </p:grpSp>
      <p:sp>
        <p:nvSpPr>
          <p:cNvPr id="11" name="TextBox 11"/>
          <p:cNvSpPr txBox="1"/>
          <p:nvPr/>
        </p:nvSpPr>
        <p:spPr>
          <a:xfrm>
            <a:off x="439722" y="971550"/>
            <a:ext cx="8651043" cy="188941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International Opportunities</a:t>
            </a:r>
          </a:p>
        </p:txBody>
      </p:sp>
      <p:grpSp>
        <p:nvGrpSpPr>
          <p:cNvPr id="12" name="Group 12"/>
          <p:cNvGrpSpPr/>
          <p:nvPr/>
        </p:nvGrpSpPr>
        <p:grpSpPr>
          <a:xfrm>
            <a:off x="14298635" y="715585"/>
            <a:ext cx="1018727" cy="992991"/>
            <a:chOff x="0" y="0"/>
            <a:chExt cx="1358303" cy="1323988"/>
          </a:xfrm>
        </p:grpSpPr>
        <p:sp>
          <p:nvSpPr>
            <p:cNvPr id="13" name="Freeform 13"/>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4"/>
              <a:stretch>
                <a:fillRect r="-2"/>
              </a:stretch>
            </a:blipFill>
          </p:spPr>
          <p:txBody>
            <a:bodyPr/>
            <a:lstStyle/>
            <a:p>
              <a:endParaRPr lang="en-US"/>
            </a:p>
          </p:txBody>
        </p:sp>
      </p:grpSp>
      <p:grpSp>
        <p:nvGrpSpPr>
          <p:cNvPr id="14" name="Group 14"/>
          <p:cNvGrpSpPr/>
          <p:nvPr/>
        </p:nvGrpSpPr>
        <p:grpSpPr>
          <a:xfrm>
            <a:off x="15648232" y="715585"/>
            <a:ext cx="2474262" cy="992991"/>
            <a:chOff x="0" y="0"/>
            <a:chExt cx="3299016" cy="1323988"/>
          </a:xfrm>
        </p:grpSpPr>
        <p:sp>
          <p:nvSpPr>
            <p:cNvPr id="15" name="Freeform 15"/>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5"/>
              <a:stretch>
                <a:fillRect t="-3535" r="1" b="-3537"/>
              </a:stretch>
            </a:blipFill>
          </p:spPr>
          <p:txBody>
            <a:bodyPr/>
            <a:lstStyle/>
            <a:p>
              <a:endParaRPr lang="en-US"/>
            </a:p>
          </p:txBody>
        </p:sp>
      </p:grpSp>
      <p:grpSp>
        <p:nvGrpSpPr>
          <p:cNvPr id="16" name="Group 16"/>
          <p:cNvGrpSpPr/>
          <p:nvPr/>
        </p:nvGrpSpPr>
        <p:grpSpPr>
          <a:xfrm>
            <a:off x="15473277" y="767953"/>
            <a:ext cx="19050" cy="888254"/>
            <a:chOff x="0" y="0"/>
            <a:chExt cx="25400" cy="1184338"/>
          </a:xfrm>
        </p:grpSpPr>
        <p:sp>
          <p:nvSpPr>
            <p:cNvPr id="17" name="Freeform 17"/>
            <p:cNvSpPr/>
            <p:nvPr/>
          </p:nvSpPr>
          <p:spPr>
            <a:xfrm>
              <a:off x="0" y="0"/>
              <a:ext cx="25400" cy="1184275"/>
            </a:xfrm>
            <a:custGeom>
              <a:avLst/>
              <a:gdLst/>
              <a:ahLst/>
              <a:cxnLst/>
              <a:rect l="l" t="t" r="r" b="b"/>
              <a:pathLst>
                <a:path w="25400" h="1184275">
                  <a:moveTo>
                    <a:pt x="0" y="0"/>
                  </a:moveTo>
                  <a:lnTo>
                    <a:pt x="25400" y="1184275"/>
                  </a:lnTo>
                </a:path>
              </a:pathLst>
            </a:custGeom>
            <a:blipFill>
              <a:blip r:embed="rId6">
                <a:alphaModFix amt="0"/>
              </a:blip>
              <a:stretch>
                <a:fillRect l="-5932474" r="-5932474" b="-5"/>
              </a:stretch>
            </a:blipFill>
            <a:ln w="25400" cap="sq">
              <a:solidFill>
                <a:srgbClr val="102574"/>
              </a:solidFill>
              <a:prstDash val="solid"/>
              <a:miter/>
            </a:ln>
          </p:spPr>
          <p:txBody>
            <a:bodyPr/>
            <a:lstStyle/>
            <a:p>
              <a:endParaRPr lang="en-US"/>
            </a:p>
          </p:txBody>
        </p:sp>
      </p:grpSp>
      <p:sp>
        <p:nvSpPr>
          <p:cNvPr id="18" name="TextBox 18"/>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sp>
        <p:nvSpPr>
          <p:cNvPr id="8" name="TextBox 8"/>
          <p:cNvSpPr txBox="1"/>
          <p:nvPr/>
        </p:nvSpPr>
        <p:spPr>
          <a:xfrm>
            <a:off x="6650593" y="1993040"/>
            <a:ext cx="11036246" cy="5826014"/>
          </a:xfrm>
          <a:prstGeom prst="rect">
            <a:avLst/>
          </a:prstGeom>
        </p:spPr>
        <p:txBody>
          <a:bodyPr lIns="0" tIns="0" rIns="0" bIns="0" rtlCol="0" anchor="t">
            <a:spAutoFit/>
          </a:bodyPr>
          <a:lstStyle/>
          <a:p>
            <a:pPr marL="777020" lvl="2" indent="-259007" algn="l">
              <a:lnSpc>
                <a:spcPts val="4554"/>
              </a:lnSpc>
              <a:buFont typeface="Arial"/>
              <a:buChar char="⚬"/>
            </a:pPr>
            <a:r>
              <a:rPr lang="en-US" sz="3399">
                <a:solidFill>
                  <a:srgbClr val="102574"/>
                </a:solidFill>
                <a:latin typeface="Poppins"/>
                <a:ea typeface="Poppins"/>
                <a:cs typeface="Poppins"/>
                <a:sym typeface="Poppins"/>
              </a:rPr>
              <a:t>A </a:t>
            </a:r>
            <a:r>
              <a:rPr lang="en-US" sz="3399" b="1">
                <a:solidFill>
                  <a:srgbClr val="102574"/>
                </a:solidFill>
                <a:latin typeface="Poppins Bold"/>
                <a:ea typeface="Poppins Bold"/>
                <a:cs typeface="Poppins Bold"/>
                <a:sym typeface="Poppins Bold"/>
              </a:rPr>
              <a:t>dedicated team </a:t>
            </a:r>
            <a:r>
              <a:rPr lang="en-US" sz="3399">
                <a:solidFill>
                  <a:srgbClr val="102574"/>
                </a:solidFill>
                <a:latin typeface="Poppins"/>
                <a:ea typeface="Poppins"/>
                <a:cs typeface="Poppins"/>
                <a:sym typeface="Poppins"/>
              </a:rPr>
              <a:t>of mentors headed by </a:t>
            </a:r>
            <a:r>
              <a:rPr lang="en-US" sz="3399" b="1">
                <a:solidFill>
                  <a:srgbClr val="102574"/>
                </a:solidFill>
                <a:latin typeface="Poppins Bold"/>
                <a:ea typeface="Poppins Bold"/>
                <a:cs typeface="Poppins Bold"/>
                <a:sym typeface="Poppins Bold"/>
              </a:rPr>
              <a:t>ISIR(PG)</a:t>
            </a:r>
          </a:p>
          <a:p>
            <a:pPr marL="777020" lvl="2" indent="-259007" algn="l">
              <a:lnSpc>
                <a:spcPts val="4554"/>
              </a:lnSpc>
              <a:buFont typeface="Arial"/>
              <a:buChar char="⚬"/>
            </a:pPr>
            <a:r>
              <a:rPr lang="en-US" sz="3399">
                <a:solidFill>
                  <a:srgbClr val="102574"/>
                </a:solidFill>
                <a:latin typeface="Poppins"/>
                <a:ea typeface="Poppins"/>
                <a:cs typeface="Poppins"/>
                <a:sym typeface="Poppins"/>
              </a:rPr>
              <a:t>Assistance in identifying </a:t>
            </a:r>
            <a:r>
              <a:rPr lang="en-US" sz="3399" b="1">
                <a:solidFill>
                  <a:srgbClr val="102574"/>
                </a:solidFill>
                <a:latin typeface="Poppins Bold"/>
                <a:ea typeface="Poppins Bold"/>
                <a:cs typeface="Poppins Bold"/>
                <a:sym typeface="Poppins Bold"/>
              </a:rPr>
              <a:t>suitable exchange programs </a:t>
            </a:r>
            <a:r>
              <a:rPr lang="en-US" sz="3399">
                <a:solidFill>
                  <a:srgbClr val="102574"/>
                </a:solidFill>
                <a:latin typeface="Poppins"/>
                <a:ea typeface="Poppins"/>
                <a:cs typeface="Poppins"/>
                <a:sym typeface="Poppins"/>
              </a:rPr>
              <a:t>and courses</a:t>
            </a:r>
          </a:p>
          <a:p>
            <a:pPr marL="777020" lvl="2" indent="-259007" algn="l">
              <a:lnSpc>
                <a:spcPts val="4554"/>
              </a:lnSpc>
              <a:buFont typeface="Arial"/>
              <a:buChar char="⚬"/>
            </a:pPr>
            <a:r>
              <a:rPr lang="en-US" sz="3399">
                <a:solidFill>
                  <a:srgbClr val="102574"/>
                </a:solidFill>
                <a:latin typeface="Poppins"/>
                <a:ea typeface="Poppins"/>
                <a:cs typeface="Poppins"/>
                <a:sym typeface="Poppins"/>
              </a:rPr>
              <a:t>Support during </a:t>
            </a:r>
            <a:r>
              <a:rPr lang="en-US" sz="3399" b="1">
                <a:solidFill>
                  <a:srgbClr val="102574"/>
                </a:solidFill>
                <a:latin typeface="Poppins Bold"/>
                <a:ea typeface="Poppins Bold"/>
                <a:cs typeface="Poppins Bold"/>
                <a:sym typeface="Poppins Bold"/>
              </a:rPr>
              <a:t>application </a:t>
            </a:r>
            <a:r>
              <a:rPr lang="en-US" sz="3399">
                <a:solidFill>
                  <a:srgbClr val="102574"/>
                </a:solidFill>
                <a:latin typeface="Poppins"/>
                <a:ea typeface="Poppins"/>
                <a:cs typeface="Poppins"/>
                <a:sym typeface="Poppins"/>
              </a:rPr>
              <a:t>and </a:t>
            </a:r>
            <a:r>
              <a:rPr lang="en-US" sz="3399" b="1">
                <a:solidFill>
                  <a:srgbClr val="102574"/>
                </a:solidFill>
                <a:latin typeface="Poppins Bold"/>
                <a:ea typeface="Poppins Bold"/>
                <a:cs typeface="Poppins Bold"/>
                <a:sym typeface="Poppins Bold"/>
              </a:rPr>
              <a:t>pre-departure </a:t>
            </a:r>
            <a:r>
              <a:rPr lang="en-US" sz="3399">
                <a:solidFill>
                  <a:srgbClr val="102574"/>
                </a:solidFill>
                <a:latin typeface="Poppins"/>
                <a:ea typeface="Poppins"/>
                <a:cs typeface="Poppins"/>
                <a:sym typeface="Poppins"/>
              </a:rPr>
              <a:t>process</a:t>
            </a:r>
          </a:p>
          <a:p>
            <a:pPr marL="777020" lvl="2" indent="-259007" algn="l">
              <a:lnSpc>
                <a:spcPts val="4554"/>
              </a:lnSpc>
              <a:buFont typeface="Arial"/>
              <a:buChar char="⚬"/>
            </a:pPr>
            <a:r>
              <a:rPr lang="en-US" sz="3399" b="1">
                <a:solidFill>
                  <a:srgbClr val="102574"/>
                </a:solidFill>
                <a:latin typeface="Poppins Bold"/>
                <a:ea typeface="Poppins Bold"/>
                <a:cs typeface="Poppins Bold"/>
                <a:sym typeface="Poppins Bold"/>
              </a:rPr>
              <a:t>Interactive sessions </a:t>
            </a:r>
            <a:r>
              <a:rPr lang="en-US" sz="3399">
                <a:solidFill>
                  <a:srgbClr val="102574"/>
                </a:solidFill>
                <a:latin typeface="Poppins"/>
                <a:ea typeface="Poppins"/>
                <a:cs typeface="Poppins"/>
                <a:sym typeface="Poppins"/>
              </a:rPr>
              <a:t>with previously enrolled students</a:t>
            </a:r>
          </a:p>
          <a:p>
            <a:pPr marL="777020" lvl="2" indent="-259007" algn="l">
              <a:lnSpc>
                <a:spcPts val="4554"/>
              </a:lnSpc>
              <a:buFont typeface="Arial"/>
              <a:buChar char="⚬"/>
            </a:pPr>
            <a:r>
              <a:rPr lang="en-US" sz="3399" b="1">
                <a:solidFill>
                  <a:srgbClr val="102574"/>
                </a:solidFill>
                <a:latin typeface="Poppins Bold"/>
                <a:ea typeface="Poppins Bold"/>
                <a:cs typeface="Poppins Bold"/>
                <a:sym typeface="Poppins Bold"/>
              </a:rPr>
              <a:t>Mentorship support </a:t>
            </a:r>
            <a:r>
              <a:rPr lang="en-US" sz="3399">
                <a:solidFill>
                  <a:srgbClr val="102574"/>
                </a:solidFill>
                <a:latin typeface="Poppins"/>
                <a:ea typeface="Poppins"/>
                <a:cs typeface="Poppins"/>
                <a:sym typeface="Poppins"/>
              </a:rPr>
              <a:t>will remain active throughout the exchange program</a:t>
            </a:r>
          </a:p>
        </p:txBody>
      </p:sp>
      <p:sp>
        <p:nvSpPr>
          <p:cNvPr id="9" name="TextBox 9"/>
          <p:cNvSpPr txBox="1"/>
          <p:nvPr/>
        </p:nvSpPr>
        <p:spPr>
          <a:xfrm>
            <a:off x="439722" y="971550"/>
            <a:ext cx="8651043" cy="188941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How Will </a:t>
            </a:r>
          </a:p>
          <a:p>
            <a:pPr algn="l">
              <a:lnSpc>
                <a:spcPts val="7091"/>
              </a:lnSpc>
            </a:pPr>
            <a:r>
              <a:rPr lang="en-US" sz="6166" b="1">
                <a:solidFill>
                  <a:srgbClr val="102574"/>
                </a:solidFill>
                <a:latin typeface="Poppins Bold"/>
                <a:ea typeface="Poppins Bold"/>
                <a:cs typeface="Poppins Bold"/>
                <a:sym typeface="Poppins Bold"/>
              </a:rPr>
              <a:t>PGAC Help?</a:t>
            </a:r>
          </a:p>
        </p:txBody>
      </p:sp>
      <p:grpSp>
        <p:nvGrpSpPr>
          <p:cNvPr id="10" name="Group 10"/>
          <p:cNvGrpSpPr/>
          <p:nvPr/>
        </p:nvGrpSpPr>
        <p:grpSpPr>
          <a:xfrm>
            <a:off x="14298635" y="715585"/>
            <a:ext cx="1018727" cy="992991"/>
            <a:chOff x="0" y="0"/>
            <a:chExt cx="1358303" cy="1323988"/>
          </a:xfrm>
        </p:grpSpPr>
        <p:sp>
          <p:nvSpPr>
            <p:cNvPr id="11" name="Freeform 11"/>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3"/>
              <a:stretch>
                <a:fillRect r="-2"/>
              </a:stretch>
            </a:blipFill>
          </p:spPr>
          <p:txBody>
            <a:bodyPr/>
            <a:lstStyle/>
            <a:p>
              <a:endParaRPr lang="en-US"/>
            </a:p>
          </p:txBody>
        </p:sp>
      </p:grpSp>
      <p:grpSp>
        <p:nvGrpSpPr>
          <p:cNvPr id="12" name="Group 12"/>
          <p:cNvGrpSpPr/>
          <p:nvPr/>
        </p:nvGrpSpPr>
        <p:grpSpPr>
          <a:xfrm>
            <a:off x="15648232" y="715585"/>
            <a:ext cx="2474262" cy="992991"/>
            <a:chOff x="0" y="0"/>
            <a:chExt cx="3299016" cy="1323988"/>
          </a:xfrm>
        </p:grpSpPr>
        <p:sp>
          <p:nvSpPr>
            <p:cNvPr id="13" name="Freeform 13"/>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4"/>
              <a:stretch>
                <a:fillRect t="-3535" r="1" b="-3537"/>
              </a:stretch>
            </a:blipFill>
          </p:spPr>
          <p:txBody>
            <a:bodyPr/>
            <a:lstStyle/>
            <a:p>
              <a:endParaRPr lang="en-US"/>
            </a:p>
          </p:txBody>
        </p:sp>
      </p:grpSp>
      <p:grpSp>
        <p:nvGrpSpPr>
          <p:cNvPr id="14" name="Group 14"/>
          <p:cNvGrpSpPr/>
          <p:nvPr/>
        </p:nvGrpSpPr>
        <p:grpSpPr>
          <a:xfrm>
            <a:off x="15473277" y="767953"/>
            <a:ext cx="19050" cy="888254"/>
            <a:chOff x="0" y="0"/>
            <a:chExt cx="25400" cy="1184338"/>
          </a:xfrm>
        </p:grpSpPr>
        <p:sp>
          <p:nvSpPr>
            <p:cNvPr id="15" name="Freeform 15"/>
            <p:cNvSpPr/>
            <p:nvPr/>
          </p:nvSpPr>
          <p:spPr>
            <a:xfrm>
              <a:off x="0" y="0"/>
              <a:ext cx="25400" cy="1184275"/>
            </a:xfrm>
            <a:custGeom>
              <a:avLst/>
              <a:gdLst/>
              <a:ahLst/>
              <a:cxnLst/>
              <a:rect l="l" t="t" r="r" b="b"/>
              <a:pathLst>
                <a:path w="25400" h="1184275">
                  <a:moveTo>
                    <a:pt x="0" y="0"/>
                  </a:moveTo>
                  <a:lnTo>
                    <a:pt x="25400" y="1184275"/>
                  </a:lnTo>
                </a:path>
              </a:pathLst>
            </a:custGeom>
            <a:blipFill>
              <a:blip r:embed="rId5">
                <a:alphaModFix amt="0"/>
              </a:blip>
              <a:stretch>
                <a:fillRect l="-5932474" r="-5932474" b="-5"/>
              </a:stretch>
            </a:blipFill>
            <a:ln w="25400" cap="sq">
              <a:solidFill>
                <a:srgbClr val="102574"/>
              </a:solidFill>
              <a:prstDash val="solid"/>
              <a:miter/>
            </a:ln>
          </p:spPr>
          <p:txBody>
            <a:bodyPr/>
            <a:lstStyle/>
            <a:p>
              <a:endParaRPr lang="en-US"/>
            </a:p>
          </p:txBody>
        </p:sp>
      </p:grpSp>
      <p:sp>
        <p:nvSpPr>
          <p:cNvPr id="16" name="TextBox 16"/>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sp>
        <p:nvSpPr>
          <p:cNvPr id="8" name="TextBox 8"/>
          <p:cNvSpPr txBox="1"/>
          <p:nvPr/>
        </p:nvSpPr>
        <p:spPr>
          <a:xfrm>
            <a:off x="439722" y="971550"/>
            <a:ext cx="8651043" cy="99286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Important Links</a:t>
            </a:r>
          </a:p>
        </p:txBody>
      </p:sp>
      <p:grpSp>
        <p:nvGrpSpPr>
          <p:cNvPr id="9" name="Group 9"/>
          <p:cNvGrpSpPr/>
          <p:nvPr/>
        </p:nvGrpSpPr>
        <p:grpSpPr>
          <a:xfrm>
            <a:off x="14298635" y="715585"/>
            <a:ext cx="1018727" cy="992991"/>
            <a:chOff x="0" y="0"/>
            <a:chExt cx="1358303" cy="1323988"/>
          </a:xfrm>
        </p:grpSpPr>
        <p:sp>
          <p:nvSpPr>
            <p:cNvPr id="10" name="Freeform 10"/>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3"/>
              <a:stretch>
                <a:fillRect r="-2"/>
              </a:stretch>
            </a:blipFill>
          </p:spPr>
          <p:txBody>
            <a:bodyPr/>
            <a:lstStyle/>
            <a:p>
              <a:endParaRPr lang="en-US"/>
            </a:p>
          </p:txBody>
        </p:sp>
      </p:grpSp>
      <p:grpSp>
        <p:nvGrpSpPr>
          <p:cNvPr id="11" name="Group 11"/>
          <p:cNvGrpSpPr/>
          <p:nvPr/>
        </p:nvGrpSpPr>
        <p:grpSpPr>
          <a:xfrm>
            <a:off x="15648232" y="715585"/>
            <a:ext cx="2474262" cy="992991"/>
            <a:chOff x="0" y="0"/>
            <a:chExt cx="3299016" cy="1323988"/>
          </a:xfrm>
        </p:grpSpPr>
        <p:sp>
          <p:nvSpPr>
            <p:cNvPr id="12" name="Freeform 12"/>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4"/>
              <a:stretch>
                <a:fillRect t="-3535" r="1" b="-3537"/>
              </a:stretch>
            </a:blipFill>
          </p:spPr>
          <p:txBody>
            <a:bodyPr/>
            <a:lstStyle/>
            <a:p>
              <a:endParaRPr lang="en-US"/>
            </a:p>
          </p:txBody>
        </p:sp>
      </p:grpSp>
      <p:grpSp>
        <p:nvGrpSpPr>
          <p:cNvPr id="13" name="Group 13"/>
          <p:cNvGrpSpPr/>
          <p:nvPr/>
        </p:nvGrpSpPr>
        <p:grpSpPr>
          <a:xfrm>
            <a:off x="15473277" y="767953"/>
            <a:ext cx="19050" cy="888254"/>
            <a:chOff x="0" y="0"/>
            <a:chExt cx="25400" cy="1184338"/>
          </a:xfrm>
        </p:grpSpPr>
        <p:sp>
          <p:nvSpPr>
            <p:cNvPr id="14" name="Freeform 14"/>
            <p:cNvSpPr/>
            <p:nvPr/>
          </p:nvSpPr>
          <p:spPr>
            <a:xfrm>
              <a:off x="0" y="0"/>
              <a:ext cx="25400" cy="1184275"/>
            </a:xfrm>
            <a:custGeom>
              <a:avLst/>
              <a:gdLst/>
              <a:ahLst/>
              <a:cxnLst/>
              <a:rect l="l" t="t" r="r" b="b"/>
              <a:pathLst>
                <a:path w="25400" h="1184275">
                  <a:moveTo>
                    <a:pt x="0" y="0"/>
                  </a:moveTo>
                  <a:lnTo>
                    <a:pt x="25400" y="1184275"/>
                  </a:lnTo>
                </a:path>
              </a:pathLst>
            </a:custGeom>
            <a:blipFill>
              <a:blip r:embed="rId5">
                <a:alphaModFix amt="0"/>
              </a:blip>
              <a:stretch>
                <a:fillRect l="-5932474" r="-5932474" b="-5"/>
              </a:stretch>
            </a:blipFill>
            <a:ln w="25400" cap="sq">
              <a:solidFill>
                <a:srgbClr val="102574"/>
              </a:solidFill>
              <a:prstDash val="solid"/>
              <a:miter/>
            </a:ln>
          </p:spPr>
          <p:txBody>
            <a:bodyPr/>
            <a:lstStyle/>
            <a:p>
              <a:endParaRPr lang="en-US"/>
            </a:p>
          </p:txBody>
        </p:sp>
      </p:grpSp>
      <p:sp>
        <p:nvSpPr>
          <p:cNvPr id="15" name="TextBox 15"/>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16</a:t>
            </a:r>
          </a:p>
        </p:txBody>
      </p:sp>
      <p:grpSp>
        <p:nvGrpSpPr>
          <p:cNvPr id="16" name="Group 16"/>
          <p:cNvGrpSpPr/>
          <p:nvPr/>
        </p:nvGrpSpPr>
        <p:grpSpPr>
          <a:xfrm>
            <a:off x="4599470" y="2081851"/>
            <a:ext cx="2676277" cy="2676277"/>
            <a:chOff x="0" y="0"/>
            <a:chExt cx="3568370" cy="3568370"/>
          </a:xfrm>
        </p:grpSpPr>
        <p:sp>
          <p:nvSpPr>
            <p:cNvPr id="17" name="Freeform 17" descr="QR code"/>
            <p:cNvSpPr/>
            <p:nvPr/>
          </p:nvSpPr>
          <p:spPr>
            <a:xfrm>
              <a:off x="0" y="0"/>
              <a:ext cx="3568319" cy="3568319"/>
            </a:xfrm>
            <a:custGeom>
              <a:avLst/>
              <a:gdLst/>
              <a:ahLst/>
              <a:cxnLst/>
              <a:rect l="l" t="t" r="r" b="b"/>
              <a:pathLst>
                <a:path w="3568319" h="3568319">
                  <a:moveTo>
                    <a:pt x="0" y="0"/>
                  </a:moveTo>
                  <a:lnTo>
                    <a:pt x="3568319" y="0"/>
                  </a:lnTo>
                  <a:lnTo>
                    <a:pt x="3568319" y="3568319"/>
                  </a:lnTo>
                  <a:lnTo>
                    <a:pt x="0" y="3568319"/>
                  </a:lnTo>
                  <a:lnTo>
                    <a:pt x="0" y="0"/>
                  </a:lnTo>
                  <a:close/>
                </a:path>
              </a:pathLst>
            </a:custGeom>
            <a:blipFill>
              <a:blip r:embed="rId6"/>
              <a:stretch>
                <a:fillRect r="-1" b="-1"/>
              </a:stretch>
            </a:blipFill>
          </p:spPr>
          <p:txBody>
            <a:bodyPr/>
            <a:lstStyle/>
            <a:p>
              <a:endParaRPr lang="en-US"/>
            </a:p>
          </p:txBody>
        </p:sp>
      </p:grpSp>
      <p:sp>
        <p:nvSpPr>
          <p:cNvPr id="18" name="TextBox 18"/>
          <p:cNvSpPr txBox="1"/>
          <p:nvPr/>
        </p:nvSpPr>
        <p:spPr>
          <a:xfrm>
            <a:off x="4599470" y="4856121"/>
            <a:ext cx="2676277" cy="534238"/>
          </a:xfrm>
          <a:prstGeom prst="rect">
            <a:avLst/>
          </a:prstGeom>
        </p:spPr>
        <p:txBody>
          <a:bodyPr lIns="0" tIns="0" rIns="0" bIns="0" rtlCol="0" anchor="t">
            <a:spAutoFit/>
          </a:bodyPr>
          <a:lstStyle/>
          <a:p>
            <a:pPr algn="ctr">
              <a:lnSpc>
                <a:spcPts val="3883"/>
              </a:lnSpc>
            </a:pPr>
            <a:r>
              <a:rPr lang="en-US" sz="2899" b="1">
                <a:solidFill>
                  <a:srgbClr val="102574"/>
                </a:solidFill>
                <a:latin typeface="Poppins Bold"/>
                <a:ea typeface="Poppins Bold"/>
                <a:cs typeface="Poppins Bold"/>
                <a:sym typeface="Poppins Bold"/>
              </a:rPr>
              <a:t>ASC Internal</a:t>
            </a:r>
          </a:p>
        </p:txBody>
      </p:sp>
      <p:grpSp>
        <p:nvGrpSpPr>
          <p:cNvPr id="19" name="Group 19"/>
          <p:cNvGrpSpPr/>
          <p:nvPr/>
        </p:nvGrpSpPr>
        <p:grpSpPr>
          <a:xfrm>
            <a:off x="9358151" y="2081851"/>
            <a:ext cx="2676296" cy="2676296"/>
            <a:chOff x="0" y="0"/>
            <a:chExt cx="3568395" cy="3568395"/>
          </a:xfrm>
        </p:grpSpPr>
        <p:sp>
          <p:nvSpPr>
            <p:cNvPr id="20" name="Freeform 20" descr="QR code"/>
            <p:cNvSpPr/>
            <p:nvPr/>
          </p:nvSpPr>
          <p:spPr>
            <a:xfrm>
              <a:off x="0" y="0"/>
              <a:ext cx="3568446" cy="3568446"/>
            </a:xfrm>
            <a:custGeom>
              <a:avLst/>
              <a:gdLst/>
              <a:ahLst/>
              <a:cxnLst/>
              <a:rect l="l" t="t" r="r" b="b"/>
              <a:pathLst>
                <a:path w="3568446" h="3568446">
                  <a:moveTo>
                    <a:pt x="0" y="0"/>
                  </a:moveTo>
                  <a:lnTo>
                    <a:pt x="3568446" y="0"/>
                  </a:lnTo>
                  <a:lnTo>
                    <a:pt x="3568446" y="3568446"/>
                  </a:lnTo>
                  <a:lnTo>
                    <a:pt x="0" y="3568446"/>
                  </a:lnTo>
                  <a:lnTo>
                    <a:pt x="0" y="0"/>
                  </a:lnTo>
                  <a:close/>
                </a:path>
              </a:pathLst>
            </a:custGeom>
            <a:blipFill>
              <a:blip r:embed="rId7"/>
              <a:stretch>
                <a:fillRect r="1" b="1"/>
              </a:stretch>
            </a:blipFill>
          </p:spPr>
          <p:txBody>
            <a:bodyPr/>
            <a:lstStyle/>
            <a:p>
              <a:endParaRPr lang="en-US"/>
            </a:p>
          </p:txBody>
        </p:sp>
      </p:grpSp>
      <p:sp>
        <p:nvSpPr>
          <p:cNvPr id="21" name="TextBox 21"/>
          <p:cNvSpPr txBox="1"/>
          <p:nvPr/>
        </p:nvSpPr>
        <p:spPr>
          <a:xfrm>
            <a:off x="9358170" y="4856121"/>
            <a:ext cx="2676277" cy="1020013"/>
          </a:xfrm>
          <a:prstGeom prst="rect">
            <a:avLst/>
          </a:prstGeom>
        </p:spPr>
        <p:txBody>
          <a:bodyPr lIns="0" tIns="0" rIns="0" bIns="0" rtlCol="0" anchor="t">
            <a:spAutoFit/>
          </a:bodyPr>
          <a:lstStyle/>
          <a:p>
            <a:pPr algn="ctr">
              <a:lnSpc>
                <a:spcPts val="3883"/>
              </a:lnSpc>
            </a:pPr>
            <a:r>
              <a:rPr lang="en-US" sz="2899" b="1">
                <a:solidFill>
                  <a:srgbClr val="102574"/>
                </a:solidFill>
                <a:latin typeface="Poppins Bold"/>
                <a:ea typeface="Poppins Bold"/>
                <a:cs typeface="Poppins Bold"/>
                <a:sym typeface="Poppins Bold"/>
              </a:rPr>
              <a:t>Academic</a:t>
            </a:r>
          </a:p>
          <a:p>
            <a:pPr algn="ctr">
              <a:lnSpc>
                <a:spcPts val="3883"/>
              </a:lnSpc>
            </a:pPr>
            <a:r>
              <a:rPr lang="en-US" sz="2899" b="1">
                <a:solidFill>
                  <a:srgbClr val="102574"/>
                </a:solidFill>
                <a:latin typeface="Poppins Bold"/>
                <a:ea typeface="Poppins Bold"/>
                <a:cs typeface="Poppins Bold"/>
                <a:sym typeface="Poppins Bold"/>
              </a:rPr>
              <a:t>Calender</a:t>
            </a:r>
          </a:p>
        </p:txBody>
      </p:sp>
      <p:grpSp>
        <p:nvGrpSpPr>
          <p:cNvPr id="22" name="Group 22"/>
          <p:cNvGrpSpPr/>
          <p:nvPr/>
        </p:nvGrpSpPr>
        <p:grpSpPr>
          <a:xfrm>
            <a:off x="14116831" y="2081851"/>
            <a:ext cx="2676296" cy="2676296"/>
            <a:chOff x="0" y="0"/>
            <a:chExt cx="3568395" cy="3568395"/>
          </a:xfrm>
        </p:grpSpPr>
        <p:sp>
          <p:nvSpPr>
            <p:cNvPr id="23" name="Freeform 23" descr="QR code"/>
            <p:cNvSpPr/>
            <p:nvPr/>
          </p:nvSpPr>
          <p:spPr>
            <a:xfrm>
              <a:off x="0" y="0"/>
              <a:ext cx="3568446" cy="3568446"/>
            </a:xfrm>
            <a:custGeom>
              <a:avLst/>
              <a:gdLst/>
              <a:ahLst/>
              <a:cxnLst/>
              <a:rect l="l" t="t" r="r" b="b"/>
              <a:pathLst>
                <a:path w="3568446" h="3568446">
                  <a:moveTo>
                    <a:pt x="0" y="0"/>
                  </a:moveTo>
                  <a:lnTo>
                    <a:pt x="3568446" y="0"/>
                  </a:lnTo>
                  <a:lnTo>
                    <a:pt x="3568446" y="3568446"/>
                  </a:lnTo>
                  <a:lnTo>
                    <a:pt x="0" y="3568446"/>
                  </a:lnTo>
                  <a:lnTo>
                    <a:pt x="0" y="0"/>
                  </a:lnTo>
                  <a:close/>
                </a:path>
              </a:pathLst>
            </a:custGeom>
            <a:blipFill>
              <a:blip r:embed="rId8"/>
              <a:stretch>
                <a:fillRect r="1" b="1"/>
              </a:stretch>
            </a:blipFill>
          </p:spPr>
          <p:txBody>
            <a:bodyPr/>
            <a:lstStyle/>
            <a:p>
              <a:endParaRPr lang="en-US"/>
            </a:p>
          </p:txBody>
        </p:sp>
      </p:grpSp>
      <p:sp>
        <p:nvSpPr>
          <p:cNvPr id="24" name="TextBox 24"/>
          <p:cNvSpPr txBox="1"/>
          <p:nvPr/>
        </p:nvSpPr>
        <p:spPr>
          <a:xfrm>
            <a:off x="14116869" y="4856121"/>
            <a:ext cx="2676277" cy="534238"/>
          </a:xfrm>
          <a:prstGeom prst="rect">
            <a:avLst/>
          </a:prstGeom>
        </p:spPr>
        <p:txBody>
          <a:bodyPr lIns="0" tIns="0" rIns="0" bIns="0" rtlCol="0" anchor="t">
            <a:spAutoFit/>
          </a:bodyPr>
          <a:lstStyle/>
          <a:p>
            <a:pPr algn="ctr">
              <a:lnSpc>
                <a:spcPts val="3883"/>
              </a:lnSpc>
            </a:pPr>
            <a:r>
              <a:rPr lang="en-US" sz="2899" b="1">
                <a:solidFill>
                  <a:srgbClr val="102574"/>
                </a:solidFill>
                <a:latin typeface="Poppins Bold"/>
                <a:ea typeface="Poppins Bold"/>
                <a:cs typeface="Poppins Bold"/>
                <a:sym typeface="Poppins Bold"/>
              </a:rPr>
              <a:t>ASC External</a:t>
            </a:r>
          </a:p>
        </p:txBody>
      </p:sp>
      <p:grpSp>
        <p:nvGrpSpPr>
          <p:cNvPr id="25" name="Group 25"/>
          <p:cNvGrpSpPr/>
          <p:nvPr/>
        </p:nvGrpSpPr>
        <p:grpSpPr>
          <a:xfrm>
            <a:off x="4599461" y="6043689"/>
            <a:ext cx="2676296" cy="2676296"/>
            <a:chOff x="0" y="0"/>
            <a:chExt cx="3568395" cy="3568395"/>
          </a:xfrm>
        </p:grpSpPr>
        <p:sp>
          <p:nvSpPr>
            <p:cNvPr id="26" name="Freeform 26" descr="QR code"/>
            <p:cNvSpPr/>
            <p:nvPr/>
          </p:nvSpPr>
          <p:spPr>
            <a:xfrm>
              <a:off x="0" y="0"/>
              <a:ext cx="3568446" cy="3568446"/>
            </a:xfrm>
            <a:custGeom>
              <a:avLst/>
              <a:gdLst/>
              <a:ahLst/>
              <a:cxnLst/>
              <a:rect l="l" t="t" r="r" b="b"/>
              <a:pathLst>
                <a:path w="3568446" h="3568446">
                  <a:moveTo>
                    <a:pt x="0" y="0"/>
                  </a:moveTo>
                  <a:lnTo>
                    <a:pt x="3568446" y="0"/>
                  </a:lnTo>
                  <a:lnTo>
                    <a:pt x="3568446" y="3568446"/>
                  </a:lnTo>
                  <a:lnTo>
                    <a:pt x="0" y="3568446"/>
                  </a:lnTo>
                  <a:lnTo>
                    <a:pt x="0" y="0"/>
                  </a:lnTo>
                  <a:close/>
                </a:path>
              </a:pathLst>
            </a:custGeom>
            <a:blipFill>
              <a:blip r:embed="rId9"/>
              <a:stretch>
                <a:fillRect r="1" b="1"/>
              </a:stretch>
            </a:blipFill>
          </p:spPr>
          <p:txBody>
            <a:bodyPr/>
            <a:lstStyle/>
            <a:p>
              <a:endParaRPr lang="en-US"/>
            </a:p>
          </p:txBody>
        </p:sp>
      </p:grpSp>
      <p:sp>
        <p:nvSpPr>
          <p:cNvPr id="27" name="TextBox 27"/>
          <p:cNvSpPr txBox="1"/>
          <p:nvPr/>
        </p:nvSpPr>
        <p:spPr>
          <a:xfrm>
            <a:off x="4599470" y="8791899"/>
            <a:ext cx="2676277" cy="534238"/>
          </a:xfrm>
          <a:prstGeom prst="rect">
            <a:avLst/>
          </a:prstGeom>
        </p:spPr>
        <p:txBody>
          <a:bodyPr lIns="0" tIns="0" rIns="0" bIns="0" rtlCol="0" anchor="t">
            <a:spAutoFit/>
          </a:bodyPr>
          <a:lstStyle/>
          <a:p>
            <a:pPr algn="ctr">
              <a:lnSpc>
                <a:spcPts val="3883"/>
              </a:lnSpc>
            </a:pPr>
            <a:r>
              <a:rPr lang="en-US" sz="2899" b="1">
                <a:solidFill>
                  <a:srgbClr val="102574"/>
                </a:solidFill>
                <a:latin typeface="Poppins Bold"/>
                <a:ea typeface="Poppins Bold"/>
                <a:cs typeface="Poppins Bold"/>
                <a:sym typeface="Poppins Bold"/>
              </a:rPr>
              <a:t>Rule Books</a:t>
            </a:r>
          </a:p>
        </p:txBody>
      </p:sp>
      <p:grpSp>
        <p:nvGrpSpPr>
          <p:cNvPr id="28" name="Group 28"/>
          <p:cNvGrpSpPr/>
          <p:nvPr/>
        </p:nvGrpSpPr>
        <p:grpSpPr>
          <a:xfrm>
            <a:off x="9358151" y="6043708"/>
            <a:ext cx="2676296" cy="2676296"/>
            <a:chOff x="0" y="0"/>
            <a:chExt cx="3568395" cy="3568395"/>
          </a:xfrm>
        </p:grpSpPr>
        <p:sp>
          <p:nvSpPr>
            <p:cNvPr id="29" name="Freeform 29" descr="QR code"/>
            <p:cNvSpPr/>
            <p:nvPr/>
          </p:nvSpPr>
          <p:spPr>
            <a:xfrm>
              <a:off x="0" y="0"/>
              <a:ext cx="3568446" cy="3568446"/>
            </a:xfrm>
            <a:custGeom>
              <a:avLst/>
              <a:gdLst/>
              <a:ahLst/>
              <a:cxnLst/>
              <a:rect l="l" t="t" r="r" b="b"/>
              <a:pathLst>
                <a:path w="3568446" h="3568446">
                  <a:moveTo>
                    <a:pt x="0" y="0"/>
                  </a:moveTo>
                  <a:lnTo>
                    <a:pt x="3568446" y="0"/>
                  </a:lnTo>
                  <a:lnTo>
                    <a:pt x="3568446" y="3568446"/>
                  </a:lnTo>
                  <a:lnTo>
                    <a:pt x="0" y="3568446"/>
                  </a:lnTo>
                  <a:lnTo>
                    <a:pt x="0" y="0"/>
                  </a:lnTo>
                  <a:close/>
                </a:path>
              </a:pathLst>
            </a:custGeom>
            <a:blipFill>
              <a:blip r:embed="rId10"/>
              <a:stretch>
                <a:fillRect r="1" b="1"/>
              </a:stretch>
            </a:blipFill>
          </p:spPr>
          <p:txBody>
            <a:bodyPr/>
            <a:lstStyle/>
            <a:p>
              <a:endParaRPr lang="en-US"/>
            </a:p>
          </p:txBody>
        </p:sp>
      </p:grpSp>
      <p:sp>
        <p:nvSpPr>
          <p:cNvPr id="30" name="TextBox 30"/>
          <p:cNvSpPr txBox="1"/>
          <p:nvPr/>
        </p:nvSpPr>
        <p:spPr>
          <a:xfrm>
            <a:off x="9358170" y="8791899"/>
            <a:ext cx="2676277" cy="534238"/>
          </a:xfrm>
          <a:prstGeom prst="rect">
            <a:avLst/>
          </a:prstGeom>
        </p:spPr>
        <p:txBody>
          <a:bodyPr lIns="0" tIns="0" rIns="0" bIns="0" rtlCol="0" anchor="t">
            <a:spAutoFit/>
          </a:bodyPr>
          <a:lstStyle/>
          <a:p>
            <a:pPr algn="ctr">
              <a:lnSpc>
                <a:spcPts val="3883"/>
              </a:lnSpc>
            </a:pPr>
            <a:r>
              <a:rPr lang="en-US" sz="2899" b="1">
                <a:solidFill>
                  <a:srgbClr val="102574"/>
                </a:solidFill>
                <a:latin typeface="Poppins Bold"/>
                <a:ea typeface="Poppins Bold"/>
                <a:cs typeface="Poppins Bold"/>
                <a:sym typeface="Poppins Bold"/>
              </a:rPr>
              <a:t>IR Office</a:t>
            </a:r>
          </a:p>
        </p:txBody>
      </p:sp>
      <p:sp>
        <p:nvSpPr>
          <p:cNvPr id="31" name="TextBox 31"/>
          <p:cNvSpPr txBox="1"/>
          <p:nvPr/>
        </p:nvSpPr>
        <p:spPr>
          <a:xfrm>
            <a:off x="14116879" y="8791899"/>
            <a:ext cx="2676277" cy="1020013"/>
          </a:xfrm>
          <a:prstGeom prst="rect">
            <a:avLst/>
          </a:prstGeom>
        </p:spPr>
        <p:txBody>
          <a:bodyPr lIns="0" tIns="0" rIns="0" bIns="0" rtlCol="0" anchor="t">
            <a:spAutoFit/>
          </a:bodyPr>
          <a:lstStyle/>
          <a:p>
            <a:pPr algn="ctr">
              <a:lnSpc>
                <a:spcPts val="3883"/>
              </a:lnSpc>
            </a:pPr>
            <a:r>
              <a:rPr lang="en-US" sz="2899" b="1">
                <a:solidFill>
                  <a:srgbClr val="102574"/>
                </a:solidFill>
                <a:latin typeface="Poppins Bold"/>
                <a:ea typeface="Poppins Bold"/>
                <a:cs typeface="Poppins Bold"/>
                <a:sym typeface="Poppins Bold"/>
              </a:rPr>
              <a:t>Grievance Portal</a:t>
            </a:r>
          </a:p>
        </p:txBody>
      </p:sp>
      <p:grpSp>
        <p:nvGrpSpPr>
          <p:cNvPr id="32" name="Group 32"/>
          <p:cNvGrpSpPr/>
          <p:nvPr/>
        </p:nvGrpSpPr>
        <p:grpSpPr>
          <a:xfrm>
            <a:off x="14116622" y="6043708"/>
            <a:ext cx="2676525" cy="2676525"/>
            <a:chOff x="0" y="0"/>
            <a:chExt cx="3568700" cy="3568700"/>
          </a:xfrm>
        </p:grpSpPr>
        <p:sp>
          <p:nvSpPr>
            <p:cNvPr id="33" name="Freeform 33" descr="QR code"/>
            <p:cNvSpPr/>
            <p:nvPr/>
          </p:nvSpPr>
          <p:spPr>
            <a:xfrm>
              <a:off x="0" y="0"/>
              <a:ext cx="3568700" cy="3568700"/>
            </a:xfrm>
            <a:custGeom>
              <a:avLst/>
              <a:gdLst/>
              <a:ahLst/>
              <a:cxnLst/>
              <a:rect l="l" t="t" r="r" b="b"/>
              <a:pathLst>
                <a:path w="3568700" h="3568700">
                  <a:moveTo>
                    <a:pt x="0" y="0"/>
                  </a:moveTo>
                  <a:lnTo>
                    <a:pt x="3568700" y="0"/>
                  </a:lnTo>
                  <a:lnTo>
                    <a:pt x="3568700" y="3568700"/>
                  </a:lnTo>
                  <a:lnTo>
                    <a:pt x="0" y="3568700"/>
                  </a:lnTo>
                  <a:lnTo>
                    <a:pt x="0" y="0"/>
                  </a:lnTo>
                  <a:close/>
                </a:path>
              </a:pathLst>
            </a:custGeom>
            <a:blipFill>
              <a:blip r:embed="rId11"/>
              <a:stretch>
                <a:fillRect/>
              </a:stretch>
            </a:blipFill>
          </p:spPr>
          <p:txBody>
            <a:bodyPr/>
            <a:lstStyle/>
            <a:p>
              <a:endParaRPr lang="en-US"/>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7763942" y="2354999"/>
            <a:ext cx="9495358" cy="7229627"/>
            <a:chOff x="0" y="0"/>
            <a:chExt cx="12660478" cy="9639503"/>
          </a:xfrm>
        </p:grpSpPr>
        <p:sp>
          <p:nvSpPr>
            <p:cNvPr id="5" name="Freeform 5"/>
            <p:cNvSpPr/>
            <p:nvPr/>
          </p:nvSpPr>
          <p:spPr>
            <a:xfrm>
              <a:off x="0" y="0"/>
              <a:ext cx="12660503" cy="9639554"/>
            </a:xfrm>
            <a:custGeom>
              <a:avLst/>
              <a:gdLst/>
              <a:ahLst/>
              <a:cxnLst/>
              <a:rect l="l" t="t" r="r" b="b"/>
              <a:pathLst>
                <a:path w="12660503" h="9639554">
                  <a:moveTo>
                    <a:pt x="0" y="0"/>
                  </a:moveTo>
                  <a:lnTo>
                    <a:pt x="12660503" y="0"/>
                  </a:lnTo>
                  <a:lnTo>
                    <a:pt x="12660503" y="9639554"/>
                  </a:lnTo>
                  <a:lnTo>
                    <a:pt x="0" y="9639554"/>
                  </a:lnTo>
                  <a:lnTo>
                    <a:pt x="0" y="0"/>
                  </a:lnTo>
                  <a:close/>
                </a:path>
              </a:pathLst>
            </a:custGeom>
            <a:blipFill>
              <a:blip r:embed="rId3"/>
              <a:stretch>
                <a:fillRect l="-21330" t="-5134" r="-20977"/>
              </a:stretch>
            </a:blipFill>
          </p:spPr>
          <p:txBody>
            <a:bodyPr/>
            <a:lstStyle/>
            <a:p>
              <a:endParaRPr lang="en-US"/>
            </a:p>
          </p:txBody>
        </p:sp>
      </p:grpSp>
      <p:sp>
        <p:nvSpPr>
          <p:cNvPr id="6" name="TextBox 6"/>
          <p:cNvSpPr txBox="1"/>
          <p:nvPr/>
        </p:nvSpPr>
        <p:spPr>
          <a:xfrm>
            <a:off x="556812" y="1554451"/>
            <a:ext cx="10078155" cy="1486805"/>
          </a:xfrm>
          <a:prstGeom prst="rect">
            <a:avLst/>
          </a:prstGeom>
        </p:spPr>
        <p:txBody>
          <a:bodyPr lIns="0" tIns="0" rIns="0" bIns="0" rtlCol="0" anchor="t">
            <a:spAutoFit/>
          </a:bodyPr>
          <a:lstStyle/>
          <a:p>
            <a:pPr algn="l">
              <a:lnSpc>
                <a:spcPts val="10403"/>
              </a:lnSpc>
            </a:pPr>
            <a:r>
              <a:rPr lang="en-US" sz="9046" b="1">
                <a:solidFill>
                  <a:srgbClr val="102574"/>
                </a:solidFill>
                <a:latin typeface="Poppins Bold"/>
                <a:ea typeface="Poppins Bold"/>
                <a:cs typeface="Poppins Bold"/>
                <a:sym typeface="Poppins Bold"/>
              </a:rPr>
              <a:t>Follow Us</a:t>
            </a:r>
          </a:p>
        </p:txBody>
      </p:sp>
      <p:grpSp>
        <p:nvGrpSpPr>
          <p:cNvPr id="7" name="Group 7"/>
          <p:cNvGrpSpPr/>
          <p:nvPr/>
        </p:nvGrpSpPr>
        <p:grpSpPr>
          <a:xfrm>
            <a:off x="2491073" y="3352409"/>
            <a:ext cx="4868047" cy="4868047"/>
            <a:chOff x="0" y="0"/>
            <a:chExt cx="6490729" cy="6490729"/>
          </a:xfrm>
        </p:grpSpPr>
        <p:sp>
          <p:nvSpPr>
            <p:cNvPr id="8" name="Freeform 8" descr="QR code"/>
            <p:cNvSpPr/>
            <p:nvPr/>
          </p:nvSpPr>
          <p:spPr>
            <a:xfrm>
              <a:off x="0" y="0"/>
              <a:ext cx="6490716" cy="6490716"/>
            </a:xfrm>
            <a:custGeom>
              <a:avLst/>
              <a:gdLst/>
              <a:ahLst/>
              <a:cxnLst/>
              <a:rect l="l" t="t" r="r" b="b"/>
              <a:pathLst>
                <a:path w="6490716" h="6490716">
                  <a:moveTo>
                    <a:pt x="0" y="0"/>
                  </a:moveTo>
                  <a:lnTo>
                    <a:pt x="6490716" y="0"/>
                  </a:lnTo>
                  <a:lnTo>
                    <a:pt x="6490716" y="6490716"/>
                  </a:lnTo>
                  <a:lnTo>
                    <a:pt x="0" y="6490716"/>
                  </a:lnTo>
                  <a:lnTo>
                    <a:pt x="0" y="0"/>
                  </a:lnTo>
                  <a:close/>
                </a:path>
              </a:pathLst>
            </a:custGeom>
            <a:blipFill>
              <a:blip r:embed="rId4"/>
              <a:stretch>
                <a:fillRect/>
              </a:stretch>
            </a:blipFill>
          </p:spPr>
          <p:txBody>
            <a:bodyPr/>
            <a:lstStyle/>
            <a:p>
              <a:endParaRPr lang="en-US"/>
            </a:p>
          </p:txBody>
        </p:sp>
      </p:grpSp>
      <p:sp>
        <p:nvSpPr>
          <p:cNvPr id="9" name="TextBox 9"/>
          <p:cNvSpPr txBox="1"/>
          <p:nvPr/>
        </p:nvSpPr>
        <p:spPr>
          <a:xfrm>
            <a:off x="2491073" y="8382086"/>
            <a:ext cx="4868047" cy="508502"/>
          </a:xfrm>
          <a:prstGeom prst="rect">
            <a:avLst/>
          </a:prstGeom>
        </p:spPr>
        <p:txBody>
          <a:bodyPr lIns="0" tIns="0" rIns="0" bIns="0" rtlCol="0" anchor="t">
            <a:spAutoFit/>
          </a:bodyPr>
          <a:lstStyle/>
          <a:p>
            <a:pPr algn="ctr">
              <a:lnSpc>
                <a:spcPts val="3311"/>
              </a:lnSpc>
            </a:pPr>
            <a:r>
              <a:rPr lang="en-US" sz="2471" i="1">
                <a:solidFill>
                  <a:srgbClr val="102574"/>
                </a:solidFill>
                <a:latin typeface="Poppins Italics"/>
                <a:ea typeface="Poppins Italics"/>
                <a:cs typeface="Poppins Italics"/>
                <a:sym typeface="Poppins Italics"/>
              </a:rPr>
              <a:t>Website</a:t>
            </a:r>
          </a:p>
        </p:txBody>
      </p:sp>
      <p:sp>
        <p:nvSpPr>
          <p:cNvPr id="10" name="TextBox 10"/>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17</a:t>
            </a:r>
          </a:p>
        </p:txBody>
      </p:sp>
      <p:grpSp>
        <p:nvGrpSpPr>
          <p:cNvPr id="11" name="Group 11"/>
          <p:cNvGrpSpPr/>
          <p:nvPr/>
        </p:nvGrpSpPr>
        <p:grpSpPr>
          <a:xfrm>
            <a:off x="-1329052" y="9840497"/>
            <a:ext cx="20127097" cy="2378659"/>
            <a:chOff x="0" y="0"/>
            <a:chExt cx="26836129" cy="3171546"/>
          </a:xfrm>
        </p:grpSpPr>
        <p:sp>
          <p:nvSpPr>
            <p:cNvPr id="12" name="Freeform 12"/>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13" name="Group 13"/>
          <p:cNvGrpSpPr/>
          <p:nvPr/>
        </p:nvGrpSpPr>
        <p:grpSpPr>
          <a:xfrm>
            <a:off x="-1329052" y="-1932156"/>
            <a:ext cx="20127097" cy="2378659"/>
            <a:chOff x="0" y="0"/>
            <a:chExt cx="26836129" cy="3171546"/>
          </a:xfrm>
        </p:grpSpPr>
        <p:sp>
          <p:nvSpPr>
            <p:cNvPr id="14" name="Freeform 14"/>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15" name="Group 15"/>
          <p:cNvGrpSpPr/>
          <p:nvPr/>
        </p:nvGrpSpPr>
        <p:grpSpPr>
          <a:xfrm>
            <a:off x="14298635" y="715585"/>
            <a:ext cx="1018727" cy="992991"/>
            <a:chOff x="0" y="0"/>
            <a:chExt cx="1358303" cy="1323988"/>
          </a:xfrm>
        </p:grpSpPr>
        <p:sp>
          <p:nvSpPr>
            <p:cNvPr id="16" name="Freeform 16"/>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5"/>
              <a:stretch>
                <a:fillRect r="-2"/>
              </a:stretch>
            </a:blipFill>
          </p:spPr>
          <p:txBody>
            <a:bodyPr/>
            <a:lstStyle/>
            <a:p>
              <a:endParaRPr lang="en-US"/>
            </a:p>
          </p:txBody>
        </p:sp>
      </p:grpSp>
      <p:grpSp>
        <p:nvGrpSpPr>
          <p:cNvPr id="17" name="Group 17"/>
          <p:cNvGrpSpPr/>
          <p:nvPr/>
        </p:nvGrpSpPr>
        <p:grpSpPr>
          <a:xfrm>
            <a:off x="15648232" y="715585"/>
            <a:ext cx="2474262" cy="992991"/>
            <a:chOff x="0" y="0"/>
            <a:chExt cx="3299016" cy="1323988"/>
          </a:xfrm>
        </p:grpSpPr>
        <p:sp>
          <p:nvSpPr>
            <p:cNvPr id="18" name="Freeform 18"/>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6"/>
              <a:stretch>
                <a:fillRect t="-3535" r="1" b="-3537"/>
              </a:stretch>
            </a:blipFill>
          </p:spPr>
          <p:txBody>
            <a:bodyPr/>
            <a:lstStyle/>
            <a:p>
              <a:endParaRPr lang="en-US"/>
            </a:p>
          </p:txBody>
        </p:sp>
      </p:grpSp>
      <p:grpSp>
        <p:nvGrpSpPr>
          <p:cNvPr id="19" name="Group 19"/>
          <p:cNvGrpSpPr/>
          <p:nvPr/>
        </p:nvGrpSpPr>
        <p:grpSpPr>
          <a:xfrm>
            <a:off x="15473277" y="767953"/>
            <a:ext cx="19050" cy="888254"/>
            <a:chOff x="0" y="0"/>
            <a:chExt cx="25400" cy="1184338"/>
          </a:xfrm>
        </p:grpSpPr>
        <p:sp>
          <p:nvSpPr>
            <p:cNvPr id="20" name="Freeform 20"/>
            <p:cNvSpPr/>
            <p:nvPr/>
          </p:nvSpPr>
          <p:spPr>
            <a:xfrm>
              <a:off x="0" y="0"/>
              <a:ext cx="25400" cy="1184275"/>
            </a:xfrm>
            <a:custGeom>
              <a:avLst/>
              <a:gdLst/>
              <a:ahLst/>
              <a:cxnLst/>
              <a:rect l="l" t="t" r="r" b="b"/>
              <a:pathLst>
                <a:path w="25400" h="1184275">
                  <a:moveTo>
                    <a:pt x="0" y="0"/>
                  </a:moveTo>
                  <a:lnTo>
                    <a:pt x="25400" y="1184275"/>
                  </a:lnTo>
                </a:path>
              </a:pathLst>
            </a:custGeom>
            <a:blipFill>
              <a:blip r:embed="rId7">
                <a:alphaModFix amt="0"/>
              </a:blip>
              <a:stretch>
                <a:fillRect l="-5932474" r="-5932474" b="-5"/>
              </a:stretch>
            </a:blipFill>
            <a:ln w="25400" cap="sq">
              <a:solidFill>
                <a:srgbClr val="102574"/>
              </a:solidFill>
              <a:prstDash val="solid"/>
              <a:miter/>
            </a:ln>
          </p:spPr>
          <p:txBody>
            <a:bodyPr/>
            <a:lstStyle/>
            <a:p>
              <a:endParaRPr lang="en-US"/>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sp>
        <p:nvSpPr>
          <p:cNvPr id="4" name="TextBox 4"/>
          <p:cNvSpPr txBox="1"/>
          <p:nvPr/>
        </p:nvSpPr>
        <p:spPr>
          <a:xfrm>
            <a:off x="556812" y="1554451"/>
            <a:ext cx="10078155" cy="1486805"/>
          </a:xfrm>
          <a:prstGeom prst="rect">
            <a:avLst/>
          </a:prstGeom>
        </p:spPr>
        <p:txBody>
          <a:bodyPr lIns="0" tIns="0" rIns="0" bIns="0" rtlCol="0" anchor="t">
            <a:spAutoFit/>
          </a:bodyPr>
          <a:lstStyle/>
          <a:p>
            <a:pPr algn="l">
              <a:lnSpc>
                <a:spcPts val="10403"/>
              </a:lnSpc>
            </a:pPr>
            <a:r>
              <a:rPr lang="en-US" sz="9046" b="1">
                <a:solidFill>
                  <a:srgbClr val="102574"/>
                </a:solidFill>
                <a:latin typeface="Poppins Bold"/>
                <a:ea typeface="Poppins Bold"/>
                <a:cs typeface="Poppins Bold"/>
                <a:sym typeface="Poppins Bold"/>
              </a:rPr>
              <a:t>Follow Us</a:t>
            </a:r>
          </a:p>
        </p:txBody>
      </p:sp>
      <p:sp>
        <p:nvSpPr>
          <p:cNvPr id="5" name="TextBox 5"/>
          <p:cNvSpPr txBox="1"/>
          <p:nvPr/>
        </p:nvSpPr>
        <p:spPr>
          <a:xfrm>
            <a:off x="9292161" y="3731257"/>
            <a:ext cx="4868047" cy="2089909"/>
          </a:xfrm>
          <a:prstGeom prst="rect">
            <a:avLst/>
          </a:prstGeom>
        </p:spPr>
        <p:txBody>
          <a:bodyPr lIns="0" tIns="0" rIns="0" bIns="0" rtlCol="0" anchor="t">
            <a:spAutoFit/>
          </a:bodyPr>
          <a:lstStyle/>
          <a:p>
            <a:pPr algn="l">
              <a:lnSpc>
                <a:spcPts val="7599"/>
              </a:lnSpc>
            </a:pPr>
            <a:r>
              <a:rPr lang="en-US" sz="5670" b="1" i="1">
                <a:solidFill>
                  <a:srgbClr val="102574"/>
                </a:solidFill>
                <a:latin typeface="Poppins Bold Italics"/>
                <a:ea typeface="Poppins Bold Italics"/>
                <a:cs typeface="Poppins Bold Italics"/>
                <a:sym typeface="Poppins Bold Italics"/>
              </a:rPr>
              <a:t>Grivance Portal</a:t>
            </a:r>
          </a:p>
        </p:txBody>
      </p:sp>
      <p:grpSp>
        <p:nvGrpSpPr>
          <p:cNvPr id="6" name="Group 6"/>
          <p:cNvGrpSpPr/>
          <p:nvPr/>
        </p:nvGrpSpPr>
        <p:grpSpPr>
          <a:xfrm>
            <a:off x="3404035" y="3344228"/>
            <a:ext cx="4868228" cy="4868228"/>
            <a:chOff x="0" y="0"/>
            <a:chExt cx="6490970" cy="6490970"/>
          </a:xfrm>
        </p:grpSpPr>
        <p:sp>
          <p:nvSpPr>
            <p:cNvPr id="7" name="Freeform 7" descr="QR code"/>
            <p:cNvSpPr/>
            <p:nvPr/>
          </p:nvSpPr>
          <p:spPr>
            <a:xfrm>
              <a:off x="0" y="0"/>
              <a:ext cx="6490970" cy="6490970"/>
            </a:xfrm>
            <a:custGeom>
              <a:avLst/>
              <a:gdLst/>
              <a:ahLst/>
              <a:cxnLst/>
              <a:rect l="l" t="t" r="r" b="b"/>
              <a:pathLst>
                <a:path w="6490970" h="6490970">
                  <a:moveTo>
                    <a:pt x="0" y="0"/>
                  </a:moveTo>
                  <a:lnTo>
                    <a:pt x="6490970" y="0"/>
                  </a:lnTo>
                  <a:lnTo>
                    <a:pt x="6490970" y="6490970"/>
                  </a:lnTo>
                  <a:lnTo>
                    <a:pt x="0" y="6490970"/>
                  </a:lnTo>
                  <a:lnTo>
                    <a:pt x="0" y="0"/>
                  </a:lnTo>
                  <a:close/>
                </a:path>
              </a:pathLst>
            </a:custGeom>
            <a:blipFill>
              <a:blip r:embed="rId3"/>
              <a:stretch>
                <a:fillRect/>
              </a:stretch>
            </a:blipFill>
          </p:spPr>
          <p:txBody>
            <a:bodyPr/>
            <a:lstStyle/>
            <a:p>
              <a:endParaRPr lang="en-US"/>
            </a:p>
          </p:txBody>
        </p:sp>
      </p:grpSp>
      <p:sp>
        <p:nvSpPr>
          <p:cNvPr id="8" name="TextBox 8"/>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18</a:t>
            </a:r>
          </a:p>
        </p:txBody>
      </p:sp>
      <p:grpSp>
        <p:nvGrpSpPr>
          <p:cNvPr id="9" name="Group 9"/>
          <p:cNvGrpSpPr/>
          <p:nvPr/>
        </p:nvGrpSpPr>
        <p:grpSpPr>
          <a:xfrm>
            <a:off x="-1329052" y="9840497"/>
            <a:ext cx="20127097" cy="2378659"/>
            <a:chOff x="0" y="0"/>
            <a:chExt cx="26836129" cy="3171546"/>
          </a:xfrm>
        </p:grpSpPr>
        <p:sp>
          <p:nvSpPr>
            <p:cNvPr id="10" name="Freeform 10"/>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11" name="Group 11"/>
          <p:cNvGrpSpPr/>
          <p:nvPr/>
        </p:nvGrpSpPr>
        <p:grpSpPr>
          <a:xfrm>
            <a:off x="-1329052" y="-1932156"/>
            <a:ext cx="20127097" cy="2378659"/>
            <a:chOff x="0" y="0"/>
            <a:chExt cx="26836129" cy="3171546"/>
          </a:xfrm>
        </p:grpSpPr>
        <p:sp>
          <p:nvSpPr>
            <p:cNvPr id="12" name="Freeform 12"/>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13" name="Group 13"/>
          <p:cNvGrpSpPr/>
          <p:nvPr/>
        </p:nvGrpSpPr>
        <p:grpSpPr>
          <a:xfrm>
            <a:off x="14298635" y="715585"/>
            <a:ext cx="1018727" cy="992991"/>
            <a:chOff x="0" y="0"/>
            <a:chExt cx="1358303" cy="1323988"/>
          </a:xfrm>
        </p:grpSpPr>
        <p:sp>
          <p:nvSpPr>
            <p:cNvPr id="14" name="Freeform 14"/>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4"/>
              <a:stretch>
                <a:fillRect r="-2"/>
              </a:stretch>
            </a:blipFill>
          </p:spPr>
          <p:txBody>
            <a:bodyPr/>
            <a:lstStyle/>
            <a:p>
              <a:endParaRPr lang="en-US"/>
            </a:p>
          </p:txBody>
        </p:sp>
      </p:grpSp>
      <p:grpSp>
        <p:nvGrpSpPr>
          <p:cNvPr id="15" name="Group 15"/>
          <p:cNvGrpSpPr/>
          <p:nvPr/>
        </p:nvGrpSpPr>
        <p:grpSpPr>
          <a:xfrm>
            <a:off x="15648232" y="715585"/>
            <a:ext cx="2474262" cy="992991"/>
            <a:chOff x="0" y="0"/>
            <a:chExt cx="3299016" cy="1323988"/>
          </a:xfrm>
        </p:grpSpPr>
        <p:sp>
          <p:nvSpPr>
            <p:cNvPr id="16" name="Freeform 16"/>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5"/>
              <a:stretch>
                <a:fillRect t="-3535" r="1" b="-3537"/>
              </a:stretch>
            </a:blipFill>
          </p:spPr>
          <p:txBody>
            <a:bodyPr/>
            <a:lstStyle/>
            <a:p>
              <a:endParaRPr lang="en-US"/>
            </a:p>
          </p:txBody>
        </p:sp>
      </p:grpSp>
      <p:grpSp>
        <p:nvGrpSpPr>
          <p:cNvPr id="17" name="Group 17"/>
          <p:cNvGrpSpPr/>
          <p:nvPr/>
        </p:nvGrpSpPr>
        <p:grpSpPr>
          <a:xfrm>
            <a:off x="15473277" y="767953"/>
            <a:ext cx="19050" cy="888254"/>
            <a:chOff x="0" y="0"/>
            <a:chExt cx="25400" cy="1184338"/>
          </a:xfrm>
        </p:grpSpPr>
        <p:sp>
          <p:nvSpPr>
            <p:cNvPr id="18" name="Freeform 18"/>
            <p:cNvSpPr/>
            <p:nvPr/>
          </p:nvSpPr>
          <p:spPr>
            <a:xfrm>
              <a:off x="0" y="0"/>
              <a:ext cx="25400" cy="1184275"/>
            </a:xfrm>
            <a:custGeom>
              <a:avLst/>
              <a:gdLst/>
              <a:ahLst/>
              <a:cxnLst/>
              <a:rect l="l" t="t" r="r" b="b"/>
              <a:pathLst>
                <a:path w="25400" h="1184275">
                  <a:moveTo>
                    <a:pt x="0" y="0"/>
                  </a:moveTo>
                  <a:lnTo>
                    <a:pt x="25400" y="1184275"/>
                  </a:lnTo>
                </a:path>
              </a:pathLst>
            </a:custGeom>
            <a:blipFill>
              <a:blip r:embed="rId6">
                <a:alphaModFix amt="0"/>
              </a:blip>
              <a:stretch>
                <a:fillRect l="-5932474" r="-5932474" b="-5"/>
              </a:stretch>
            </a:blipFill>
            <a:ln w="25400" cap="sq">
              <a:solidFill>
                <a:srgbClr val="102574"/>
              </a:solidFill>
              <a:prstDash val="solid"/>
              <a:miter/>
            </a:ln>
          </p:spPr>
          <p:txBody>
            <a:bodyPr/>
            <a:lstStyle/>
            <a:p>
              <a:endParaRPr lang="en-US"/>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sp>
        <p:nvSpPr>
          <p:cNvPr id="4" name="TextBox 4"/>
          <p:cNvSpPr txBox="1"/>
          <p:nvPr/>
        </p:nvSpPr>
        <p:spPr>
          <a:xfrm>
            <a:off x="556812" y="1554451"/>
            <a:ext cx="10078155" cy="1486805"/>
          </a:xfrm>
          <a:prstGeom prst="rect">
            <a:avLst/>
          </a:prstGeom>
        </p:spPr>
        <p:txBody>
          <a:bodyPr lIns="0" tIns="0" rIns="0" bIns="0" rtlCol="0" anchor="t">
            <a:spAutoFit/>
          </a:bodyPr>
          <a:lstStyle/>
          <a:p>
            <a:pPr algn="l">
              <a:lnSpc>
                <a:spcPts val="10403"/>
              </a:lnSpc>
            </a:pPr>
            <a:r>
              <a:rPr lang="en-US" sz="9046" b="1">
                <a:solidFill>
                  <a:srgbClr val="102574"/>
                </a:solidFill>
                <a:latin typeface="Poppins Bold"/>
                <a:ea typeface="Poppins Bold"/>
                <a:cs typeface="Poppins Bold"/>
                <a:sym typeface="Poppins Bold"/>
              </a:rPr>
              <a:t>Follow Us</a:t>
            </a:r>
          </a:p>
        </p:txBody>
      </p:sp>
      <p:grpSp>
        <p:nvGrpSpPr>
          <p:cNvPr id="5" name="Group 5"/>
          <p:cNvGrpSpPr/>
          <p:nvPr/>
        </p:nvGrpSpPr>
        <p:grpSpPr>
          <a:xfrm>
            <a:off x="9397860" y="2440105"/>
            <a:ext cx="3784502" cy="6627628"/>
            <a:chOff x="0" y="0"/>
            <a:chExt cx="5046002" cy="8836838"/>
          </a:xfrm>
        </p:grpSpPr>
        <p:sp>
          <p:nvSpPr>
            <p:cNvPr id="6" name="Freeform 6"/>
            <p:cNvSpPr/>
            <p:nvPr/>
          </p:nvSpPr>
          <p:spPr>
            <a:xfrm>
              <a:off x="0" y="0"/>
              <a:ext cx="5045964" cy="8836787"/>
            </a:xfrm>
            <a:custGeom>
              <a:avLst/>
              <a:gdLst/>
              <a:ahLst/>
              <a:cxnLst/>
              <a:rect l="l" t="t" r="r" b="b"/>
              <a:pathLst>
                <a:path w="5045964" h="8836787">
                  <a:moveTo>
                    <a:pt x="0" y="0"/>
                  </a:moveTo>
                  <a:lnTo>
                    <a:pt x="5045964" y="0"/>
                  </a:lnTo>
                  <a:lnTo>
                    <a:pt x="5045964" y="8836787"/>
                  </a:lnTo>
                  <a:lnTo>
                    <a:pt x="0" y="8836787"/>
                  </a:lnTo>
                  <a:lnTo>
                    <a:pt x="0" y="0"/>
                  </a:lnTo>
                  <a:close/>
                </a:path>
              </a:pathLst>
            </a:custGeom>
            <a:blipFill>
              <a:blip r:embed="rId3"/>
              <a:stretch>
                <a:fillRect t="-54" b="-54"/>
              </a:stretch>
            </a:blipFill>
          </p:spPr>
          <p:txBody>
            <a:bodyPr/>
            <a:lstStyle/>
            <a:p>
              <a:endParaRPr lang="en-US"/>
            </a:p>
          </p:txBody>
        </p:sp>
      </p:grpSp>
      <p:grpSp>
        <p:nvGrpSpPr>
          <p:cNvPr id="7" name="Group 7"/>
          <p:cNvGrpSpPr/>
          <p:nvPr/>
        </p:nvGrpSpPr>
        <p:grpSpPr>
          <a:xfrm>
            <a:off x="2491073" y="3352409"/>
            <a:ext cx="4868047" cy="4868047"/>
            <a:chOff x="0" y="0"/>
            <a:chExt cx="6490729" cy="6490729"/>
          </a:xfrm>
        </p:grpSpPr>
        <p:sp>
          <p:nvSpPr>
            <p:cNvPr id="8" name="Freeform 8" descr="QR code"/>
            <p:cNvSpPr/>
            <p:nvPr/>
          </p:nvSpPr>
          <p:spPr>
            <a:xfrm>
              <a:off x="0" y="0"/>
              <a:ext cx="6490716" cy="6490716"/>
            </a:xfrm>
            <a:custGeom>
              <a:avLst/>
              <a:gdLst/>
              <a:ahLst/>
              <a:cxnLst/>
              <a:rect l="l" t="t" r="r" b="b"/>
              <a:pathLst>
                <a:path w="6490716" h="6490716">
                  <a:moveTo>
                    <a:pt x="0" y="0"/>
                  </a:moveTo>
                  <a:lnTo>
                    <a:pt x="6490716" y="0"/>
                  </a:lnTo>
                  <a:lnTo>
                    <a:pt x="6490716" y="6490716"/>
                  </a:lnTo>
                  <a:lnTo>
                    <a:pt x="0" y="6490716"/>
                  </a:lnTo>
                  <a:lnTo>
                    <a:pt x="0" y="0"/>
                  </a:lnTo>
                  <a:close/>
                </a:path>
              </a:pathLst>
            </a:custGeom>
            <a:blipFill>
              <a:blip r:embed="rId4"/>
              <a:stretch>
                <a:fillRect/>
              </a:stretch>
            </a:blipFill>
          </p:spPr>
          <p:txBody>
            <a:bodyPr/>
            <a:lstStyle/>
            <a:p>
              <a:endParaRPr lang="en-US"/>
            </a:p>
          </p:txBody>
        </p:sp>
      </p:grpSp>
      <p:sp>
        <p:nvSpPr>
          <p:cNvPr id="9" name="TextBox 9"/>
          <p:cNvSpPr txBox="1"/>
          <p:nvPr/>
        </p:nvSpPr>
        <p:spPr>
          <a:xfrm>
            <a:off x="2491073" y="8398754"/>
            <a:ext cx="4868047" cy="491833"/>
          </a:xfrm>
          <a:prstGeom prst="rect">
            <a:avLst/>
          </a:prstGeom>
        </p:spPr>
        <p:txBody>
          <a:bodyPr lIns="0" tIns="0" rIns="0" bIns="0" rtlCol="0" anchor="t">
            <a:spAutoFit/>
          </a:bodyPr>
          <a:lstStyle/>
          <a:p>
            <a:pPr algn="ctr">
              <a:lnSpc>
                <a:spcPts val="3311"/>
              </a:lnSpc>
            </a:pPr>
            <a:r>
              <a:rPr lang="en-US" sz="2471" i="1">
                <a:solidFill>
                  <a:srgbClr val="95040B"/>
                </a:solidFill>
                <a:latin typeface="Poppins Italics"/>
                <a:ea typeface="Poppins Italics"/>
                <a:cs typeface="Poppins Italics"/>
                <a:sym typeface="Poppins Italics"/>
              </a:rPr>
              <a:t>Instagram</a:t>
            </a:r>
          </a:p>
        </p:txBody>
      </p:sp>
      <p:sp>
        <p:nvSpPr>
          <p:cNvPr id="10" name="TextBox 10"/>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19</a:t>
            </a:r>
          </a:p>
        </p:txBody>
      </p:sp>
      <p:grpSp>
        <p:nvGrpSpPr>
          <p:cNvPr id="11" name="Group 11"/>
          <p:cNvGrpSpPr/>
          <p:nvPr/>
        </p:nvGrpSpPr>
        <p:grpSpPr>
          <a:xfrm>
            <a:off x="-1329052" y="9840497"/>
            <a:ext cx="20127097" cy="2378659"/>
            <a:chOff x="0" y="0"/>
            <a:chExt cx="26836129" cy="3171546"/>
          </a:xfrm>
        </p:grpSpPr>
        <p:sp>
          <p:nvSpPr>
            <p:cNvPr id="12" name="Freeform 12"/>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13" name="Group 13"/>
          <p:cNvGrpSpPr/>
          <p:nvPr/>
        </p:nvGrpSpPr>
        <p:grpSpPr>
          <a:xfrm>
            <a:off x="-1329052" y="-1932156"/>
            <a:ext cx="20127097" cy="2378659"/>
            <a:chOff x="0" y="0"/>
            <a:chExt cx="26836129" cy="3171546"/>
          </a:xfrm>
        </p:grpSpPr>
        <p:sp>
          <p:nvSpPr>
            <p:cNvPr id="14" name="Freeform 14"/>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15" name="Group 15"/>
          <p:cNvGrpSpPr/>
          <p:nvPr/>
        </p:nvGrpSpPr>
        <p:grpSpPr>
          <a:xfrm>
            <a:off x="14298635" y="715585"/>
            <a:ext cx="1018727" cy="992991"/>
            <a:chOff x="0" y="0"/>
            <a:chExt cx="1358303" cy="1323988"/>
          </a:xfrm>
        </p:grpSpPr>
        <p:sp>
          <p:nvSpPr>
            <p:cNvPr id="16" name="Freeform 16"/>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5"/>
              <a:stretch>
                <a:fillRect r="-2"/>
              </a:stretch>
            </a:blipFill>
          </p:spPr>
          <p:txBody>
            <a:bodyPr/>
            <a:lstStyle/>
            <a:p>
              <a:endParaRPr lang="en-US"/>
            </a:p>
          </p:txBody>
        </p:sp>
      </p:grpSp>
      <p:grpSp>
        <p:nvGrpSpPr>
          <p:cNvPr id="17" name="Group 17"/>
          <p:cNvGrpSpPr/>
          <p:nvPr/>
        </p:nvGrpSpPr>
        <p:grpSpPr>
          <a:xfrm>
            <a:off x="15648232" y="715585"/>
            <a:ext cx="2474262" cy="992991"/>
            <a:chOff x="0" y="0"/>
            <a:chExt cx="3299016" cy="1323988"/>
          </a:xfrm>
        </p:grpSpPr>
        <p:sp>
          <p:nvSpPr>
            <p:cNvPr id="18" name="Freeform 18"/>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6"/>
              <a:stretch>
                <a:fillRect t="-3535" r="1" b="-3537"/>
              </a:stretch>
            </a:blipFill>
          </p:spPr>
          <p:txBody>
            <a:bodyPr/>
            <a:lstStyle/>
            <a:p>
              <a:endParaRPr lang="en-US"/>
            </a:p>
          </p:txBody>
        </p:sp>
      </p:grpSp>
      <p:grpSp>
        <p:nvGrpSpPr>
          <p:cNvPr id="19" name="Group 19"/>
          <p:cNvGrpSpPr/>
          <p:nvPr/>
        </p:nvGrpSpPr>
        <p:grpSpPr>
          <a:xfrm>
            <a:off x="15473277" y="767953"/>
            <a:ext cx="19050" cy="888254"/>
            <a:chOff x="0" y="0"/>
            <a:chExt cx="25400" cy="1184338"/>
          </a:xfrm>
        </p:grpSpPr>
        <p:sp>
          <p:nvSpPr>
            <p:cNvPr id="20" name="Freeform 20"/>
            <p:cNvSpPr/>
            <p:nvPr/>
          </p:nvSpPr>
          <p:spPr>
            <a:xfrm>
              <a:off x="0" y="0"/>
              <a:ext cx="25400" cy="1184275"/>
            </a:xfrm>
            <a:custGeom>
              <a:avLst/>
              <a:gdLst/>
              <a:ahLst/>
              <a:cxnLst/>
              <a:rect l="l" t="t" r="r" b="b"/>
              <a:pathLst>
                <a:path w="25400" h="1184275">
                  <a:moveTo>
                    <a:pt x="0" y="0"/>
                  </a:moveTo>
                  <a:lnTo>
                    <a:pt x="25400" y="1184275"/>
                  </a:lnTo>
                </a:path>
              </a:pathLst>
            </a:custGeom>
            <a:blipFill>
              <a:blip r:embed="rId7">
                <a:alphaModFix amt="0"/>
              </a:blip>
              <a:stretch>
                <a:fillRect l="-5932474" r="-5932474" b="-5"/>
              </a:stretch>
            </a:blipFill>
            <a:ln w="25400" cap="sq">
              <a:solidFill>
                <a:srgbClr val="102574"/>
              </a:solidFill>
              <a:prstDash val="solid"/>
              <a:miter/>
            </a:ln>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D22DF-ECC5-BCE7-25F2-87104D37C770}"/>
            </a:ext>
          </a:extLst>
        </p:cNvPr>
        <p:cNvGrpSpPr/>
        <p:nvPr/>
      </p:nvGrpSpPr>
      <p:grpSpPr>
        <a:xfrm>
          <a:off x="0" y="0"/>
          <a:ext cx="0" cy="0"/>
          <a:chOff x="0" y="0"/>
          <a:chExt cx="0" cy="0"/>
        </a:xfrm>
      </p:grpSpPr>
      <p:pic>
        <p:nvPicPr>
          <p:cNvPr id="94" name="Google Shape;90;p1" descr="Indian Institute of Technology Bombay (IITB) | Engage India ...">
            <a:extLst>
              <a:ext uri="{FF2B5EF4-FFF2-40B4-BE49-F238E27FC236}">
                <a16:creationId xmlns:a16="http://schemas.microsoft.com/office/drawing/2014/main" id="{0E279E1D-2B8F-B1E6-0FAA-744592F1B855}"/>
              </a:ext>
            </a:extLst>
          </p:cNvPr>
          <p:cNvPicPr preferRelativeResize="0">
            <a:picLocks noChangeAspect="1"/>
          </p:cNvPicPr>
          <p:nvPr/>
        </p:nvPicPr>
        <p:blipFill rotWithShape="1">
          <a:blip r:embed="rId3">
            <a:alphaModFix/>
          </a:blip>
          <a:srcRect/>
          <a:stretch/>
        </p:blipFill>
        <p:spPr>
          <a:xfrm>
            <a:off x="16796613" y="98129"/>
            <a:ext cx="1512000" cy="1560783"/>
          </a:xfrm>
          <a:prstGeom prst="rect">
            <a:avLst/>
          </a:prstGeom>
          <a:noFill/>
          <a:ln>
            <a:noFill/>
          </a:ln>
        </p:spPr>
      </p:pic>
      <p:pic>
        <p:nvPicPr>
          <p:cNvPr id="168" name="Image 23" descr="preencoded.png">
            <a:extLst>
              <a:ext uri="{FF2B5EF4-FFF2-40B4-BE49-F238E27FC236}">
                <a16:creationId xmlns:a16="http://schemas.microsoft.com/office/drawing/2014/main" id="{EE551A17-F175-3B9F-8CC1-4848A0A301C7}"/>
              </a:ext>
            </a:extLst>
          </p:cNvPr>
          <p:cNvPicPr>
            <a:picLocks noChangeAspect="1"/>
          </p:cNvPicPr>
          <p:nvPr/>
        </p:nvPicPr>
        <p:blipFill>
          <a:blip r:embed="rId4"/>
          <a:srcRect t="-1" b="-1"/>
          <a:stretch/>
        </p:blipFill>
        <p:spPr>
          <a:xfrm>
            <a:off x="-2" y="9971991"/>
            <a:ext cx="1350000" cy="12657"/>
          </a:xfrm>
          <a:prstGeom prst="rect">
            <a:avLst/>
          </a:prstGeom>
        </p:spPr>
      </p:pic>
      <p:pic>
        <p:nvPicPr>
          <p:cNvPr id="2" name="Image 1" descr="preencoded.png">
            <a:extLst>
              <a:ext uri="{FF2B5EF4-FFF2-40B4-BE49-F238E27FC236}">
                <a16:creationId xmlns:a16="http://schemas.microsoft.com/office/drawing/2014/main" id="{1F0AA13D-0131-1AE0-A9DE-DC2DC6045FC0}"/>
              </a:ext>
            </a:extLst>
          </p:cNvPr>
          <p:cNvPicPr>
            <a:picLocks noChangeAspect="1"/>
          </p:cNvPicPr>
          <p:nvPr/>
        </p:nvPicPr>
        <p:blipFill>
          <a:blip r:embed="rId5"/>
          <a:srcRect l="-1" r="-1"/>
          <a:stretch/>
        </p:blipFill>
        <p:spPr>
          <a:xfrm>
            <a:off x="571955" y="1565327"/>
            <a:ext cx="17546882" cy="8300592"/>
          </a:xfrm>
          <a:prstGeom prst="rect">
            <a:avLst/>
          </a:prstGeom>
        </p:spPr>
      </p:pic>
      <p:pic>
        <p:nvPicPr>
          <p:cNvPr id="1026" name="Picture 2" descr="Matlab macOS BigSur - Free Icon PNG, SVG">
            <a:extLst>
              <a:ext uri="{FF2B5EF4-FFF2-40B4-BE49-F238E27FC236}">
                <a16:creationId xmlns:a16="http://schemas.microsoft.com/office/drawing/2014/main" id="{3D9FF304-4580-4723-FE24-01429DB877C6}"/>
              </a:ext>
            </a:extLst>
          </p:cNvPr>
          <p:cNvPicPr>
            <a:picLocks noChangeArrowheads="1"/>
          </p:cNvPicPr>
          <p:nvPr/>
        </p:nvPicPr>
        <p:blipFill>
          <a:blip r:embed="rId6" cstate="print">
            <a:clrChange>
              <a:clrFrom>
                <a:srgbClr val="701613"/>
              </a:clrFrom>
              <a:clrTo>
                <a:srgbClr val="701613">
                  <a:alpha val="0"/>
                </a:srgbClr>
              </a:clrTo>
            </a:clrChange>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2896"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sri's ArcGIS feature layer: client-side labelling and symbology">
            <a:extLst>
              <a:ext uri="{FF2B5EF4-FFF2-40B4-BE49-F238E27FC236}">
                <a16:creationId xmlns:a16="http://schemas.microsoft.com/office/drawing/2014/main" id="{F2C3AF21-3DA7-AEAB-F39C-FAFB7F1389E8}"/>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82283"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ew QGIS 3.0 logo candidate – QGIS.org blog">
            <a:extLst>
              <a:ext uri="{FF2B5EF4-FFF2-40B4-BE49-F238E27FC236}">
                <a16:creationId xmlns:a16="http://schemas.microsoft.com/office/drawing/2014/main" id="{FFA3CD01-7345-A777-7110-3E7DE7D4839A}"/>
              </a:ext>
            </a:extLst>
          </p:cNvPr>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4999"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de Blocks color icon in PNG, SVG">
            <a:extLst>
              <a:ext uri="{FF2B5EF4-FFF2-40B4-BE49-F238E27FC236}">
                <a16:creationId xmlns:a16="http://schemas.microsoft.com/office/drawing/2014/main" id="{B8927F90-36D3-707A-2B82-BBF5A5AE38D4}"/>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80444"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utoCAD - DWG Viewer &amp; Editor - Apps on Google Play">
            <a:extLst>
              <a:ext uri="{FF2B5EF4-FFF2-40B4-BE49-F238E27FC236}">
                <a16:creationId xmlns:a16="http://schemas.microsoft.com/office/drawing/2014/main" id="{8AEFA263-E158-9A8C-BFE3-558F6C007FD5}"/>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279218"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ython - Free logo icons">
            <a:extLst>
              <a:ext uri="{FF2B5EF4-FFF2-40B4-BE49-F238E27FC236}">
                <a16:creationId xmlns:a16="http://schemas.microsoft.com/office/drawing/2014/main" id="{1E127F49-DFC1-67F3-F944-DAC972442B5C}"/>
              </a:ext>
            </a:extLst>
          </p:cNvPr>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261992"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Download the R programming language logo for your projects">
            <a:extLst>
              <a:ext uri="{FF2B5EF4-FFF2-40B4-BE49-F238E27FC236}">
                <a16:creationId xmlns:a16="http://schemas.microsoft.com/office/drawing/2014/main" id="{59914483-F3C5-C2C1-FE1C-CBECB03887FD}"/>
              </a:ext>
            </a:extLst>
          </p:cNvPr>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82896"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Buy STAAD.PRO | Structural Analysis &amp; Design Software">
            <a:extLst>
              <a:ext uri="{FF2B5EF4-FFF2-40B4-BE49-F238E27FC236}">
                <a16:creationId xmlns:a16="http://schemas.microsoft.com/office/drawing/2014/main" id="{EEC3AA1A-7BB5-9004-CC40-2846AC479782}"/>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81670"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port concrete details and members from SAP2000 | IDEA StatiCa">
            <a:extLst>
              <a:ext uri="{FF2B5EF4-FFF2-40B4-BE49-F238E27FC236}">
                <a16:creationId xmlns:a16="http://schemas.microsoft.com/office/drawing/2014/main" id="{A6135850-E6B1-CBE5-0D4B-575C1F7499B0}"/>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81057"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578FD7AA-B922-1A04-A4FC-026A5DF1F57B}"/>
              </a:ext>
            </a:extLst>
          </p:cNvPr>
          <p:cNvPicPr>
            <a:picLocks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679831"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Plaxis Geotechnical Analysis (@bentleygeotechnical) • Facebook">
            <a:extLst>
              <a:ext uri="{FF2B5EF4-FFF2-40B4-BE49-F238E27FC236}">
                <a16:creationId xmlns:a16="http://schemas.microsoft.com/office/drawing/2014/main" id="{30236B76-4CB8-D28A-2AB8-63483817ED4F}"/>
              </a:ext>
            </a:extLst>
          </p:cNvPr>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73952"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OpenSees - Wikipedia">
            <a:extLst>
              <a:ext uri="{FF2B5EF4-FFF2-40B4-BE49-F238E27FC236}">
                <a16:creationId xmlns:a16="http://schemas.microsoft.com/office/drawing/2014/main" id="{4CF897D7-D788-6B86-8D0D-54564C2B7D59}"/>
              </a:ext>
            </a:extLst>
          </p:cNvPr>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280660"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ABAQUS - Drexel Engineering Computing and Technical Services">
            <a:extLst>
              <a:ext uri="{FF2B5EF4-FFF2-40B4-BE49-F238E27FC236}">
                <a16:creationId xmlns:a16="http://schemas.microsoft.com/office/drawing/2014/main" id="{C09FCCAA-4624-5A73-9FA1-07C5CF64E391}"/>
              </a:ext>
            </a:extLst>
          </p:cNvPr>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255283"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LS-DYNA — Dynamore Nordic AB">
            <a:extLst>
              <a:ext uri="{FF2B5EF4-FFF2-40B4-BE49-F238E27FC236}">
                <a16:creationId xmlns:a16="http://schemas.microsoft.com/office/drawing/2014/main" id="{66C2E482-9BFC-CFFF-DBED-EA6A232958B7}"/>
              </a:ext>
            </a:extLst>
          </p:cNvPr>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3477992"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Air3d | Waikanae">
            <a:extLst>
              <a:ext uri="{FF2B5EF4-FFF2-40B4-BE49-F238E27FC236}">
                <a16:creationId xmlns:a16="http://schemas.microsoft.com/office/drawing/2014/main" id="{4C92704D-1B0E-63EC-781C-113BC63C96AE}"/>
              </a:ext>
            </a:extLst>
          </p:cNvPr>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481057"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exGeospatial ERDAS IMAGINE 2020 has arrived! Join us on 25 Nov for our new  Spatial Modeler training course. It now has over 200 operators, including  machine learning capabilities &amp; extended vector manipulation,">
            <a:extLst>
              <a:ext uri="{FF2B5EF4-FFF2-40B4-BE49-F238E27FC236}">
                <a16:creationId xmlns:a16="http://schemas.microsoft.com/office/drawing/2014/main" id="{9CCDFED3-DCF8-335B-C76E-5B44D0FAF7AC}"/>
              </a:ext>
            </a:extLst>
          </p:cNvPr>
          <p:cNvPicPr>
            <a:picLocks noChangeArrowheads="1"/>
          </p:cNvPicPr>
          <p:nvPr/>
        </p:nvPicPr>
        <p:blipFill rotWithShape="1">
          <a:blip r:embed="rId22">
            <a:extLst>
              <a:ext uri="{28A0092B-C50C-407E-A947-70E740481C1C}">
                <a14:useLocalDpi xmlns:a14="http://schemas.microsoft.com/office/drawing/2010/main" val="0"/>
              </a:ext>
            </a:extLst>
          </a:blip>
          <a:srcRect l="25853" t="15664" r="27374" b="16171"/>
          <a:stretch>
            <a:fillRect/>
          </a:stretch>
        </p:blipFill>
        <p:spPr bwMode="auto">
          <a:xfrm>
            <a:off x="16676762"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SNAP 8.0 has been released!">
            <a:extLst>
              <a:ext uri="{FF2B5EF4-FFF2-40B4-BE49-F238E27FC236}">
                <a16:creationId xmlns:a16="http://schemas.microsoft.com/office/drawing/2014/main" id="{C6F9D5E0-FCA9-5FB7-0128-6B445074189B}"/>
              </a:ext>
            </a:extLst>
          </p:cNvPr>
          <p:cNvPicPr>
            <a:picLocks noChangeArrowheads="1"/>
          </p:cNvPicPr>
          <p:nvPr/>
        </p:nvPicPr>
        <p:blipFill rotWithShape="1">
          <a:blip r:embed="rId23">
            <a:extLst>
              <a:ext uri="{28A0092B-C50C-407E-A947-70E740481C1C}">
                <a14:useLocalDpi xmlns:a14="http://schemas.microsoft.com/office/drawing/2010/main" val="0"/>
              </a:ext>
            </a:extLst>
          </a:blip>
          <a:srcRect t="26479" r="65093" b="27721"/>
          <a:stretch>
            <a:fillRect/>
          </a:stretch>
        </p:blipFill>
        <p:spPr bwMode="auto">
          <a:xfrm>
            <a:off x="15077379"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a:extLst>
              <a:ext uri="{FF2B5EF4-FFF2-40B4-BE49-F238E27FC236}">
                <a16:creationId xmlns:a16="http://schemas.microsoft.com/office/drawing/2014/main" id="{055C5DE6-3903-0C01-D463-82D33612C1BD}"/>
              </a:ext>
            </a:extLst>
          </p:cNvPr>
          <p:cNvPicPr>
            <a:picLocks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6676762"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Bentley OpenFlows SewerGEMS Virtuosity- 5000 Pipes Annual Subscription  License -Advanced Educare Training Private Ltd, Ghaziabad">
            <a:extLst>
              <a:ext uri="{FF2B5EF4-FFF2-40B4-BE49-F238E27FC236}">
                <a16:creationId xmlns:a16="http://schemas.microsoft.com/office/drawing/2014/main" id="{400C7285-54A4-78DD-AE69-4D75CCBCC158}"/>
              </a:ext>
            </a:extLst>
          </p:cNvPr>
          <p:cNvPicPr>
            <a:picLocks noChangeArrowheads="1"/>
          </p:cNvPicPr>
          <p:nvPr/>
        </p:nvPicPr>
        <p:blipFill rotWithShape="1">
          <a:blip r:embed="rId25">
            <a:extLst>
              <a:ext uri="{28A0092B-C50C-407E-A947-70E740481C1C}">
                <a14:useLocalDpi xmlns:a14="http://schemas.microsoft.com/office/drawing/2010/main" val="0"/>
              </a:ext>
            </a:extLst>
          </a:blip>
          <a:srcRect t="24651" b="44541"/>
          <a:stretch>
            <a:fillRect/>
          </a:stretch>
        </p:blipFill>
        <p:spPr bwMode="auto">
          <a:xfrm>
            <a:off x="8170784" y="8350254"/>
            <a:ext cx="1946435" cy="854196"/>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Products | Advanced Educare Training Private Ltd, India">
            <a:extLst>
              <a:ext uri="{FF2B5EF4-FFF2-40B4-BE49-F238E27FC236}">
                <a16:creationId xmlns:a16="http://schemas.microsoft.com/office/drawing/2014/main" id="{DF02E3CA-29B7-B7A8-8B81-C707C0188BFB}"/>
              </a:ext>
            </a:extLst>
          </p:cNvPr>
          <p:cNvPicPr>
            <a:picLocks noChangeArrowheads="1"/>
          </p:cNvPicPr>
          <p:nvPr/>
        </p:nvPicPr>
        <p:blipFill rotWithShape="1">
          <a:blip r:embed="rId26">
            <a:extLst>
              <a:ext uri="{28A0092B-C50C-407E-A947-70E740481C1C}">
                <a14:useLocalDpi xmlns:a14="http://schemas.microsoft.com/office/drawing/2010/main" val="0"/>
              </a:ext>
            </a:extLst>
          </a:blip>
          <a:srcRect t="26122" b="42048"/>
          <a:stretch>
            <a:fillRect/>
          </a:stretch>
        </p:blipFill>
        <p:spPr bwMode="auto">
          <a:xfrm>
            <a:off x="8322444" y="3541985"/>
            <a:ext cx="1794774" cy="859010"/>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HEC-HMS - Distributor &amp; Reseller resmi software original, jual harga murah  di Jakarta &amp; melayani se-Indonesia">
            <a:extLst>
              <a:ext uri="{FF2B5EF4-FFF2-40B4-BE49-F238E27FC236}">
                <a16:creationId xmlns:a16="http://schemas.microsoft.com/office/drawing/2014/main" id="{C4B45886-F1A9-765C-7E0E-0CE7B3F5F276}"/>
              </a:ext>
            </a:extLst>
          </p:cNvPr>
          <p:cNvPicPr>
            <a:picLocks noChangeArrowheads="1"/>
          </p:cNvPicPr>
          <p:nvPr/>
        </p:nvPicPr>
        <p:blipFill rotWithShape="1">
          <a:blip r:embed="rId27">
            <a:extLst>
              <a:ext uri="{28A0092B-C50C-407E-A947-70E740481C1C}">
                <a14:useLocalDpi xmlns:a14="http://schemas.microsoft.com/office/drawing/2010/main" val="0"/>
              </a:ext>
            </a:extLst>
          </a:blip>
          <a:srcRect l="29676" t="22691" r="18971" b="53733"/>
          <a:stretch>
            <a:fillRect/>
          </a:stretch>
        </p:blipFill>
        <p:spPr bwMode="auto">
          <a:xfrm>
            <a:off x="3827670"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HEC-RAS Downloads">
            <a:extLst>
              <a:ext uri="{FF2B5EF4-FFF2-40B4-BE49-F238E27FC236}">
                <a16:creationId xmlns:a16="http://schemas.microsoft.com/office/drawing/2014/main" id="{A313CCAA-2FC9-A615-750B-A87208C61F82}"/>
              </a:ext>
            </a:extLst>
          </p:cNvPr>
          <p:cNvPicPr>
            <a:picLocks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1689605"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descr="IBM SPSS Statistics SVG and transparent PNG icons | TechIcons">
            <a:extLst>
              <a:ext uri="{FF2B5EF4-FFF2-40B4-BE49-F238E27FC236}">
                <a16:creationId xmlns:a16="http://schemas.microsoft.com/office/drawing/2014/main" id="{E60FF083-F926-E62E-C1CE-38E8957C2619}"/>
              </a:ext>
            </a:extLst>
          </p:cNvPr>
          <p:cNvPicPr>
            <a:picLocks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279218"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Surfer Software in Motera, Ahmedabad, Pritech Automation Private Limited |  ID: 22106010088">
            <a:extLst>
              <a:ext uri="{FF2B5EF4-FFF2-40B4-BE49-F238E27FC236}">
                <a16:creationId xmlns:a16="http://schemas.microsoft.com/office/drawing/2014/main" id="{3D2B7885-6022-5B18-494C-8092C8989833}"/>
              </a:ext>
            </a:extLst>
          </p:cNvPr>
          <p:cNvPicPr>
            <a:picLocks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8679831"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a:extLst>
              <a:ext uri="{FF2B5EF4-FFF2-40B4-BE49-F238E27FC236}">
                <a16:creationId xmlns:a16="http://schemas.microsoft.com/office/drawing/2014/main" id="{D5291E36-9D2B-14F7-9F31-935AD17697D6}"/>
              </a:ext>
            </a:extLst>
          </p:cNvPr>
          <p:cNvPicPr>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5400057"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KYPipe - Pipe Network Analysis Software">
            <a:extLst>
              <a:ext uri="{FF2B5EF4-FFF2-40B4-BE49-F238E27FC236}">
                <a16:creationId xmlns:a16="http://schemas.microsoft.com/office/drawing/2014/main" id="{5231D75B-4405-36F8-D00F-568836637ECD}"/>
              </a:ext>
            </a:extLst>
          </p:cNvPr>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4834379" y="7967352"/>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Ansys Fluent - Pricing, Features, and Details in 2026">
            <a:extLst>
              <a:ext uri="{FF2B5EF4-FFF2-40B4-BE49-F238E27FC236}">
                <a16:creationId xmlns:a16="http://schemas.microsoft.com/office/drawing/2014/main" id="{E09D0FCE-B4BE-CF84-B1CC-7809A20096EF}"/>
              </a:ext>
            </a:extLst>
          </p:cNvPr>
          <p:cNvPicPr>
            <a:picLocks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15077379"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a:extLst>
              <a:ext uri="{FF2B5EF4-FFF2-40B4-BE49-F238E27FC236}">
                <a16:creationId xmlns:a16="http://schemas.microsoft.com/office/drawing/2014/main" id="{48652F21-EE49-7397-E1F7-DC3520CFD0E8}"/>
              </a:ext>
            </a:extLst>
          </p:cNvPr>
          <p:cNvPicPr>
            <a:picLocks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6676762"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descr="Yes, strong Civil 3D skills can definitely help you get a job, especially  in fields related to civil engineering, infrastructure design, and  construction. Many companies actively seek candidates… | AutoDesk Civil 3D">
            <a:extLst>
              <a:ext uri="{FF2B5EF4-FFF2-40B4-BE49-F238E27FC236}">
                <a16:creationId xmlns:a16="http://schemas.microsoft.com/office/drawing/2014/main" id="{39533BD5-1DE9-5E61-A4F8-664CF919B907}"/>
              </a:ext>
            </a:extLst>
          </p:cNvPr>
          <p:cNvPicPr>
            <a:picLocks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8679831"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descr="Design Softwares">
            <a:extLst>
              <a:ext uri="{FF2B5EF4-FFF2-40B4-BE49-F238E27FC236}">
                <a16:creationId xmlns:a16="http://schemas.microsoft.com/office/drawing/2014/main" id="{6C0A5455-7CC7-1A01-AEDC-CA9CFE251DC0}"/>
              </a:ext>
            </a:extLst>
          </p:cNvPr>
          <p:cNvPicPr>
            <a:picLocks noChangeArrowheads="1"/>
          </p:cNvPicPr>
          <p:nvPr/>
        </p:nvPicPr>
        <p:blipFill rotWithShape="1">
          <a:blip r:embed="rId36">
            <a:extLst>
              <a:ext uri="{28A0092B-C50C-407E-A947-70E740481C1C}">
                <a14:useLocalDpi xmlns:a14="http://schemas.microsoft.com/office/drawing/2010/main" val="0"/>
              </a:ext>
            </a:extLst>
          </a:blip>
          <a:srcRect l="16885" t="15759" r="35433" b="67854"/>
          <a:stretch>
            <a:fillRect/>
          </a:stretch>
        </p:blipFill>
        <p:spPr bwMode="auto">
          <a:xfrm>
            <a:off x="6972444"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a:extLst>
              <a:ext uri="{FF2B5EF4-FFF2-40B4-BE49-F238E27FC236}">
                <a16:creationId xmlns:a16="http://schemas.microsoft.com/office/drawing/2014/main" id="{0DDDFF73-A94E-E43C-DAF5-BEB83ADF188E}"/>
              </a:ext>
            </a:extLst>
          </p:cNvPr>
          <p:cNvPicPr>
            <a:picLocks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10117218" y="8102352"/>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02" name="Picture 78" descr="REEF3D – Open-Source Hydrodynamics">
            <a:extLst>
              <a:ext uri="{FF2B5EF4-FFF2-40B4-BE49-F238E27FC236}">
                <a16:creationId xmlns:a16="http://schemas.microsoft.com/office/drawing/2014/main" id="{9E25723E-E4D1-D5CB-3A93-0B4E301A402A}"/>
              </a:ext>
            </a:extLst>
          </p:cNvPr>
          <p:cNvPicPr>
            <a:picLocks noChangeArrowheads="1"/>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13477992"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ClimSystems - SimClim AR6 for ArcGIS Climate">
            <a:extLst>
              <a:ext uri="{FF2B5EF4-FFF2-40B4-BE49-F238E27FC236}">
                <a16:creationId xmlns:a16="http://schemas.microsoft.com/office/drawing/2014/main" id="{589857A4-3575-BEEE-4206-103B9FC0D73A}"/>
              </a:ext>
            </a:extLst>
          </p:cNvPr>
          <p:cNvPicPr>
            <a:picLocks noChangeArrowheads="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10269480"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Best Computer for Autodesk Revit | South Africa">
            <a:extLst>
              <a:ext uri="{FF2B5EF4-FFF2-40B4-BE49-F238E27FC236}">
                <a16:creationId xmlns:a16="http://schemas.microsoft.com/office/drawing/2014/main" id="{8C8A7E67-F939-8198-7B02-8AA3044E9C55}"/>
              </a:ext>
            </a:extLst>
          </p:cNvPr>
          <p:cNvPicPr>
            <a:picLocks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1878605"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Navisworks Logo / Software / Logonoid.com">
            <a:extLst>
              <a:ext uri="{FF2B5EF4-FFF2-40B4-BE49-F238E27FC236}">
                <a16:creationId xmlns:a16="http://schemas.microsoft.com/office/drawing/2014/main" id="{440EB5EB-76E3-7F3F-18B1-6E7BD6385766}"/>
              </a:ext>
            </a:extLst>
          </p:cNvPr>
          <p:cNvPicPr>
            <a:picLocks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6660541" y="3294083"/>
            <a:ext cx="1366221"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Oracle Primavera P6 EPPM Software - Primakon">
            <a:extLst>
              <a:ext uri="{FF2B5EF4-FFF2-40B4-BE49-F238E27FC236}">
                <a16:creationId xmlns:a16="http://schemas.microsoft.com/office/drawing/2014/main" id="{96FFF6AD-ED42-754C-18F8-0557D4C6D6F1}"/>
              </a:ext>
            </a:extLst>
          </p:cNvPr>
          <p:cNvPicPr>
            <a:picLocks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7080444" y="178779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96" descr="Free Dynamo Courses | Basic &amp; Advanced Courses ✓ DiRoots ...">
            <a:extLst>
              <a:ext uri="{FF2B5EF4-FFF2-40B4-BE49-F238E27FC236}">
                <a16:creationId xmlns:a16="http://schemas.microsoft.com/office/drawing/2014/main" id="{41B3CB23-72BE-09BB-13B8-0DDD7C89D215}"/>
              </a:ext>
            </a:extLst>
          </p:cNvPr>
          <p:cNvPicPr>
            <a:picLocks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10279218"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98" descr="DOE Releases EnergyPlus, Successor to DOE-2 | BuildingGreen">
            <a:extLst>
              <a:ext uri="{FF2B5EF4-FFF2-40B4-BE49-F238E27FC236}">
                <a16:creationId xmlns:a16="http://schemas.microsoft.com/office/drawing/2014/main" id="{A887B822-C1E2-AFF1-5876-A62E9347D1C9}"/>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7080444"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26" name="Picture 102" descr="Sefaira Support">
            <a:extLst>
              <a:ext uri="{FF2B5EF4-FFF2-40B4-BE49-F238E27FC236}">
                <a16:creationId xmlns:a16="http://schemas.microsoft.com/office/drawing/2014/main" id="{2EA3A1C7-5212-8568-2D27-52F2B7A96694}"/>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3477992"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28" name="Picture 104" descr="Trimble Sketchup Pro, for Engineers &amp; Architect, Free trial &amp; download  available at ₹ 37100 in Mumbai">
            <a:extLst>
              <a:ext uri="{FF2B5EF4-FFF2-40B4-BE49-F238E27FC236}">
                <a16:creationId xmlns:a16="http://schemas.microsoft.com/office/drawing/2014/main" id="{F026C20D-373A-36AB-BFBA-3CB39EE37ADA}"/>
              </a:ext>
            </a:extLst>
          </p:cNvPr>
          <p:cNvPicPr>
            <a:picLocks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2282283"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0" name="Picture 106" descr="4D BIM Construction Planning - Liongate">
            <a:extLst>
              <a:ext uri="{FF2B5EF4-FFF2-40B4-BE49-F238E27FC236}">
                <a16:creationId xmlns:a16="http://schemas.microsoft.com/office/drawing/2014/main" id="{ED194B1F-A00F-E47D-2772-16CE426944DE}"/>
              </a:ext>
            </a:extLst>
          </p:cNvPr>
          <p:cNvPicPr>
            <a:picLocks noChangeArrowheads="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2282283"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2" name="Picture 108">
            <a:extLst>
              <a:ext uri="{FF2B5EF4-FFF2-40B4-BE49-F238E27FC236}">
                <a16:creationId xmlns:a16="http://schemas.microsoft.com/office/drawing/2014/main" id="{FF177F45-A911-CCD0-D262-D91E474670F7}"/>
              </a:ext>
            </a:extLst>
          </p:cNvPr>
          <p:cNvPicPr>
            <a:picLocks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3881670"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4" name="Picture 110" descr="Cookies Policy - SIMAPRO">
            <a:extLst>
              <a:ext uri="{FF2B5EF4-FFF2-40B4-BE49-F238E27FC236}">
                <a16:creationId xmlns:a16="http://schemas.microsoft.com/office/drawing/2014/main" id="{57EA6607-D30D-65BC-6A24-3EA1E326BD6B}"/>
              </a:ext>
            </a:extLst>
          </p:cNvPr>
          <p:cNvPicPr>
            <a:picLocks noChangeArrowheads="1"/>
          </p:cNvPicPr>
          <p:nvPr/>
        </p:nvPicPr>
        <p:blipFill>
          <a:blip r:embed="rId49" cstate="print">
            <a:extLst>
              <a:ext uri="{28A0092B-C50C-407E-A947-70E740481C1C}">
                <a14:useLocalDpi xmlns:a14="http://schemas.microsoft.com/office/drawing/2010/main" val="0"/>
              </a:ext>
            </a:extLst>
          </a:blip>
          <a:srcRect/>
          <a:stretch>
            <a:fillRect/>
          </a:stretch>
        </p:blipFill>
        <p:spPr bwMode="auto">
          <a:xfrm>
            <a:off x="15077379"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112" descr="DesignBuilder - Greenplan Consultants">
            <a:extLst>
              <a:ext uri="{FF2B5EF4-FFF2-40B4-BE49-F238E27FC236}">
                <a16:creationId xmlns:a16="http://schemas.microsoft.com/office/drawing/2014/main" id="{FA541F23-2FC6-0FA3-401C-09CC6E0C16A2}"/>
              </a:ext>
            </a:extLst>
          </p:cNvPr>
          <p:cNvPicPr>
            <a:picLocks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6676762"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38" name="Picture 114" descr="SPACE GASS (@spacegass) • Facebook">
            <a:extLst>
              <a:ext uri="{FF2B5EF4-FFF2-40B4-BE49-F238E27FC236}">
                <a16:creationId xmlns:a16="http://schemas.microsoft.com/office/drawing/2014/main" id="{D61D32E8-8787-8D70-A242-00F16C54543D}"/>
              </a:ext>
            </a:extLst>
          </p:cNvPr>
          <p:cNvPicPr>
            <a:picLocks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682896" y="3254994"/>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40" name="Picture 116" descr="SVSlope Examples Manual - SoilVision Systems, Ltd">
            <a:extLst>
              <a:ext uri="{FF2B5EF4-FFF2-40B4-BE49-F238E27FC236}">
                <a16:creationId xmlns:a16="http://schemas.microsoft.com/office/drawing/2014/main" id="{3BDAD922-FF36-E218-5428-D0ADD70D5AFF}"/>
              </a:ext>
            </a:extLst>
          </p:cNvPr>
          <p:cNvPicPr>
            <a:picLocks noChangeArrowheads="1"/>
          </p:cNvPicPr>
          <p:nvPr/>
        </p:nvPicPr>
        <p:blipFill rotWithShape="1">
          <a:blip r:embed="rId52">
            <a:extLst>
              <a:ext uri="{28A0092B-C50C-407E-A947-70E740481C1C}">
                <a14:useLocalDpi xmlns:a14="http://schemas.microsoft.com/office/drawing/2010/main" val="0"/>
              </a:ext>
            </a:extLst>
          </a:blip>
          <a:srcRect l="16216" t="7240" r="18774" b="52061"/>
          <a:stretch>
            <a:fillRect/>
          </a:stretch>
        </p:blipFill>
        <p:spPr bwMode="auto">
          <a:xfrm>
            <a:off x="682896"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42" name="Picture 118" descr="3DEC - Itasca Software">
            <a:extLst>
              <a:ext uri="{FF2B5EF4-FFF2-40B4-BE49-F238E27FC236}">
                <a16:creationId xmlns:a16="http://schemas.microsoft.com/office/drawing/2014/main" id="{D1BD981E-B6EC-164A-9E7E-2A6E522943C5}"/>
              </a:ext>
            </a:extLst>
          </p:cNvPr>
          <p:cNvPicPr>
            <a:picLocks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3881670"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44" name="Picture 120" descr="FLAC3D - Itasca Software">
            <a:extLst>
              <a:ext uri="{FF2B5EF4-FFF2-40B4-BE49-F238E27FC236}">
                <a16:creationId xmlns:a16="http://schemas.microsoft.com/office/drawing/2014/main" id="{C5F42E04-40B5-88DB-BEAA-CD6E46A9BA01}"/>
              </a:ext>
            </a:extLst>
          </p:cNvPr>
          <p:cNvPicPr>
            <a:picLocks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11878605" y="6411099"/>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46" name="Picture 122" descr="GEO-SLOPE International Ltd.">
            <a:extLst>
              <a:ext uri="{FF2B5EF4-FFF2-40B4-BE49-F238E27FC236}">
                <a16:creationId xmlns:a16="http://schemas.microsoft.com/office/drawing/2014/main" id="{D374A8D7-191A-0D50-E400-63560D09201E}"/>
              </a:ext>
            </a:extLst>
          </p:cNvPr>
          <p:cNvPicPr>
            <a:picLocks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3878424"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sp>
        <p:nvSpPr>
          <p:cNvPr id="57" name="AutoShape 124" descr="TransCAD Transportation Planning Software Pricing">
            <a:extLst>
              <a:ext uri="{FF2B5EF4-FFF2-40B4-BE49-F238E27FC236}">
                <a16:creationId xmlns:a16="http://schemas.microsoft.com/office/drawing/2014/main" id="{FB6AEEE6-E352-B1B2-8F9A-31F29F9D758D}"/>
              </a:ext>
            </a:extLst>
          </p:cNvPr>
          <p:cNvSpPr>
            <a:spLocks noChangeArrowheads="1"/>
          </p:cNvSpPr>
          <p:nvPr/>
        </p:nvSpPr>
        <p:spPr bwMode="auto">
          <a:xfrm>
            <a:off x="8349131" y="2803092"/>
            <a:ext cx="1350000" cy="135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37160" tIns="68580" rIns="137160" bIns="68580" numCol="1" anchor="t" anchorCtr="0" compatLnSpc="1">
            <a:prstTxWarp prst="textNoShape">
              <a:avLst/>
            </a:prstTxWarp>
          </a:bodyPr>
          <a:lstStyle/>
          <a:p>
            <a:endParaRPr lang="en-IN" sz="2700"/>
          </a:p>
        </p:txBody>
      </p:sp>
      <p:pic>
        <p:nvPicPr>
          <p:cNvPr id="1152" name="Picture 128" descr="Center for infrastructure, Sustainable Transportation and Urban Planning">
            <a:extLst>
              <a:ext uri="{FF2B5EF4-FFF2-40B4-BE49-F238E27FC236}">
                <a16:creationId xmlns:a16="http://schemas.microsoft.com/office/drawing/2014/main" id="{9E605F43-F856-1BDA-E0E4-476EBC5CBDCD}"/>
              </a:ext>
            </a:extLst>
          </p:cNvPr>
          <p:cNvPicPr>
            <a:picLocks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11878605"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54" name="Picture 130" descr="PTV Vissim | CIVITAS">
            <a:extLst>
              <a:ext uri="{FF2B5EF4-FFF2-40B4-BE49-F238E27FC236}">
                <a16:creationId xmlns:a16="http://schemas.microsoft.com/office/drawing/2014/main" id="{4ECA7669-BD87-5C9A-C5F2-1D554CBF9D11}"/>
              </a:ext>
            </a:extLst>
          </p:cNvPr>
          <p:cNvPicPr>
            <a:picLocks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13465008"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56" name="Picture 132" descr="PTV Support | PTV Group">
            <a:extLst>
              <a:ext uri="{FF2B5EF4-FFF2-40B4-BE49-F238E27FC236}">
                <a16:creationId xmlns:a16="http://schemas.microsoft.com/office/drawing/2014/main" id="{FBCD2E62-3CBC-AE02-AF2D-B144CD97E659}"/>
              </a:ext>
            </a:extLst>
          </p:cNvPr>
          <p:cNvPicPr>
            <a:picLocks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11867244"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58" name="Picture 134" descr="AMPL Logo Download png">
            <a:extLst>
              <a:ext uri="{FF2B5EF4-FFF2-40B4-BE49-F238E27FC236}">
                <a16:creationId xmlns:a16="http://schemas.microsoft.com/office/drawing/2014/main" id="{DEA70B44-8BAB-4DF4-855E-7633C5685522}"/>
              </a:ext>
            </a:extLst>
          </p:cNvPr>
          <p:cNvPicPr>
            <a:picLocks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5481057" y="4859666"/>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60" name="Picture 136" descr="Artelys Knitro 14: new release of our nonlinear optimization solver -  Artelys">
            <a:extLst>
              <a:ext uri="{FF2B5EF4-FFF2-40B4-BE49-F238E27FC236}">
                <a16:creationId xmlns:a16="http://schemas.microsoft.com/office/drawing/2014/main" id="{DA9240DC-3B11-8312-2F4C-0898F28B8DCC}"/>
              </a:ext>
            </a:extLst>
          </p:cNvPr>
          <p:cNvPicPr>
            <a:picLocks noChangeArrowheads="1"/>
          </p:cNvPicPr>
          <p:nvPr/>
        </p:nvPicPr>
        <p:blipFill>
          <a:blip r:embed="rId60" cstate="print">
            <a:extLst>
              <a:ext uri="{28A0092B-C50C-407E-A947-70E740481C1C}">
                <a14:useLocalDpi xmlns:a14="http://schemas.microsoft.com/office/drawing/2010/main" val="0"/>
              </a:ext>
            </a:extLst>
          </a:blip>
          <a:srcRect/>
          <a:stretch>
            <a:fillRect/>
          </a:stretch>
        </p:blipFill>
        <p:spPr bwMode="auto">
          <a:xfrm>
            <a:off x="15062772"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162" name="Picture 138">
            <a:extLst>
              <a:ext uri="{FF2B5EF4-FFF2-40B4-BE49-F238E27FC236}">
                <a16:creationId xmlns:a16="http://schemas.microsoft.com/office/drawing/2014/main" id="{B17C3EE5-E0E8-8F73-BFBA-C5A8B4643FEB}"/>
              </a:ext>
            </a:extLst>
          </p:cNvPr>
          <p:cNvPicPr>
            <a:picLocks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476188" y="3294083"/>
            <a:ext cx="1350000" cy="1350000"/>
          </a:xfrm>
          <a:prstGeom prst="rect">
            <a:avLst/>
          </a:prstGeom>
          <a:noFill/>
          <a:extLst>
            <a:ext uri="{909E8E84-426E-40DD-AFC4-6F175D3DCCD1}">
              <a14:hiddenFill xmlns:a14="http://schemas.microsoft.com/office/drawing/2010/main">
                <a:solidFill>
                  <a:srgbClr val="FFFFFF"/>
                </a:solidFill>
              </a14:hiddenFill>
            </a:ext>
          </a:extLst>
        </p:spPr>
      </p:pic>
      <p:sp>
        <p:nvSpPr>
          <p:cNvPr id="5" name="Shape 2">
            <a:extLst>
              <a:ext uri="{FF2B5EF4-FFF2-40B4-BE49-F238E27FC236}">
                <a16:creationId xmlns:a16="http://schemas.microsoft.com/office/drawing/2014/main" id="{3E18AFF5-38E9-BAB1-DE04-E66538019EA1}"/>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6" name="Text 54">
            <a:extLst>
              <a:ext uri="{FF2B5EF4-FFF2-40B4-BE49-F238E27FC236}">
                <a16:creationId xmlns:a16="http://schemas.microsoft.com/office/drawing/2014/main" id="{639E7C77-3636-2D63-9AEF-4A9164616734}"/>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Software Capabilities</a:t>
            </a:r>
          </a:p>
        </p:txBody>
      </p:sp>
    </p:spTree>
    <p:extLst>
      <p:ext uri="{BB962C8B-B14F-4D97-AF65-F5344CB8AC3E}">
        <p14:creationId xmlns:p14="http://schemas.microsoft.com/office/powerpoint/2010/main" val="41531999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9050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sp>
        <p:nvSpPr>
          <p:cNvPr id="4" name="Freeform 4"/>
          <p:cNvSpPr/>
          <p:nvPr/>
        </p:nvSpPr>
        <p:spPr>
          <a:xfrm>
            <a:off x="-1329052" y="9840497"/>
            <a:ext cx="20127097" cy="2378659"/>
          </a:xfrm>
          <a:custGeom>
            <a:avLst/>
            <a:gdLst/>
            <a:ahLst/>
            <a:cxnLst/>
            <a:rect l="l" t="t" r="r" b="b"/>
            <a:pathLst>
              <a:path w="20127097" h="2378659">
                <a:moveTo>
                  <a:pt x="0" y="0"/>
                </a:moveTo>
                <a:lnTo>
                  <a:pt x="20127097" y="0"/>
                </a:lnTo>
                <a:lnTo>
                  <a:pt x="20127097" y="2378659"/>
                </a:lnTo>
                <a:lnTo>
                  <a:pt x="0" y="2378659"/>
                </a:lnTo>
                <a:lnTo>
                  <a:pt x="0" y="0"/>
                </a:lnTo>
                <a:close/>
              </a:path>
            </a:pathLst>
          </a:custGeom>
          <a:blipFill>
            <a:blip>
              <a:extLst>
                <a:ext uri="{96DAC541-7B7A-43D3-8B79-37D633B846F1}">
                  <asvg:svgBlip xmlns:asvg="http://schemas.microsoft.com/office/drawing/2016/SVG/main" r:embed="rId3"/>
                </a:ext>
              </a:extLst>
            </a:blip>
            <a:stretch>
              <a:fillRect t="-233" b="-232"/>
            </a:stretch>
          </a:blipFill>
        </p:spPr>
        <p:txBody>
          <a:bodyPr/>
          <a:lstStyle/>
          <a:p>
            <a:endParaRPr lang="en-US"/>
          </a:p>
        </p:txBody>
      </p:sp>
      <p:sp>
        <p:nvSpPr>
          <p:cNvPr id="5" name="Freeform 5"/>
          <p:cNvSpPr/>
          <p:nvPr/>
        </p:nvSpPr>
        <p:spPr>
          <a:xfrm flipV="1">
            <a:off x="-1329052" y="-1932156"/>
            <a:ext cx="20127097" cy="2378659"/>
          </a:xfrm>
          <a:custGeom>
            <a:avLst/>
            <a:gdLst/>
            <a:ahLst/>
            <a:cxnLst/>
            <a:rect l="l" t="t" r="r" b="b"/>
            <a:pathLst>
              <a:path w="20127097" h="2378659">
                <a:moveTo>
                  <a:pt x="0" y="2378659"/>
                </a:moveTo>
                <a:lnTo>
                  <a:pt x="20127097" y="2378659"/>
                </a:lnTo>
                <a:lnTo>
                  <a:pt x="20127097" y="0"/>
                </a:lnTo>
                <a:lnTo>
                  <a:pt x="0" y="0"/>
                </a:lnTo>
                <a:lnTo>
                  <a:pt x="0" y="2378659"/>
                </a:lnTo>
                <a:close/>
              </a:path>
            </a:pathLst>
          </a:custGeom>
          <a:blipFill>
            <a:blip>
              <a:extLst>
                <a:ext uri="{96DAC541-7B7A-43D3-8B79-37D633B846F1}">
                  <asvg:svgBlip xmlns:asvg="http://schemas.microsoft.com/office/drawing/2016/SVG/main" r:embed="rId3"/>
                </a:ext>
              </a:extLst>
            </a:blip>
            <a:stretch>
              <a:fillRect t="-233" b="-232"/>
            </a:stretch>
          </a:blipFill>
        </p:spPr>
        <p:txBody>
          <a:bodyPr/>
          <a:lstStyle/>
          <a:p>
            <a:endParaRPr lang="en-US"/>
          </a:p>
        </p:txBody>
      </p:sp>
      <p:sp>
        <p:nvSpPr>
          <p:cNvPr id="6" name="TextBox 6"/>
          <p:cNvSpPr txBox="1"/>
          <p:nvPr/>
        </p:nvSpPr>
        <p:spPr>
          <a:xfrm>
            <a:off x="855755" y="1724539"/>
            <a:ext cx="8651043" cy="1889417"/>
          </a:xfrm>
          <a:prstGeom prst="rect">
            <a:avLst/>
          </a:prstGeom>
        </p:spPr>
        <p:txBody>
          <a:bodyPr lIns="0" tIns="0" rIns="0" bIns="0" rtlCol="0" anchor="t">
            <a:spAutoFit/>
          </a:bodyPr>
          <a:lstStyle/>
          <a:p>
            <a:pPr algn="l">
              <a:lnSpc>
                <a:spcPts val="7091"/>
              </a:lnSpc>
            </a:pPr>
            <a:r>
              <a:rPr lang="en-US" sz="6166" b="1">
                <a:solidFill>
                  <a:srgbClr val="102574"/>
                </a:solidFill>
                <a:latin typeface="Poppins Bold"/>
                <a:ea typeface="Poppins Bold"/>
                <a:cs typeface="Poppins Bold"/>
                <a:sym typeface="Poppins Bold"/>
              </a:rPr>
              <a:t>Course</a:t>
            </a:r>
          </a:p>
          <a:p>
            <a:pPr algn="l">
              <a:lnSpc>
                <a:spcPts val="7091"/>
              </a:lnSpc>
            </a:pPr>
            <a:r>
              <a:rPr lang="en-US" sz="6166" b="1">
                <a:solidFill>
                  <a:srgbClr val="102574"/>
                </a:solidFill>
                <a:latin typeface="Poppins Bold"/>
                <a:ea typeface="Poppins Bold"/>
                <a:cs typeface="Poppins Bold"/>
                <a:sym typeface="Poppins Bold"/>
              </a:rPr>
              <a:t>Registration</a:t>
            </a:r>
          </a:p>
        </p:txBody>
      </p:sp>
      <p:sp>
        <p:nvSpPr>
          <p:cNvPr id="7" name="TextBox 7"/>
          <p:cNvSpPr txBox="1"/>
          <p:nvPr/>
        </p:nvSpPr>
        <p:spPr>
          <a:xfrm>
            <a:off x="881872" y="3900078"/>
            <a:ext cx="16003495" cy="4651191"/>
          </a:xfrm>
          <a:prstGeom prst="rect">
            <a:avLst/>
          </a:prstGeom>
        </p:spPr>
        <p:txBody>
          <a:bodyPr lIns="0" tIns="0" rIns="0" bIns="0" rtlCol="0" anchor="t">
            <a:spAutoFit/>
          </a:bodyPr>
          <a:lstStyle/>
          <a:p>
            <a:pPr algn="just">
              <a:lnSpc>
                <a:spcPts val="8640"/>
              </a:lnSpc>
            </a:pPr>
            <a:r>
              <a:rPr lang="en-US" sz="4800" b="1" u="sng">
                <a:solidFill>
                  <a:srgbClr val="102574"/>
                </a:solidFill>
                <a:latin typeface="Poppins Bold"/>
                <a:ea typeface="Poppins Bold"/>
                <a:cs typeface="Poppins Bold"/>
                <a:sym typeface="Poppins Bold"/>
              </a:rPr>
              <a:t>Date:</a:t>
            </a:r>
            <a:r>
              <a:rPr lang="en-US" sz="4800" u="sng">
                <a:solidFill>
                  <a:srgbClr val="102574"/>
                </a:solidFill>
                <a:latin typeface="Poppins"/>
                <a:ea typeface="Poppins"/>
                <a:cs typeface="Poppins"/>
                <a:sym typeface="Poppins"/>
              </a:rPr>
              <a:t> </a:t>
            </a:r>
            <a:r>
              <a:rPr lang="en-US" sz="4800">
                <a:solidFill>
                  <a:srgbClr val="102574"/>
                </a:solidFill>
                <a:latin typeface="Poppins"/>
                <a:ea typeface="Poppins"/>
                <a:cs typeface="Poppins"/>
                <a:sym typeface="Poppins"/>
              </a:rPr>
              <a:t>July 23, 2026</a:t>
            </a:r>
          </a:p>
          <a:p>
            <a:pPr algn="just">
              <a:lnSpc>
                <a:spcPts val="8640"/>
              </a:lnSpc>
            </a:pPr>
            <a:r>
              <a:rPr lang="en-US" sz="4800" b="1" u="sng">
                <a:solidFill>
                  <a:srgbClr val="102574"/>
                </a:solidFill>
                <a:latin typeface="Poppins Bold"/>
                <a:ea typeface="Poppins Bold"/>
                <a:cs typeface="Poppins Bold"/>
                <a:sym typeface="Poppins Bold"/>
              </a:rPr>
              <a:t>Time: </a:t>
            </a:r>
            <a:r>
              <a:rPr lang="en-US" sz="4800">
                <a:solidFill>
                  <a:srgbClr val="102574"/>
                </a:solidFill>
                <a:latin typeface="Poppins"/>
                <a:ea typeface="Poppins"/>
                <a:cs typeface="Poppins"/>
                <a:sym typeface="Poppins"/>
              </a:rPr>
              <a:t>3 PM to 5 PM</a:t>
            </a:r>
          </a:p>
          <a:p>
            <a:pPr algn="just">
              <a:lnSpc>
                <a:spcPts val="8640"/>
              </a:lnSpc>
            </a:pPr>
            <a:r>
              <a:rPr lang="en-US" sz="4800" b="1" u="sng">
                <a:solidFill>
                  <a:srgbClr val="102574"/>
                </a:solidFill>
                <a:latin typeface="Poppins Bold"/>
                <a:ea typeface="Poppins Bold"/>
                <a:cs typeface="Poppins Bold"/>
                <a:sym typeface="Poppins Bold"/>
              </a:rPr>
              <a:t>Venue:</a:t>
            </a:r>
            <a:r>
              <a:rPr lang="en-US" sz="4800" b="1">
                <a:solidFill>
                  <a:srgbClr val="102574"/>
                </a:solidFill>
                <a:latin typeface="Poppins Bold"/>
                <a:ea typeface="Poppins Bold"/>
                <a:cs typeface="Poppins Bold"/>
                <a:sym typeface="Poppins Bold"/>
              </a:rPr>
              <a:t> </a:t>
            </a:r>
            <a:r>
              <a:rPr lang="en-US" sz="4800">
                <a:solidFill>
                  <a:srgbClr val="102574"/>
                </a:solidFill>
                <a:latin typeface="Poppins"/>
                <a:ea typeface="Poppins"/>
                <a:cs typeface="Poppins"/>
                <a:sym typeface="Poppins"/>
              </a:rPr>
              <a:t>Classroom 212, 228, 233 – Department of Civil Engineering</a:t>
            </a:r>
          </a:p>
        </p:txBody>
      </p:sp>
      <p:grpSp>
        <p:nvGrpSpPr>
          <p:cNvPr id="8" name="Group 8"/>
          <p:cNvGrpSpPr/>
          <p:nvPr/>
        </p:nvGrpSpPr>
        <p:grpSpPr>
          <a:xfrm>
            <a:off x="14298635" y="715585"/>
            <a:ext cx="1018727" cy="992991"/>
            <a:chOff x="0" y="0"/>
            <a:chExt cx="1358303" cy="1323988"/>
          </a:xfrm>
        </p:grpSpPr>
        <p:sp>
          <p:nvSpPr>
            <p:cNvPr id="9" name="Freeform 9"/>
            <p:cNvSpPr/>
            <p:nvPr/>
          </p:nvSpPr>
          <p:spPr>
            <a:xfrm>
              <a:off x="0" y="0"/>
              <a:ext cx="1358265" cy="1323975"/>
            </a:xfrm>
            <a:custGeom>
              <a:avLst/>
              <a:gdLst/>
              <a:ahLst/>
              <a:cxnLst/>
              <a:rect l="l" t="t" r="r" b="b"/>
              <a:pathLst>
                <a:path w="1358265" h="1323975">
                  <a:moveTo>
                    <a:pt x="0" y="0"/>
                  </a:moveTo>
                  <a:lnTo>
                    <a:pt x="1358265" y="0"/>
                  </a:lnTo>
                  <a:lnTo>
                    <a:pt x="1358265" y="1323975"/>
                  </a:lnTo>
                  <a:lnTo>
                    <a:pt x="0" y="1323975"/>
                  </a:lnTo>
                  <a:lnTo>
                    <a:pt x="0" y="0"/>
                  </a:lnTo>
                  <a:close/>
                </a:path>
              </a:pathLst>
            </a:custGeom>
            <a:blipFill>
              <a:blip r:embed="rId4"/>
              <a:stretch>
                <a:fillRect r="-2"/>
              </a:stretch>
            </a:blipFill>
          </p:spPr>
          <p:txBody>
            <a:bodyPr/>
            <a:lstStyle/>
            <a:p>
              <a:endParaRPr lang="en-US"/>
            </a:p>
          </p:txBody>
        </p:sp>
      </p:grpSp>
      <p:grpSp>
        <p:nvGrpSpPr>
          <p:cNvPr id="10" name="Group 10"/>
          <p:cNvGrpSpPr/>
          <p:nvPr/>
        </p:nvGrpSpPr>
        <p:grpSpPr>
          <a:xfrm>
            <a:off x="15648232" y="715585"/>
            <a:ext cx="2474262" cy="992991"/>
            <a:chOff x="0" y="0"/>
            <a:chExt cx="3299016" cy="1323988"/>
          </a:xfrm>
        </p:grpSpPr>
        <p:sp>
          <p:nvSpPr>
            <p:cNvPr id="11" name="Freeform 11"/>
            <p:cNvSpPr/>
            <p:nvPr/>
          </p:nvSpPr>
          <p:spPr>
            <a:xfrm>
              <a:off x="0" y="0"/>
              <a:ext cx="3299079" cy="1323975"/>
            </a:xfrm>
            <a:custGeom>
              <a:avLst/>
              <a:gdLst/>
              <a:ahLst/>
              <a:cxnLst/>
              <a:rect l="l" t="t" r="r" b="b"/>
              <a:pathLst>
                <a:path w="3299079" h="1323975">
                  <a:moveTo>
                    <a:pt x="0" y="0"/>
                  </a:moveTo>
                  <a:lnTo>
                    <a:pt x="3299079" y="0"/>
                  </a:lnTo>
                  <a:lnTo>
                    <a:pt x="3299079" y="1323975"/>
                  </a:lnTo>
                  <a:lnTo>
                    <a:pt x="0" y="1323975"/>
                  </a:lnTo>
                  <a:lnTo>
                    <a:pt x="0" y="0"/>
                  </a:lnTo>
                  <a:close/>
                </a:path>
              </a:pathLst>
            </a:custGeom>
            <a:blipFill>
              <a:blip r:embed="rId5"/>
              <a:stretch>
                <a:fillRect t="-3535" r="1" b="-3537"/>
              </a:stretch>
            </a:blipFill>
          </p:spPr>
          <p:txBody>
            <a:bodyPr/>
            <a:lstStyle/>
            <a:p>
              <a:endParaRPr lang="en-US"/>
            </a:p>
          </p:txBody>
        </p:sp>
      </p:grpSp>
      <p:grpSp>
        <p:nvGrpSpPr>
          <p:cNvPr id="12" name="Group 12"/>
          <p:cNvGrpSpPr/>
          <p:nvPr/>
        </p:nvGrpSpPr>
        <p:grpSpPr>
          <a:xfrm>
            <a:off x="15473277" y="767953"/>
            <a:ext cx="19050" cy="888254"/>
            <a:chOff x="0" y="0"/>
            <a:chExt cx="25400" cy="1184338"/>
          </a:xfrm>
        </p:grpSpPr>
        <p:sp>
          <p:nvSpPr>
            <p:cNvPr id="13" name="Freeform 13"/>
            <p:cNvSpPr/>
            <p:nvPr/>
          </p:nvSpPr>
          <p:spPr>
            <a:xfrm>
              <a:off x="0" y="0"/>
              <a:ext cx="25400" cy="1184275"/>
            </a:xfrm>
            <a:custGeom>
              <a:avLst/>
              <a:gdLst/>
              <a:ahLst/>
              <a:cxnLst/>
              <a:rect l="l" t="t" r="r" b="b"/>
              <a:pathLst>
                <a:path w="25400" h="1184275">
                  <a:moveTo>
                    <a:pt x="0" y="0"/>
                  </a:moveTo>
                  <a:lnTo>
                    <a:pt x="25400" y="1184275"/>
                  </a:lnTo>
                </a:path>
              </a:pathLst>
            </a:custGeom>
            <a:blipFill>
              <a:blip r:embed="rId6">
                <a:alphaModFix amt="0"/>
              </a:blip>
              <a:stretch>
                <a:fillRect l="-5932474" r="-5932474" b="-5"/>
              </a:stretch>
            </a:blipFill>
            <a:ln w="25400" cap="sq">
              <a:solidFill>
                <a:srgbClr val="102574"/>
              </a:solidFill>
              <a:prstDash val="solid"/>
              <a:miter/>
            </a:ln>
          </p:spPr>
          <p:txBody>
            <a:bodyPr/>
            <a:lstStyle/>
            <a:p>
              <a:endParaRPr lang="en-US"/>
            </a:p>
          </p:txBody>
        </p:sp>
      </p:grpSp>
      <p:sp>
        <p:nvSpPr>
          <p:cNvPr id="14" name="TextBox 14"/>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20</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flipH="1">
              <a:off x="0" y="0"/>
              <a:ext cx="24384000" cy="13716000"/>
            </a:xfrm>
            <a:custGeom>
              <a:avLst/>
              <a:gdLst/>
              <a:ahLst/>
              <a:cxnLst/>
              <a:rect l="l" t="t" r="r" b="b"/>
              <a:pathLst>
                <a:path w="24384000" h="13716000">
                  <a:moveTo>
                    <a:pt x="24384000" y="0"/>
                  </a:moveTo>
                  <a:lnTo>
                    <a:pt x="0" y="0"/>
                  </a:lnTo>
                  <a:lnTo>
                    <a:pt x="0" y="13716000"/>
                  </a:lnTo>
                  <a:lnTo>
                    <a:pt x="24384000" y="13716000"/>
                  </a:lnTo>
                  <a:lnTo>
                    <a:pt x="24384000" y="0"/>
                  </a:lnTo>
                  <a:close/>
                </a:path>
              </a:pathLst>
            </a:custGeom>
            <a:blipFill>
              <a:blip r:embed="rId2"/>
              <a:stretch>
                <a:fillRect t="-16675" b="-16675"/>
              </a:stretch>
            </a:blipFill>
          </p:spPr>
          <p:txBody>
            <a:bodyPr/>
            <a:lstStyle/>
            <a:p>
              <a:endParaRPr lang="en-US"/>
            </a:p>
          </p:txBody>
        </p:sp>
      </p:grpSp>
      <p:grpSp>
        <p:nvGrpSpPr>
          <p:cNvPr id="4" name="Group 4"/>
          <p:cNvGrpSpPr/>
          <p:nvPr/>
        </p:nvGrpSpPr>
        <p:grpSpPr>
          <a:xfrm>
            <a:off x="-1329052" y="9840497"/>
            <a:ext cx="20127097" cy="2378659"/>
            <a:chOff x="0" y="0"/>
            <a:chExt cx="26836129" cy="3171546"/>
          </a:xfrm>
        </p:grpSpPr>
        <p:sp>
          <p:nvSpPr>
            <p:cNvPr id="5" name="Freeform 5"/>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6" name="Group 6"/>
          <p:cNvGrpSpPr/>
          <p:nvPr/>
        </p:nvGrpSpPr>
        <p:grpSpPr>
          <a:xfrm>
            <a:off x="-1329052" y="-1932156"/>
            <a:ext cx="20127097" cy="2378659"/>
            <a:chOff x="0" y="0"/>
            <a:chExt cx="26836129" cy="3171546"/>
          </a:xfrm>
        </p:grpSpPr>
        <p:sp>
          <p:nvSpPr>
            <p:cNvPr id="7" name="Freeform 7"/>
            <p:cNvSpPr/>
            <p:nvPr/>
          </p:nvSpPr>
          <p:spPr>
            <a:xfrm>
              <a:off x="0" y="0"/>
              <a:ext cx="26836117" cy="3171571"/>
            </a:xfrm>
            <a:custGeom>
              <a:avLst/>
              <a:gdLst/>
              <a:ahLst/>
              <a:cxnLst/>
              <a:rect l="l" t="t" r="r" b="b"/>
              <a:pathLst>
                <a:path w="26836117" h="3171571">
                  <a:moveTo>
                    <a:pt x="0" y="0"/>
                  </a:moveTo>
                  <a:lnTo>
                    <a:pt x="26836117" y="0"/>
                  </a:lnTo>
                  <a:lnTo>
                    <a:pt x="26836117" y="3171571"/>
                  </a:lnTo>
                  <a:lnTo>
                    <a:pt x="0" y="3171571"/>
                  </a:lnTo>
                  <a:lnTo>
                    <a:pt x="0" y="0"/>
                  </a:lnTo>
                  <a:close/>
                </a:path>
              </a:pathLst>
            </a:custGeom>
            <a:solidFill>
              <a:srgbClr val="00C4CC"/>
            </a:solidFill>
          </p:spPr>
          <p:txBody>
            <a:bodyPr/>
            <a:lstStyle/>
            <a:p>
              <a:endParaRPr lang="en-US"/>
            </a:p>
          </p:txBody>
        </p:sp>
      </p:grpSp>
      <p:grpSp>
        <p:nvGrpSpPr>
          <p:cNvPr id="8" name="Group 8"/>
          <p:cNvGrpSpPr/>
          <p:nvPr/>
        </p:nvGrpSpPr>
        <p:grpSpPr>
          <a:xfrm>
            <a:off x="1727578" y="1403023"/>
            <a:ext cx="14832844" cy="3956247"/>
            <a:chOff x="0" y="0"/>
            <a:chExt cx="19777126" cy="5274996"/>
          </a:xfrm>
        </p:grpSpPr>
        <p:sp>
          <p:nvSpPr>
            <p:cNvPr id="9" name="Freeform 9"/>
            <p:cNvSpPr/>
            <p:nvPr/>
          </p:nvSpPr>
          <p:spPr>
            <a:xfrm>
              <a:off x="0" y="0"/>
              <a:ext cx="19777075" cy="5274945"/>
            </a:xfrm>
            <a:custGeom>
              <a:avLst/>
              <a:gdLst/>
              <a:ahLst/>
              <a:cxnLst/>
              <a:rect l="l" t="t" r="r" b="b"/>
              <a:pathLst>
                <a:path w="19777075" h="5274945">
                  <a:moveTo>
                    <a:pt x="0" y="0"/>
                  </a:moveTo>
                  <a:lnTo>
                    <a:pt x="19777075" y="0"/>
                  </a:lnTo>
                  <a:lnTo>
                    <a:pt x="19777075" y="5274945"/>
                  </a:lnTo>
                  <a:lnTo>
                    <a:pt x="0" y="5274945"/>
                  </a:lnTo>
                  <a:close/>
                </a:path>
              </a:pathLst>
            </a:custGeom>
            <a:blipFill>
              <a:blip r:embed="rId3"/>
              <a:stretch>
                <a:fillRect t="-43731" b="-43731"/>
              </a:stretch>
            </a:blipFill>
          </p:spPr>
          <p:txBody>
            <a:bodyPr/>
            <a:lstStyle/>
            <a:p>
              <a:endParaRPr lang="en-US"/>
            </a:p>
          </p:txBody>
        </p:sp>
      </p:grpSp>
      <p:sp>
        <p:nvSpPr>
          <p:cNvPr id="10" name="Freeform 10"/>
          <p:cNvSpPr/>
          <p:nvPr/>
        </p:nvSpPr>
        <p:spPr>
          <a:xfrm>
            <a:off x="-510045" y="5439823"/>
            <a:ext cx="19308089" cy="3094930"/>
          </a:xfrm>
          <a:custGeom>
            <a:avLst/>
            <a:gdLst/>
            <a:ahLst/>
            <a:cxnLst/>
            <a:rect l="l" t="t" r="r" b="b"/>
            <a:pathLst>
              <a:path w="19308089" h="3094930">
                <a:moveTo>
                  <a:pt x="0" y="0"/>
                </a:moveTo>
                <a:lnTo>
                  <a:pt x="19308090" y="0"/>
                </a:lnTo>
                <a:lnTo>
                  <a:pt x="19308090" y="3094929"/>
                </a:lnTo>
                <a:lnTo>
                  <a:pt x="0" y="309492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TextBox 11"/>
          <p:cNvSpPr txBox="1"/>
          <p:nvPr/>
        </p:nvSpPr>
        <p:spPr>
          <a:xfrm>
            <a:off x="9847831" y="5916425"/>
            <a:ext cx="7411469" cy="1437923"/>
          </a:xfrm>
          <a:prstGeom prst="rect">
            <a:avLst/>
          </a:prstGeom>
        </p:spPr>
        <p:txBody>
          <a:bodyPr lIns="0" tIns="0" rIns="0" bIns="0" rtlCol="0" anchor="t">
            <a:spAutoFit/>
          </a:bodyPr>
          <a:lstStyle/>
          <a:p>
            <a:pPr algn="l">
              <a:lnSpc>
                <a:spcPts val="10170"/>
              </a:lnSpc>
            </a:pPr>
            <a:r>
              <a:rPr lang="en-US" sz="8843" b="1">
                <a:solidFill>
                  <a:srgbClr val="FFFFFF"/>
                </a:solidFill>
                <a:latin typeface="Poppins Bold"/>
                <a:ea typeface="Poppins Bold"/>
                <a:cs typeface="Poppins Bold"/>
                <a:sym typeface="Poppins Bold"/>
              </a:rPr>
              <a:t>THANK YOU</a:t>
            </a:r>
          </a:p>
        </p:txBody>
      </p:sp>
      <p:sp>
        <p:nvSpPr>
          <p:cNvPr id="12" name="TextBox 12"/>
          <p:cNvSpPr txBox="1"/>
          <p:nvPr/>
        </p:nvSpPr>
        <p:spPr>
          <a:xfrm>
            <a:off x="10056247" y="7341670"/>
            <a:ext cx="6335878" cy="497291"/>
          </a:xfrm>
          <a:prstGeom prst="rect">
            <a:avLst/>
          </a:prstGeom>
        </p:spPr>
        <p:txBody>
          <a:bodyPr lIns="0" tIns="0" rIns="0" bIns="0" rtlCol="0" anchor="t">
            <a:spAutoFit/>
          </a:bodyPr>
          <a:lstStyle/>
          <a:p>
            <a:pPr algn="just">
              <a:lnSpc>
                <a:spcPts val="3490"/>
              </a:lnSpc>
            </a:pPr>
            <a:r>
              <a:rPr lang="en-US" sz="2296">
                <a:solidFill>
                  <a:srgbClr val="FFFFFF"/>
                </a:solidFill>
                <a:latin typeface="Poppins"/>
                <a:ea typeface="Poppins"/>
                <a:cs typeface="Poppins"/>
                <a:sym typeface="Poppins"/>
              </a:rPr>
              <a:t>Let's Create Something Amazing Together</a:t>
            </a:r>
          </a:p>
        </p:txBody>
      </p:sp>
      <p:sp>
        <p:nvSpPr>
          <p:cNvPr id="13" name="TextBox 13"/>
          <p:cNvSpPr txBox="1"/>
          <p:nvPr/>
        </p:nvSpPr>
        <p:spPr>
          <a:xfrm>
            <a:off x="17180481" y="8868575"/>
            <a:ext cx="152400" cy="361950"/>
          </a:xfrm>
          <a:prstGeom prst="rect">
            <a:avLst/>
          </a:prstGeom>
        </p:spPr>
        <p:txBody>
          <a:bodyPr lIns="0" tIns="0" rIns="0" bIns="0" rtlCol="0" anchor="t">
            <a:spAutoFit/>
          </a:bodyPr>
          <a:lstStyle/>
          <a:p>
            <a:pPr algn="ctr">
              <a:lnSpc>
                <a:spcPts val="3953"/>
              </a:lnSpc>
            </a:pPr>
            <a:r>
              <a:rPr lang="en-US" sz="2823">
                <a:solidFill>
                  <a:srgbClr val="102574"/>
                </a:solidFill>
                <a:latin typeface="Calibri (MS)"/>
                <a:ea typeface="Calibri (MS)"/>
                <a:cs typeface="Calibri (MS)"/>
                <a:sym typeface="Calibri (MS)"/>
              </a:rPr>
              <a:t>21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619622" y="190872"/>
            <a:ext cx="3867671" cy="5153546"/>
          </a:xfrm>
          <a:custGeom>
            <a:avLst/>
            <a:gdLst/>
            <a:ahLst/>
            <a:cxnLst/>
            <a:rect l="l" t="t" r="r" b="b"/>
            <a:pathLst>
              <a:path w="3867671" h="5153546">
                <a:moveTo>
                  <a:pt x="0" y="0"/>
                </a:moveTo>
                <a:lnTo>
                  <a:pt x="3867671" y="0"/>
                </a:lnTo>
                <a:lnTo>
                  <a:pt x="3867671" y="5153546"/>
                </a:lnTo>
                <a:lnTo>
                  <a:pt x="0" y="5153546"/>
                </a:lnTo>
                <a:lnTo>
                  <a:pt x="0" y="0"/>
                </a:lnTo>
                <a:close/>
              </a:path>
            </a:pathLst>
          </a:custGeom>
          <a:blipFill>
            <a:blip r:embed="rId3"/>
            <a:stretch>
              <a:fillRect/>
            </a:stretch>
          </a:blipFill>
        </p:spPr>
        <p:txBody>
          <a:bodyPr/>
          <a:lstStyle/>
          <a:p>
            <a:endParaRPr lang="en-US"/>
          </a:p>
        </p:txBody>
      </p:sp>
      <p:sp>
        <p:nvSpPr>
          <p:cNvPr id="4" name="Freeform 4"/>
          <p:cNvSpPr/>
          <p:nvPr/>
        </p:nvSpPr>
        <p:spPr>
          <a:xfrm>
            <a:off x="2192238" y="592708"/>
            <a:ext cx="6379146" cy="8910712"/>
          </a:xfrm>
          <a:custGeom>
            <a:avLst/>
            <a:gdLst/>
            <a:ahLst/>
            <a:cxnLst/>
            <a:rect l="l" t="t" r="r" b="b"/>
            <a:pathLst>
              <a:path w="6379146" h="8910712">
                <a:moveTo>
                  <a:pt x="0" y="0"/>
                </a:moveTo>
                <a:lnTo>
                  <a:pt x="6379146" y="0"/>
                </a:lnTo>
                <a:lnTo>
                  <a:pt x="6379146" y="8910712"/>
                </a:lnTo>
                <a:lnTo>
                  <a:pt x="0" y="8910712"/>
                </a:lnTo>
                <a:lnTo>
                  <a:pt x="0" y="0"/>
                </a:lnTo>
                <a:close/>
              </a:path>
            </a:pathLst>
          </a:custGeom>
          <a:blipFill>
            <a:blip r:embed="rId4"/>
            <a:stretch>
              <a:fillRect/>
            </a:stretch>
          </a:blipFill>
        </p:spPr>
        <p:txBody>
          <a:bodyPr/>
          <a:lstStyle/>
          <a:p>
            <a:endParaRPr lang="en-US"/>
          </a:p>
        </p:txBody>
      </p:sp>
      <p:sp>
        <p:nvSpPr>
          <p:cNvPr id="5" name="Freeform 5"/>
          <p:cNvSpPr/>
          <p:nvPr/>
        </p:nvSpPr>
        <p:spPr>
          <a:xfrm>
            <a:off x="6441653" y="391790"/>
            <a:ext cx="974452" cy="1396380"/>
          </a:xfrm>
          <a:custGeom>
            <a:avLst/>
            <a:gdLst/>
            <a:ahLst/>
            <a:cxnLst/>
            <a:rect l="l" t="t" r="r" b="b"/>
            <a:pathLst>
              <a:path w="974452" h="1396380">
                <a:moveTo>
                  <a:pt x="0" y="0"/>
                </a:moveTo>
                <a:lnTo>
                  <a:pt x="974452" y="0"/>
                </a:lnTo>
                <a:lnTo>
                  <a:pt x="974452" y="1396380"/>
                </a:lnTo>
                <a:lnTo>
                  <a:pt x="0" y="1396380"/>
                </a:lnTo>
                <a:lnTo>
                  <a:pt x="0" y="0"/>
                </a:lnTo>
                <a:close/>
              </a:path>
            </a:pathLst>
          </a:custGeom>
          <a:blipFill>
            <a:blip r:embed="rId5"/>
            <a:stretch>
              <a:fillRect/>
            </a:stretch>
          </a:blipFill>
        </p:spPr>
        <p:txBody>
          <a:bodyPr/>
          <a:lstStyle/>
          <a:p>
            <a:endParaRPr lang="en-US"/>
          </a:p>
        </p:txBody>
      </p:sp>
      <p:sp>
        <p:nvSpPr>
          <p:cNvPr id="6" name="TextBox 6"/>
          <p:cNvSpPr txBox="1"/>
          <p:nvPr/>
        </p:nvSpPr>
        <p:spPr>
          <a:xfrm rot="-345600">
            <a:off x="3482840" y="7432684"/>
            <a:ext cx="4371045" cy="852106"/>
          </a:xfrm>
          <a:prstGeom prst="rect">
            <a:avLst/>
          </a:prstGeom>
        </p:spPr>
        <p:txBody>
          <a:bodyPr lIns="0" tIns="0" rIns="0" bIns="0" rtlCol="0" anchor="t">
            <a:spAutoFit/>
          </a:bodyPr>
          <a:lstStyle/>
          <a:p>
            <a:pPr algn="ctr">
              <a:lnSpc>
                <a:spcPts val="7010"/>
              </a:lnSpc>
            </a:pPr>
            <a:r>
              <a:rPr lang="en-US" sz="5007">
                <a:solidFill>
                  <a:srgbClr val="001F3D"/>
                </a:solidFill>
                <a:latin typeface="Kalam"/>
                <a:ea typeface="Kalam"/>
                <a:cs typeface="Kalam"/>
                <a:sym typeface="Kalam"/>
              </a:rPr>
              <a:t>Gursheel Singh</a:t>
            </a:r>
          </a:p>
        </p:txBody>
      </p:sp>
      <p:sp>
        <p:nvSpPr>
          <p:cNvPr id="7" name="Freeform 7"/>
          <p:cNvSpPr/>
          <p:nvPr/>
        </p:nvSpPr>
        <p:spPr>
          <a:xfrm>
            <a:off x="3739307" y="7906122"/>
            <a:ext cx="3676799" cy="803672"/>
          </a:xfrm>
          <a:custGeom>
            <a:avLst/>
            <a:gdLst/>
            <a:ahLst/>
            <a:cxnLst/>
            <a:rect l="l" t="t" r="r" b="b"/>
            <a:pathLst>
              <a:path w="3676799" h="803672">
                <a:moveTo>
                  <a:pt x="0" y="0"/>
                </a:moveTo>
                <a:lnTo>
                  <a:pt x="3676798" y="0"/>
                </a:lnTo>
                <a:lnTo>
                  <a:pt x="3676798" y="803672"/>
                </a:lnTo>
                <a:lnTo>
                  <a:pt x="0" y="803672"/>
                </a:lnTo>
                <a:lnTo>
                  <a:pt x="0" y="0"/>
                </a:lnTo>
                <a:close/>
              </a:path>
            </a:pathLst>
          </a:custGeom>
          <a:blipFill>
            <a:blip r:embed="rId6"/>
            <a:stretch>
              <a:fillRect/>
            </a:stretch>
          </a:blipFill>
        </p:spPr>
        <p:txBody>
          <a:bodyPr/>
          <a:lstStyle/>
          <a:p>
            <a:endParaRPr lang="en-US"/>
          </a:p>
        </p:txBody>
      </p:sp>
      <p:sp>
        <p:nvSpPr>
          <p:cNvPr id="8" name="Freeform 8"/>
          <p:cNvSpPr/>
          <p:nvPr/>
        </p:nvSpPr>
        <p:spPr>
          <a:xfrm>
            <a:off x="4321969" y="8307958"/>
            <a:ext cx="2702347" cy="1386334"/>
          </a:xfrm>
          <a:custGeom>
            <a:avLst/>
            <a:gdLst/>
            <a:ahLst/>
            <a:cxnLst/>
            <a:rect l="l" t="t" r="r" b="b"/>
            <a:pathLst>
              <a:path w="2702347" h="1386334">
                <a:moveTo>
                  <a:pt x="0" y="0"/>
                </a:moveTo>
                <a:lnTo>
                  <a:pt x="2702346" y="0"/>
                </a:lnTo>
                <a:lnTo>
                  <a:pt x="2702346" y="1386334"/>
                </a:lnTo>
                <a:lnTo>
                  <a:pt x="0" y="1386334"/>
                </a:lnTo>
                <a:lnTo>
                  <a:pt x="0" y="0"/>
                </a:lnTo>
                <a:close/>
              </a:path>
            </a:pathLst>
          </a:custGeom>
          <a:blipFill>
            <a:blip r:embed="rId7"/>
            <a:stretch>
              <a:fillRect/>
            </a:stretch>
          </a:blipFill>
        </p:spPr>
        <p:txBody>
          <a:bodyPr/>
          <a:lstStyle/>
          <a:p>
            <a:endParaRPr lang="en-US"/>
          </a:p>
        </p:txBody>
      </p:sp>
      <p:sp>
        <p:nvSpPr>
          <p:cNvPr id="9" name="Freeform 9"/>
          <p:cNvSpPr/>
          <p:nvPr/>
        </p:nvSpPr>
        <p:spPr>
          <a:xfrm>
            <a:off x="1810494" y="5535290"/>
            <a:ext cx="974452" cy="2782714"/>
          </a:xfrm>
          <a:custGeom>
            <a:avLst/>
            <a:gdLst/>
            <a:ahLst/>
            <a:cxnLst/>
            <a:rect l="l" t="t" r="r" b="b"/>
            <a:pathLst>
              <a:path w="974452" h="2782714">
                <a:moveTo>
                  <a:pt x="0" y="0"/>
                </a:moveTo>
                <a:lnTo>
                  <a:pt x="974452" y="0"/>
                </a:lnTo>
                <a:lnTo>
                  <a:pt x="974452" y="2782714"/>
                </a:lnTo>
                <a:lnTo>
                  <a:pt x="0" y="2782714"/>
                </a:lnTo>
                <a:lnTo>
                  <a:pt x="0" y="0"/>
                </a:lnTo>
                <a:close/>
              </a:path>
            </a:pathLst>
          </a:custGeom>
          <a:blipFill>
            <a:blip r:embed="rId8"/>
            <a:stretch>
              <a:fillRect/>
            </a:stretch>
          </a:blipFill>
        </p:spPr>
        <p:txBody>
          <a:bodyPr/>
          <a:lstStyle/>
          <a:p>
            <a:endParaRPr lang="en-US"/>
          </a:p>
        </p:txBody>
      </p:sp>
      <p:sp>
        <p:nvSpPr>
          <p:cNvPr id="10" name="Freeform 10"/>
          <p:cNvSpPr/>
          <p:nvPr/>
        </p:nvSpPr>
        <p:spPr>
          <a:xfrm>
            <a:off x="2001366" y="8699748"/>
            <a:ext cx="783580" cy="803672"/>
          </a:xfrm>
          <a:custGeom>
            <a:avLst/>
            <a:gdLst/>
            <a:ahLst/>
            <a:cxnLst/>
            <a:rect l="l" t="t" r="r" b="b"/>
            <a:pathLst>
              <a:path w="783580" h="803672">
                <a:moveTo>
                  <a:pt x="0" y="0"/>
                </a:moveTo>
                <a:lnTo>
                  <a:pt x="783580" y="0"/>
                </a:lnTo>
                <a:lnTo>
                  <a:pt x="783580" y="803672"/>
                </a:lnTo>
                <a:lnTo>
                  <a:pt x="0" y="803672"/>
                </a:lnTo>
                <a:lnTo>
                  <a:pt x="0" y="0"/>
                </a:lnTo>
                <a:close/>
              </a:path>
            </a:pathLst>
          </a:custGeom>
          <a:blipFill>
            <a:blip r:embed="rId9"/>
            <a:stretch>
              <a:fillRect/>
            </a:stretch>
          </a:blipFill>
        </p:spPr>
        <p:txBody>
          <a:bodyPr/>
          <a:lstStyle/>
          <a:p>
            <a:endParaRPr lang="en-US"/>
          </a:p>
        </p:txBody>
      </p:sp>
      <p:sp>
        <p:nvSpPr>
          <p:cNvPr id="11" name="Freeform 11"/>
          <p:cNvSpPr/>
          <p:nvPr/>
        </p:nvSpPr>
        <p:spPr>
          <a:xfrm>
            <a:off x="8179594" y="783580"/>
            <a:ext cx="6750844" cy="1396380"/>
          </a:xfrm>
          <a:custGeom>
            <a:avLst/>
            <a:gdLst/>
            <a:ahLst/>
            <a:cxnLst/>
            <a:rect l="l" t="t" r="r" b="b"/>
            <a:pathLst>
              <a:path w="6750844" h="1396380">
                <a:moveTo>
                  <a:pt x="0" y="0"/>
                </a:moveTo>
                <a:lnTo>
                  <a:pt x="6750844" y="0"/>
                </a:lnTo>
                <a:lnTo>
                  <a:pt x="6750844" y="1396380"/>
                </a:lnTo>
                <a:lnTo>
                  <a:pt x="0" y="1396380"/>
                </a:lnTo>
                <a:lnTo>
                  <a:pt x="0" y="0"/>
                </a:lnTo>
                <a:close/>
              </a:path>
            </a:pathLst>
          </a:custGeom>
          <a:blipFill>
            <a:blip r:embed="rId10"/>
            <a:stretch>
              <a:fillRect/>
            </a:stretch>
          </a:blipFill>
        </p:spPr>
        <p:txBody>
          <a:bodyPr/>
          <a:lstStyle/>
          <a:p>
            <a:endParaRPr lang="en-US"/>
          </a:p>
        </p:txBody>
      </p:sp>
      <p:sp>
        <p:nvSpPr>
          <p:cNvPr id="12" name="Freeform 12"/>
          <p:cNvSpPr/>
          <p:nvPr/>
        </p:nvSpPr>
        <p:spPr>
          <a:xfrm>
            <a:off x="14729520" y="391790"/>
            <a:ext cx="592708" cy="602754"/>
          </a:xfrm>
          <a:custGeom>
            <a:avLst/>
            <a:gdLst/>
            <a:ahLst/>
            <a:cxnLst/>
            <a:rect l="l" t="t" r="r" b="b"/>
            <a:pathLst>
              <a:path w="592708" h="602754">
                <a:moveTo>
                  <a:pt x="0" y="0"/>
                </a:moveTo>
                <a:lnTo>
                  <a:pt x="592708" y="0"/>
                </a:lnTo>
                <a:lnTo>
                  <a:pt x="592708" y="602754"/>
                </a:lnTo>
                <a:lnTo>
                  <a:pt x="0" y="602754"/>
                </a:lnTo>
                <a:lnTo>
                  <a:pt x="0" y="0"/>
                </a:lnTo>
                <a:close/>
              </a:path>
            </a:pathLst>
          </a:custGeom>
          <a:blipFill>
            <a:blip r:embed="rId11"/>
            <a:stretch>
              <a:fillRect/>
            </a:stretch>
          </a:blipFill>
        </p:spPr>
        <p:txBody>
          <a:bodyPr/>
          <a:lstStyle/>
          <a:p>
            <a:endParaRPr lang="en-US"/>
          </a:p>
        </p:txBody>
      </p:sp>
      <p:sp>
        <p:nvSpPr>
          <p:cNvPr id="13" name="Freeform 13"/>
          <p:cNvSpPr/>
          <p:nvPr/>
        </p:nvSpPr>
        <p:spPr>
          <a:xfrm>
            <a:off x="15312182" y="1778124"/>
            <a:ext cx="974452" cy="793626"/>
          </a:xfrm>
          <a:custGeom>
            <a:avLst/>
            <a:gdLst/>
            <a:ahLst/>
            <a:cxnLst/>
            <a:rect l="l" t="t" r="r" b="b"/>
            <a:pathLst>
              <a:path w="974452" h="793626">
                <a:moveTo>
                  <a:pt x="0" y="0"/>
                </a:moveTo>
                <a:lnTo>
                  <a:pt x="974452" y="0"/>
                </a:lnTo>
                <a:lnTo>
                  <a:pt x="974452" y="793626"/>
                </a:lnTo>
                <a:lnTo>
                  <a:pt x="0" y="793626"/>
                </a:lnTo>
                <a:lnTo>
                  <a:pt x="0" y="0"/>
                </a:lnTo>
                <a:close/>
              </a:path>
            </a:pathLst>
          </a:custGeom>
          <a:blipFill>
            <a:blip r:embed="rId12"/>
            <a:stretch>
              <a:fillRect/>
            </a:stretch>
          </a:blipFill>
        </p:spPr>
        <p:txBody>
          <a:bodyPr/>
          <a:lstStyle/>
          <a:p>
            <a:endParaRPr lang="en-US"/>
          </a:p>
        </p:txBody>
      </p:sp>
      <p:sp>
        <p:nvSpPr>
          <p:cNvPr id="14" name="Freeform 14"/>
          <p:cNvSpPr/>
          <p:nvPr/>
        </p:nvSpPr>
        <p:spPr>
          <a:xfrm>
            <a:off x="8561338" y="2571750"/>
            <a:ext cx="6760890" cy="1587252"/>
          </a:xfrm>
          <a:custGeom>
            <a:avLst/>
            <a:gdLst/>
            <a:ahLst/>
            <a:cxnLst/>
            <a:rect l="l" t="t" r="r" b="b"/>
            <a:pathLst>
              <a:path w="6760890" h="1587252">
                <a:moveTo>
                  <a:pt x="0" y="0"/>
                </a:moveTo>
                <a:lnTo>
                  <a:pt x="6760890" y="0"/>
                </a:lnTo>
                <a:lnTo>
                  <a:pt x="6760890" y="1587252"/>
                </a:lnTo>
                <a:lnTo>
                  <a:pt x="0" y="1587252"/>
                </a:lnTo>
                <a:lnTo>
                  <a:pt x="0" y="0"/>
                </a:lnTo>
                <a:close/>
              </a:path>
            </a:pathLst>
          </a:custGeom>
          <a:blipFill>
            <a:blip r:embed="rId13"/>
            <a:stretch>
              <a:fillRect/>
            </a:stretch>
          </a:blipFill>
        </p:spPr>
        <p:txBody>
          <a:bodyPr/>
          <a:lstStyle/>
          <a:p>
            <a:endParaRPr lang="en-US"/>
          </a:p>
        </p:txBody>
      </p:sp>
      <p:sp>
        <p:nvSpPr>
          <p:cNvPr id="15" name="TextBox 15"/>
          <p:cNvSpPr txBox="1"/>
          <p:nvPr/>
        </p:nvSpPr>
        <p:spPr>
          <a:xfrm>
            <a:off x="8912543" y="2742029"/>
            <a:ext cx="6125908" cy="1263451"/>
          </a:xfrm>
          <a:prstGeom prst="rect">
            <a:avLst/>
          </a:prstGeom>
        </p:spPr>
        <p:txBody>
          <a:bodyPr lIns="0" tIns="0" rIns="0" bIns="0" rtlCol="0" anchor="t">
            <a:spAutoFit/>
          </a:bodyPr>
          <a:lstStyle/>
          <a:p>
            <a:pPr algn="l">
              <a:lnSpc>
                <a:spcPts val="4941"/>
              </a:lnSpc>
            </a:pPr>
            <a:r>
              <a:rPr lang="en-US" sz="4296" b="1" spc="214">
                <a:solidFill>
                  <a:srgbClr val="001F3D"/>
                </a:solidFill>
                <a:latin typeface="Roboto Condensed Bold"/>
                <a:ea typeface="Roboto Condensed Bold"/>
                <a:cs typeface="Roboto Condensed Bold"/>
                <a:sym typeface="Roboto Condensed Bold"/>
              </a:rPr>
              <a:t>DEPARTMENT GENERAL SECRETARY</a:t>
            </a:r>
          </a:p>
        </p:txBody>
      </p:sp>
      <p:sp>
        <p:nvSpPr>
          <p:cNvPr id="16" name="Freeform 16"/>
          <p:cNvSpPr/>
          <p:nvPr/>
        </p:nvSpPr>
        <p:spPr>
          <a:xfrm>
            <a:off x="14347775" y="3164458"/>
            <a:ext cx="1547068" cy="994544"/>
          </a:xfrm>
          <a:custGeom>
            <a:avLst/>
            <a:gdLst/>
            <a:ahLst/>
            <a:cxnLst/>
            <a:rect l="l" t="t" r="r" b="b"/>
            <a:pathLst>
              <a:path w="1547068" h="994544">
                <a:moveTo>
                  <a:pt x="0" y="0"/>
                </a:moveTo>
                <a:lnTo>
                  <a:pt x="1547069" y="0"/>
                </a:lnTo>
                <a:lnTo>
                  <a:pt x="1547069" y="994544"/>
                </a:lnTo>
                <a:lnTo>
                  <a:pt x="0" y="994544"/>
                </a:lnTo>
                <a:lnTo>
                  <a:pt x="0" y="0"/>
                </a:lnTo>
                <a:close/>
              </a:path>
            </a:pathLst>
          </a:custGeom>
          <a:blipFill>
            <a:blip r:embed="rId14"/>
            <a:stretch>
              <a:fillRect/>
            </a:stretch>
          </a:blipFill>
        </p:spPr>
        <p:txBody>
          <a:bodyPr/>
          <a:lstStyle/>
          <a:p>
            <a:endParaRPr lang="en-US"/>
          </a:p>
        </p:txBody>
      </p:sp>
      <p:sp>
        <p:nvSpPr>
          <p:cNvPr id="17" name="Freeform 17"/>
          <p:cNvSpPr/>
          <p:nvPr/>
        </p:nvSpPr>
        <p:spPr>
          <a:xfrm>
            <a:off x="8561338" y="4540746"/>
            <a:ext cx="7725296" cy="3375422"/>
          </a:xfrm>
          <a:custGeom>
            <a:avLst/>
            <a:gdLst/>
            <a:ahLst/>
            <a:cxnLst/>
            <a:rect l="l" t="t" r="r" b="b"/>
            <a:pathLst>
              <a:path w="7725296" h="3375422">
                <a:moveTo>
                  <a:pt x="0" y="0"/>
                </a:moveTo>
                <a:lnTo>
                  <a:pt x="7725296" y="0"/>
                </a:lnTo>
                <a:lnTo>
                  <a:pt x="7725296" y="3375422"/>
                </a:lnTo>
                <a:lnTo>
                  <a:pt x="0" y="3375422"/>
                </a:lnTo>
                <a:lnTo>
                  <a:pt x="0" y="0"/>
                </a:lnTo>
                <a:close/>
              </a:path>
            </a:pathLst>
          </a:custGeom>
          <a:blipFill>
            <a:blip r:embed="rId15"/>
            <a:stretch>
              <a:fillRect/>
            </a:stretch>
          </a:blipFill>
        </p:spPr>
        <p:txBody>
          <a:bodyPr/>
          <a:lstStyle/>
          <a:p>
            <a:endParaRPr lang="en-US"/>
          </a:p>
        </p:txBody>
      </p:sp>
      <p:sp>
        <p:nvSpPr>
          <p:cNvPr id="18" name="Freeform 18"/>
          <p:cNvSpPr/>
          <p:nvPr/>
        </p:nvSpPr>
        <p:spPr>
          <a:xfrm>
            <a:off x="8561338" y="4349874"/>
            <a:ext cx="1165324" cy="994544"/>
          </a:xfrm>
          <a:custGeom>
            <a:avLst/>
            <a:gdLst/>
            <a:ahLst/>
            <a:cxnLst/>
            <a:rect l="l" t="t" r="r" b="b"/>
            <a:pathLst>
              <a:path w="1165324" h="994544">
                <a:moveTo>
                  <a:pt x="0" y="0"/>
                </a:moveTo>
                <a:lnTo>
                  <a:pt x="1165324" y="0"/>
                </a:lnTo>
                <a:lnTo>
                  <a:pt x="1165324" y="994544"/>
                </a:lnTo>
                <a:lnTo>
                  <a:pt x="0" y="994544"/>
                </a:lnTo>
                <a:lnTo>
                  <a:pt x="0" y="0"/>
                </a:lnTo>
                <a:close/>
              </a:path>
            </a:pathLst>
          </a:custGeom>
          <a:blipFill>
            <a:blip r:embed="rId16"/>
            <a:stretch>
              <a:fillRect/>
            </a:stretch>
          </a:blipFill>
        </p:spPr>
        <p:txBody>
          <a:bodyPr/>
          <a:lstStyle/>
          <a:p>
            <a:endParaRPr lang="en-US"/>
          </a:p>
        </p:txBody>
      </p:sp>
      <p:sp>
        <p:nvSpPr>
          <p:cNvPr id="19" name="Freeform 19"/>
          <p:cNvSpPr/>
          <p:nvPr/>
        </p:nvSpPr>
        <p:spPr>
          <a:xfrm>
            <a:off x="9525744" y="4148956"/>
            <a:ext cx="3285009" cy="401836"/>
          </a:xfrm>
          <a:custGeom>
            <a:avLst/>
            <a:gdLst/>
            <a:ahLst/>
            <a:cxnLst/>
            <a:rect l="l" t="t" r="r" b="b"/>
            <a:pathLst>
              <a:path w="3285009" h="401836">
                <a:moveTo>
                  <a:pt x="0" y="0"/>
                </a:moveTo>
                <a:lnTo>
                  <a:pt x="3285009" y="0"/>
                </a:lnTo>
                <a:lnTo>
                  <a:pt x="3285009" y="401836"/>
                </a:lnTo>
                <a:lnTo>
                  <a:pt x="0" y="401836"/>
                </a:lnTo>
                <a:lnTo>
                  <a:pt x="0" y="0"/>
                </a:lnTo>
                <a:close/>
              </a:path>
            </a:pathLst>
          </a:custGeom>
          <a:blipFill>
            <a:blip r:embed="rId17"/>
            <a:stretch>
              <a:fillRect/>
            </a:stretch>
          </a:blipFill>
        </p:spPr>
        <p:txBody>
          <a:bodyPr/>
          <a:lstStyle/>
          <a:p>
            <a:endParaRPr lang="en-US"/>
          </a:p>
        </p:txBody>
      </p:sp>
      <p:sp>
        <p:nvSpPr>
          <p:cNvPr id="20" name="TextBox 20"/>
          <p:cNvSpPr txBox="1"/>
          <p:nvPr/>
        </p:nvSpPr>
        <p:spPr>
          <a:xfrm>
            <a:off x="9144000" y="5184259"/>
            <a:ext cx="6750844" cy="1909336"/>
          </a:xfrm>
          <a:prstGeom prst="rect">
            <a:avLst/>
          </a:prstGeom>
        </p:spPr>
        <p:txBody>
          <a:bodyPr lIns="0" tIns="0" rIns="0" bIns="0" rtlCol="0" anchor="t">
            <a:spAutoFit/>
          </a:bodyPr>
          <a:lstStyle/>
          <a:p>
            <a:pPr algn="l">
              <a:lnSpc>
                <a:spcPts val="3812"/>
              </a:lnSpc>
            </a:pPr>
            <a:r>
              <a:rPr lang="en-US" sz="2722">
                <a:solidFill>
                  <a:srgbClr val="000000"/>
                </a:solidFill>
                <a:latin typeface="Kalam"/>
                <a:ea typeface="Kalam"/>
                <a:cs typeface="Kalam"/>
                <a:sym typeface="Kalam"/>
              </a:rPr>
              <a:t>The Department General Secretary is responsible for representing the student body, addressing their concerns, and ensuring the smooth execution of departmental activities.</a:t>
            </a:r>
          </a:p>
        </p:txBody>
      </p:sp>
      <p:sp>
        <p:nvSpPr>
          <p:cNvPr id="21" name="Freeform 21"/>
          <p:cNvSpPr/>
          <p:nvPr/>
        </p:nvSpPr>
        <p:spPr>
          <a:xfrm>
            <a:off x="14930438" y="6921624"/>
            <a:ext cx="773534" cy="793626"/>
          </a:xfrm>
          <a:custGeom>
            <a:avLst/>
            <a:gdLst/>
            <a:ahLst/>
            <a:cxnLst/>
            <a:rect l="l" t="t" r="r" b="b"/>
            <a:pathLst>
              <a:path w="773534" h="793626">
                <a:moveTo>
                  <a:pt x="0" y="0"/>
                </a:moveTo>
                <a:lnTo>
                  <a:pt x="773534" y="0"/>
                </a:lnTo>
                <a:lnTo>
                  <a:pt x="773534" y="793626"/>
                </a:lnTo>
                <a:lnTo>
                  <a:pt x="0" y="793626"/>
                </a:lnTo>
                <a:lnTo>
                  <a:pt x="0" y="0"/>
                </a:lnTo>
                <a:close/>
              </a:path>
            </a:pathLst>
          </a:custGeom>
          <a:blipFill>
            <a:blip r:embed="rId18"/>
            <a:stretch>
              <a:fillRect/>
            </a:stretch>
          </a:blipFill>
        </p:spPr>
        <p:txBody>
          <a:bodyPr/>
          <a:lstStyle/>
          <a:p>
            <a:endParaRPr lang="en-US"/>
          </a:p>
        </p:txBody>
      </p:sp>
      <p:sp>
        <p:nvSpPr>
          <p:cNvPr id="22" name="Freeform 22"/>
          <p:cNvSpPr/>
          <p:nvPr/>
        </p:nvSpPr>
        <p:spPr>
          <a:xfrm>
            <a:off x="8752210" y="7906122"/>
            <a:ext cx="4249415" cy="210964"/>
          </a:xfrm>
          <a:custGeom>
            <a:avLst/>
            <a:gdLst/>
            <a:ahLst/>
            <a:cxnLst/>
            <a:rect l="l" t="t" r="r" b="b"/>
            <a:pathLst>
              <a:path w="4249415" h="210964">
                <a:moveTo>
                  <a:pt x="0" y="0"/>
                </a:moveTo>
                <a:lnTo>
                  <a:pt x="4249415" y="0"/>
                </a:lnTo>
                <a:lnTo>
                  <a:pt x="4249415" y="210964"/>
                </a:lnTo>
                <a:lnTo>
                  <a:pt x="0" y="210964"/>
                </a:lnTo>
                <a:lnTo>
                  <a:pt x="0" y="0"/>
                </a:lnTo>
                <a:close/>
              </a:path>
            </a:pathLst>
          </a:custGeom>
          <a:blipFill>
            <a:blip r:embed="rId19"/>
            <a:stretch>
              <a:fillRect/>
            </a:stretch>
          </a:blipFill>
        </p:spPr>
        <p:txBody>
          <a:bodyPr/>
          <a:lstStyle/>
          <a:p>
            <a:endParaRPr lang="en-US"/>
          </a:p>
        </p:txBody>
      </p:sp>
      <p:sp>
        <p:nvSpPr>
          <p:cNvPr id="23" name="Freeform 23"/>
          <p:cNvSpPr/>
          <p:nvPr/>
        </p:nvSpPr>
        <p:spPr>
          <a:xfrm>
            <a:off x="12800707" y="7715250"/>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20"/>
            <a:stretch>
              <a:fillRect/>
            </a:stretch>
          </a:blipFill>
        </p:spPr>
        <p:txBody>
          <a:bodyPr/>
          <a:lstStyle/>
          <a:p>
            <a:endParaRPr lang="en-US"/>
          </a:p>
        </p:txBody>
      </p:sp>
      <p:sp>
        <p:nvSpPr>
          <p:cNvPr id="24" name="Freeform 24"/>
          <p:cNvSpPr/>
          <p:nvPr/>
        </p:nvSpPr>
        <p:spPr>
          <a:xfrm rot="-299446">
            <a:off x="2892355" y="1384473"/>
            <a:ext cx="4946560" cy="5898423"/>
          </a:xfrm>
          <a:custGeom>
            <a:avLst/>
            <a:gdLst/>
            <a:ahLst/>
            <a:cxnLst/>
            <a:rect l="l" t="t" r="r" b="b"/>
            <a:pathLst>
              <a:path w="4946560" h="5898423">
                <a:moveTo>
                  <a:pt x="0" y="0"/>
                </a:moveTo>
                <a:lnTo>
                  <a:pt x="4946560" y="0"/>
                </a:lnTo>
                <a:lnTo>
                  <a:pt x="4946560" y="5898423"/>
                </a:lnTo>
                <a:lnTo>
                  <a:pt x="0" y="5898423"/>
                </a:lnTo>
                <a:lnTo>
                  <a:pt x="0" y="0"/>
                </a:lnTo>
                <a:close/>
              </a:path>
            </a:pathLst>
          </a:custGeom>
          <a:blipFill>
            <a:blip r:embed="rId21"/>
            <a:stretch>
              <a:fillRect t="-5908" b="-5908"/>
            </a:stretch>
          </a:blipFill>
        </p:spPr>
        <p:txBody>
          <a:bodyPr/>
          <a:lstStyle/>
          <a:p>
            <a:endParaRPr lang="en-US"/>
          </a:p>
        </p:txBody>
      </p:sp>
      <p:sp>
        <p:nvSpPr>
          <p:cNvPr id="25" name="TextBox 25"/>
          <p:cNvSpPr txBox="1"/>
          <p:nvPr/>
        </p:nvSpPr>
        <p:spPr>
          <a:xfrm rot="-140400">
            <a:off x="8785963" y="1120970"/>
            <a:ext cx="5771007" cy="748221"/>
          </a:xfrm>
          <a:prstGeom prst="rect">
            <a:avLst/>
          </a:prstGeom>
        </p:spPr>
        <p:txBody>
          <a:bodyPr lIns="0" tIns="0" rIns="0" bIns="0" rtlCol="0" anchor="t">
            <a:spAutoFit/>
          </a:bodyPr>
          <a:lstStyle/>
          <a:p>
            <a:pPr algn="ctr">
              <a:lnSpc>
                <a:spcPts val="6120"/>
              </a:lnSpc>
            </a:pPr>
            <a:r>
              <a:rPr lang="en-US" sz="4371" b="1" spc="218">
                <a:solidFill>
                  <a:srgbClr val="FFFFFF"/>
                </a:solidFill>
                <a:latin typeface="Kalam Bold"/>
                <a:ea typeface="Kalam Bold"/>
                <a:cs typeface="Kalam Bold"/>
                <a:sym typeface="Kalam Bold"/>
              </a:rPr>
              <a:t>MEET YOUR COUNCIL</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619622" y="190872"/>
            <a:ext cx="3867671" cy="5153546"/>
          </a:xfrm>
          <a:custGeom>
            <a:avLst/>
            <a:gdLst/>
            <a:ahLst/>
            <a:cxnLst/>
            <a:rect l="l" t="t" r="r" b="b"/>
            <a:pathLst>
              <a:path w="3867671" h="5153546">
                <a:moveTo>
                  <a:pt x="0" y="0"/>
                </a:moveTo>
                <a:lnTo>
                  <a:pt x="3867671" y="0"/>
                </a:lnTo>
                <a:lnTo>
                  <a:pt x="3867671" y="5153546"/>
                </a:lnTo>
                <a:lnTo>
                  <a:pt x="0" y="5153546"/>
                </a:lnTo>
                <a:lnTo>
                  <a:pt x="0" y="0"/>
                </a:lnTo>
                <a:close/>
              </a:path>
            </a:pathLst>
          </a:custGeom>
          <a:blipFill>
            <a:blip r:embed="rId3"/>
            <a:stretch>
              <a:fillRect/>
            </a:stretch>
          </a:blipFill>
        </p:spPr>
        <p:txBody>
          <a:bodyPr/>
          <a:lstStyle/>
          <a:p>
            <a:endParaRPr lang="en-US"/>
          </a:p>
        </p:txBody>
      </p:sp>
      <p:sp>
        <p:nvSpPr>
          <p:cNvPr id="4" name="Freeform 4"/>
          <p:cNvSpPr/>
          <p:nvPr/>
        </p:nvSpPr>
        <p:spPr>
          <a:xfrm>
            <a:off x="2192238" y="592708"/>
            <a:ext cx="6379146" cy="8910712"/>
          </a:xfrm>
          <a:custGeom>
            <a:avLst/>
            <a:gdLst/>
            <a:ahLst/>
            <a:cxnLst/>
            <a:rect l="l" t="t" r="r" b="b"/>
            <a:pathLst>
              <a:path w="6379146" h="8910712">
                <a:moveTo>
                  <a:pt x="0" y="0"/>
                </a:moveTo>
                <a:lnTo>
                  <a:pt x="6379146" y="0"/>
                </a:lnTo>
                <a:lnTo>
                  <a:pt x="6379146" y="8910712"/>
                </a:lnTo>
                <a:lnTo>
                  <a:pt x="0" y="8910712"/>
                </a:lnTo>
                <a:lnTo>
                  <a:pt x="0" y="0"/>
                </a:lnTo>
                <a:close/>
              </a:path>
            </a:pathLst>
          </a:custGeom>
          <a:blipFill>
            <a:blip r:embed="rId4"/>
            <a:stretch>
              <a:fillRect/>
            </a:stretch>
          </a:blipFill>
        </p:spPr>
        <p:txBody>
          <a:bodyPr/>
          <a:lstStyle/>
          <a:p>
            <a:endParaRPr lang="en-US"/>
          </a:p>
        </p:txBody>
      </p:sp>
      <p:sp>
        <p:nvSpPr>
          <p:cNvPr id="5" name="Freeform 5"/>
          <p:cNvSpPr/>
          <p:nvPr/>
        </p:nvSpPr>
        <p:spPr>
          <a:xfrm>
            <a:off x="6441653" y="391790"/>
            <a:ext cx="974452" cy="1396380"/>
          </a:xfrm>
          <a:custGeom>
            <a:avLst/>
            <a:gdLst/>
            <a:ahLst/>
            <a:cxnLst/>
            <a:rect l="l" t="t" r="r" b="b"/>
            <a:pathLst>
              <a:path w="974452" h="1396380">
                <a:moveTo>
                  <a:pt x="0" y="0"/>
                </a:moveTo>
                <a:lnTo>
                  <a:pt x="974452" y="0"/>
                </a:lnTo>
                <a:lnTo>
                  <a:pt x="974452" y="1396380"/>
                </a:lnTo>
                <a:lnTo>
                  <a:pt x="0" y="1396380"/>
                </a:lnTo>
                <a:lnTo>
                  <a:pt x="0" y="0"/>
                </a:lnTo>
                <a:close/>
              </a:path>
            </a:pathLst>
          </a:custGeom>
          <a:blipFill>
            <a:blip r:embed="rId5"/>
            <a:stretch>
              <a:fillRect/>
            </a:stretch>
          </a:blipFill>
        </p:spPr>
        <p:txBody>
          <a:bodyPr/>
          <a:lstStyle/>
          <a:p>
            <a:endParaRPr lang="en-US"/>
          </a:p>
        </p:txBody>
      </p:sp>
      <p:sp>
        <p:nvSpPr>
          <p:cNvPr id="6" name="TextBox 6"/>
          <p:cNvSpPr txBox="1"/>
          <p:nvPr/>
        </p:nvSpPr>
        <p:spPr>
          <a:xfrm rot="-345600">
            <a:off x="3888529" y="7149001"/>
            <a:ext cx="3690372" cy="1428950"/>
          </a:xfrm>
          <a:prstGeom prst="rect">
            <a:avLst/>
          </a:prstGeom>
        </p:spPr>
        <p:txBody>
          <a:bodyPr lIns="0" tIns="0" rIns="0" bIns="0" rtlCol="0" anchor="t">
            <a:spAutoFit/>
          </a:bodyPr>
          <a:lstStyle/>
          <a:p>
            <a:pPr algn="ctr">
              <a:lnSpc>
                <a:spcPts val="5763"/>
              </a:lnSpc>
            </a:pPr>
            <a:r>
              <a:rPr lang="en-US" sz="4117">
                <a:solidFill>
                  <a:srgbClr val="001F3D"/>
                </a:solidFill>
                <a:latin typeface="Kalam"/>
                <a:ea typeface="Kalam"/>
                <a:cs typeface="Kalam"/>
                <a:sym typeface="Kalam"/>
              </a:rPr>
              <a:t>Venkatesh Vijay Dahale </a:t>
            </a:r>
          </a:p>
        </p:txBody>
      </p:sp>
      <p:sp>
        <p:nvSpPr>
          <p:cNvPr id="7" name="Freeform 7"/>
          <p:cNvSpPr/>
          <p:nvPr/>
        </p:nvSpPr>
        <p:spPr>
          <a:xfrm>
            <a:off x="3834743" y="8117086"/>
            <a:ext cx="3676799" cy="803672"/>
          </a:xfrm>
          <a:custGeom>
            <a:avLst/>
            <a:gdLst/>
            <a:ahLst/>
            <a:cxnLst/>
            <a:rect l="l" t="t" r="r" b="b"/>
            <a:pathLst>
              <a:path w="3676799" h="803672">
                <a:moveTo>
                  <a:pt x="0" y="0"/>
                </a:moveTo>
                <a:lnTo>
                  <a:pt x="3676799" y="0"/>
                </a:lnTo>
                <a:lnTo>
                  <a:pt x="3676799" y="803672"/>
                </a:lnTo>
                <a:lnTo>
                  <a:pt x="0" y="803672"/>
                </a:lnTo>
                <a:lnTo>
                  <a:pt x="0" y="0"/>
                </a:lnTo>
                <a:close/>
              </a:path>
            </a:pathLst>
          </a:custGeom>
          <a:blipFill>
            <a:blip r:embed="rId6"/>
            <a:stretch>
              <a:fillRect/>
            </a:stretch>
          </a:blipFill>
        </p:spPr>
        <p:txBody>
          <a:bodyPr/>
          <a:lstStyle/>
          <a:p>
            <a:endParaRPr lang="en-US"/>
          </a:p>
        </p:txBody>
      </p:sp>
      <p:sp>
        <p:nvSpPr>
          <p:cNvPr id="8" name="Freeform 8"/>
          <p:cNvSpPr/>
          <p:nvPr/>
        </p:nvSpPr>
        <p:spPr>
          <a:xfrm>
            <a:off x="4321969" y="8307958"/>
            <a:ext cx="2702347" cy="1386334"/>
          </a:xfrm>
          <a:custGeom>
            <a:avLst/>
            <a:gdLst/>
            <a:ahLst/>
            <a:cxnLst/>
            <a:rect l="l" t="t" r="r" b="b"/>
            <a:pathLst>
              <a:path w="2702347" h="1386334">
                <a:moveTo>
                  <a:pt x="0" y="0"/>
                </a:moveTo>
                <a:lnTo>
                  <a:pt x="2702346" y="0"/>
                </a:lnTo>
                <a:lnTo>
                  <a:pt x="2702346" y="1386334"/>
                </a:lnTo>
                <a:lnTo>
                  <a:pt x="0" y="1386334"/>
                </a:lnTo>
                <a:lnTo>
                  <a:pt x="0" y="0"/>
                </a:lnTo>
                <a:close/>
              </a:path>
            </a:pathLst>
          </a:custGeom>
          <a:blipFill>
            <a:blip r:embed="rId7"/>
            <a:stretch>
              <a:fillRect/>
            </a:stretch>
          </a:blipFill>
        </p:spPr>
        <p:txBody>
          <a:bodyPr/>
          <a:lstStyle/>
          <a:p>
            <a:endParaRPr lang="en-US"/>
          </a:p>
        </p:txBody>
      </p:sp>
      <p:sp>
        <p:nvSpPr>
          <p:cNvPr id="9" name="Freeform 9"/>
          <p:cNvSpPr/>
          <p:nvPr/>
        </p:nvSpPr>
        <p:spPr>
          <a:xfrm>
            <a:off x="1810494" y="5535290"/>
            <a:ext cx="974452" cy="2782714"/>
          </a:xfrm>
          <a:custGeom>
            <a:avLst/>
            <a:gdLst/>
            <a:ahLst/>
            <a:cxnLst/>
            <a:rect l="l" t="t" r="r" b="b"/>
            <a:pathLst>
              <a:path w="974452" h="2782714">
                <a:moveTo>
                  <a:pt x="0" y="0"/>
                </a:moveTo>
                <a:lnTo>
                  <a:pt x="974452" y="0"/>
                </a:lnTo>
                <a:lnTo>
                  <a:pt x="974452" y="2782714"/>
                </a:lnTo>
                <a:lnTo>
                  <a:pt x="0" y="2782714"/>
                </a:lnTo>
                <a:lnTo>
                  <a:pt x="0" y="0"/>
                </a:lnTo>
                <a:close/>
              </a:path>
            </a:pathLst>
          </a:custGeom>
          <a:blipFill>
            <a:blip r:embed="rId8"/>
            <a:stretch>
              <a:fillRect/>
            </a:stretch>
          </a:blipFill>
        </p:spPr>
        <p:txBody>
          <a:bodyPr/>
          <a:lstStyle/>
          <a:p>
            <a:endParaRPr lang="en-US"/>
          </a:p>
        </p:txBody>
      </p:sp>
      <p:sp>
        <p:nvSpPr>
          <p:cNvPr id="10" name="Freeform 10"/>
          <p:cNvSpPr/>
          <p:nvPr/>
        </p:nvSpPr>
        <p:spPr>
          <a:xfrm>
            <a:off x="2001366" y="8699748"/>
            <a:ext cx="783580" cy="803672"/>
          </a:xfrm>
          <a:custGeom>
            <a:avLst/>
            <a:gdLst/>
            <a:ahLst/>
            <a:cxnLst/>
            <a:rect l="l" t="t" r="r" b="b"/>
            <a:pathLst>
              <a:path w="783580" h="803672">
                <a:moveTo>
                  <a:pt x="0" y="0"/>
                </a:moveTo>
                <a:lnTo>
                  <a:pt x="783580" y="0"/>
                </a:lnTo>
                <a:lnTo>
                  <a:pt x="783580" y="803672"/>
                </a:lnTo>
                <a:lnTo>
                  <a:pt x="0" y="803672"/>
                </a:lnTo>
                <a:lnTo>
                  <a:pt x="0" y="0"/>
                </a:lnTo>
                <a:close/>
              </a:path>
            </a:pathLst>
          </a:custGeom>
          <a:blipFill>
            <a:blip r:embed="rId9"/>
            <a:stretch>
              <a:fillRect/>
            </a:stretch>
          </a:blipFill>
        </p:spPr>
        <p:txBody>
          <a:bodyPr/>
          <a:lstStyle/>
          <a:p>
            <a:endParaRPr lang="en-US"/>
          </a:p>
        </p:txBody>
      </p:sp>
      <p:sp>
        <p:nvSpPr>
          <p:cNvPr id="11" name="Freeform 11"/>
          <p:cNvSpPr/>
          <p:nvPr/>
        </p:nvSpPr>
        <p:spPr>
          <a:xfrm>
            <a:off x="8179594" y="783580"/>
            <a:ext cx="6750844" cy="1396380"/>
          </a:xfrm>
          <a:custGeom>
            <a:avLst/>
            <a:gdLst/>
            <a:ahLst/>
            <a:cxnLst/>
            <a:rect l="l" t="t" r="r" b="b"/>
            <a:pathLst>
              <a:path w="6750844" h="1396380">
                <a:moveTo>
                  <a:pt x="0" y="0"/>
                </a:moveTo>
                <a:lnTo>
                  <a:pt x="6750844" y="0"/>
                </a:lnTo>
                <a:lnTo>
                  <a:pt x="6750844" y="1396380"/>
                </a:lnTo>
                <a:lnTo>
                  <a:pt x="0" y="1396380"/>
                </a:lnTo>
                <a:lnTo>
                  <a:pt x="0" y="0"/>
                </a:lnTo>
                <a:close/>
              </a:path>
            </a:pathLst>
          </a:custGeom>
          <a:blipFill>
            <a:blip r:embed="rId10"/>
            <a:stretch>
              <a:fillRect/>
            </a:stretch>
          </a:blipFill>
        </p:spPr>
        <p:txBody>
          <a:bodyPr/>
          <a:lstStyle/>
          <a:p>
            <a:endParaRPr lang="en-US"/>
          </a:p>
        </p:txBody>
      </p:sp>
      <p:sp>
        <p:nvSpPr>
          <p:cNvPr id="12" name="Freeform 12"/>
          <p:cNvSpPr/>
          <p:nvPr/>
        </p:nvSpPr>
        <p:spPr>
          <a:xfrm>
            <a:off x="14729520" y="391790"/>
            <a:ext cx="592708" cy="602754"/>
          </a:xfrm>
          <a:custGeom>
            <a:avLst/>
            <a:gdLst/>
            <a:ahLst/>
            <a:cxnLst/>
            <a:rect l="l" t="t" r="r" b="b"/>
            <a:pathLst>
              <a:path w="592708" h="602754">
                <a:moveTo>
                  <a:pt x="0" y="0"/>
                </a:moveTo>
                <a:lnTo>
                  <a:pt x="592708" y="0"/>
                </a:lnTo>
                <a:lnTo>
                  <a:pt x="592708" y="602754"/>
                </a:lnTo>
                <a:lnTo>
                  <a:pt x="0" y="602754"/>
                </a:lnTo>
                <a:lnTo>
                  <a:pt x="0" y="0"/>
                </a:lnTo>
                <a:close/>
              </a:path>
            </a:pathLst>
          </a:custGeom>
          <a:blipFill>
            <a:blip r:embed="rId11"/>
            <a:stretch>
              <a:fillRect/>
            </a:stretch>
          </a:blipFill>
        </p:spPr>
        <p:txBody>
          <a:bodyPr/>
          <a:lstStyle/>
          <a:p>
            <a:endParaRPr lang="en-US"/>
          </a:p>
        </p:txBody>
      </p:sp>
      <p:sp>
        <p:nvSpPr>
          <p:cNvPr id="13" name="Freeform 13"/>
          <p:cNvSpPr/>
          <p:nvPr/>
        </p:nvSpPr>
        <p:spPr>
          <a:xfrm>
            <a:off x="15312182" y="1778124"/>
            <a:ext cx="974452" cy="793626"/>
          </a:xfrm>
          <a:custGeom>
            <a:avLst/>
            <a:gdLst/>
            <a:ahLst/>
            <a:cxnLst/>
            <a:rect l="l" t="t" r="r" b="b"/>
            <a:pathLst>
              <a:path w="974452" h="793626">
                <a:moveTo>
                  <a:pt x="0" y="0"/>
                </a:moveTo>
                <a:lnTo>
                  <a:pt x="974452" y="0"/>
                </a:lnTo>
                <a:lnTo>
                  <a:pt x="974452" y="793626"/>
                </a:lnTo>
                <a:lnTo>
                  <a:pt x="0" y="793626"/>
                </a:lnTo>
                <a:lnTo>
                  <a:pt x="0" y="0"/>
                </a:lnTo>
                <a:close/>
              </a:path>
            </a:pathLst>
          </a:custGeom>
          <a:blipFill>
            <a:blip r:embed="rId12"/>
            <a:stretch>
              <a:fillRect/>
            </a:stretch>
          </a:blipFill>
        </p:spPr>
        <p:txBody>
          <a:bodyPr/>
          <a:lstStyle/>
          <a:p>
            <a:endParaRPr lang="en-US"/>
          </a:p>
        </p:txBody>
      </p:sp>
      <p:sp>
        <p:nvSpPr>
          <p:cNvPr id="14" name="Freeform 14"/>
          <p:cNvSpPr/>
          <p:nvPr/>
        </p:nvSpPr>
        <p:spPr>
          <a:xfrm>
            <a:off x="8561338" y="2571750"/>
            <a:ext cx="6760890" cy="1587252"/>
          </a:xfrm>
          <a:custGeom>
            <a:avLst/>
            <a:gdLst/>
            <a:ahLst/>
            <a:cxnLst/>
            <a:rect l="l" t="t" r="r" b="b"/>
            <a:pathLst>
              <a:path w="6760890" h="1587252">
                <a:moveTo>
                  <a:pt x="0" y="0"/>
                </a:moveTo>
                <a:lnTo>
                  <a:pt x="6760890" y="0"/>
                </a:lnTo>
                <a:lnTo>
                  <a:pt x="6760890" y="1587252"/>
                </a:lnTo>
                <a:lnTo>
                  <a:pt x="0" y="1587252"/>
                </a:lnTo>
                <a:lnTo>
                  <a:pt x="0" y="0"/>
                </a:lnTo>
                <a:close/>
              </a:path>
            </a:pathLst>
          </a:custGeom>
          <a:blipFill>
            <a:blip r:embed="rId13"/>
            <a:stretch>
              <a:fillRect/>
            </a:stretch>
          </a:blipFill>
        </p:spPr>
        <p:txBody>
          <a:bodyPr/>
          <a:lstStyle/>
          <a:p>
            <a:endParaRPr lang="en-US"/>
          </a:p>
        </p:txBody>
      </p:sp>
      <p:sp>
        <p:nvSpPr>
          <p:cNvPr id="15" name="TextBox 15"/>
          <p:cNvSpPr txBox="1"/>
          <p:nvPr/>
        </p:nvSpPr>
        <p:spPr>
          <a:xfrm>
            <a:off x="8995401" y="3021124"/>
            <a:ext cx="6125908" cy="640606"/>
          </a:xfrm>
          <a:prstGeom prst="rect">
            <a:avLst/>
          </a:prstGeom>
        </p:spPr>
        <p:txBody>
          <a:bodyPr lIns="0" tIns="0" rIns="0" bIns="0" rtlCol="0" anchor="t">
            <a:spAutoFit/>
          </a:bodyPr>
          <a:lstStyle/>
          <a:p>
            <a:pPr algn="l">
              <a:lnSpc>
                <a:spcPts val="4941"/>
              </a:lnSpc>
            </a:pPr>
            <a:r>
              <a:rPr lang="en-US" sz="4296" b="1" spc="214">
                <a:solidFill>
                  <a:srgbClr val="001F3D"/>
                </a:solidFill>
                <a:latin typeface="Roboto Condensed Bold"/>
                <a:ea typeface="Roboto Condensed Bold"/>
                <a:cs typeface="Roboto Condensed Bold"/>
                <a:sym typeface="Roboto Condensed Bold"/>
              </a:rPr>
              <a:t>PG REPRESENTATIVE</a:t>
            </a:r>
          </a:p>
        </p:txBody>
      </p:sp>
      <p:sp>
        <p:nvSpPr>
          <p:cNvPr id="16" name="Freeform 16"/>
          <p:cNvSpPr/>
          <p:nvPr/>
        </p:nvSpPr>
        <p:spPr>
          <a:xfrm>
            <a:off x="14347775" y="3164458"/>
            <a:ext cx="1547068" cy="994544"/>
          </a:xfrm>
          <a:custGeom>
            <a:avLst/>
            <a:gdLst/>
            <a:ahLst/>
            <a:cxnLst/>
            <a:rect l="l" t="t" r="r" b="b"/>
            <a:pathLst>
              <a:path w="1547068" h="994544">
                <a:moveTo>
                  <a:pt x="0" y="0"/>
                </a:moveTo>
                <a:lnTo>
                  <a:pt x="1547069" y="0"/>
                </a:lnTo>
                <a:lnTo>
                  <a:pt x="1547069" y="994544"/>
                </a:lnTo>
                <a:lnTo>
                  <a:pt x="0" y="994544"/>
                </a:lnTo>
                <a:lnTo>
                  <a:pt x="0" y="0"/>
                </a:lnTo>
                <a:close/>
              </a:path>
            </a:pathLst>
          </a:custGeom>
          <a:blipFill>
            <a:blip r:embed="rId14"/>
            <a:stretch>
              <a:fillRect/>
            </a:stretch>
          </a:blipFill>
        </p:spPr>
        <p:txBody>
          <a:bodyPr/>
          <a:lstStyle/>
          <a:p>
            <a:endParaRPr lang="en-US"/>
          </a:p>
        </p:txBody>
      </p:sp>
      <p:sp>
        <p:nvSpPr>
          <p:cNvPr id="17" name="Freeform 17"/>
          <p:cNvSpPr/>
          <p:nvPr/>
        </p:nvSpPr>
        <p:spPr>
          <a:xfrm>
            <a:off x="8561338" y="4540746"/>
            <a:ext cx="7725296" cy="3375422"/>
          </a:xfrm>
          <a:custGeom>
            <a:avLst/>
            <a:gdLst/>
            <a:ahLst/>
            <a:cxnLst/>
            <a:rect l="l" t="t" r="r" b="b"/>
            <a:pathLst>
              <a:path w="7725296" h="3375422">
                <a:moveTo>
                  <a:pt x="0" y="0"/>
                </a:moveTo>
                <a:lnTo>
                  <a:pt x="7725296" y="0"/>
                </a:lnTo>
                <a:lnTo>
                  <a:pt x="7725296" y="3375422"/>
                </a:lnTo>
                <a:lnTo>
                  <a:pt x="0" y="3375422"/>
                </a:lnTo>
                <a:lnTo>
                  <a:pt x="0" y="0"/>
                </a:lnTo>
                <a:close/>
              </a:path>
            </a:pathLst>
          </a:custGeom>
          <a:blipFill>
            <a:blip r:embed="rId15"/>
            <a:stretch>
              <a:fillRect/>
            </a:stretch>
          </a:blipFill>
        </p:spPr>
        <p:txBody>
          <a:bodyPr/>
          <a:lstStyle/>
          <a:p>
            <a:endParaRPr lang="en-US"/>
          </a:p>
        </p:txBody>
      </p:sp>
      <p:sp>
        <p:nvSpPr>
          <p:cNvPr id="18" name="Freeform 18"/>
          <p:cNvSpPr/>
          <p:nvPr/>
        </p:nvSpPr>
        <p:spPr>
          <a:xfrm>
            <a:off x="8561338" y="4349874"/>
            <a:ext cx="1165324" cy="994544"/>
          </a:xfrm>
          <a:custGeom>
            <a:avLst/>
            <a:gdLst/>
            <a:ahLst/>
            <a:cxnLst/>
            <a:rect l="l" t="t" r="r" b="b"/>
            <a:pathLst>
              <a:path w="1165324" h="994544">
                <a:moveTo>
                  <a:pt x="0" y="0"/>
                </a:moveTo>
                <a:lnTo>
                  <a:pt x="1165324" y="0"/>
                </a:lnTo>
                <a:lnTo>
                  <a:pt x="1165324" y="994544"/>
                </a:lnTo>
                <a:lnTo>
                  <a:pt x="0" y="994544"/>
                </a:lnTo>
                <a:lnTo>
                  <a:pt x="0" y="0"/>
                </a:lnTo>
                <a:close/>
              </a:path>
            </a:pathLst>
          </a:custGeom>
          <a:blipFill>
            <a:blip r:embed="rId16"/>
            <a:stretch>
              <a:fillRect/>
            </a:stretch>
          </a:blipFill>
        </p:spPr>
        <p:txBody>
          <a:bodyPr/>
          <a:lstStyle/>
          <a:p>
            <a:endParaRPr lang="en-US"/>
          </a:p>
        </p:txBody>
      </p:sp>
      <p:sp>
        <p:nvSpPr>
          <p:cNvPr id="19" name="Freeform 19"/>
          <p:cNvSpPr/>
          <p:nvPr/>
        </p:nvSpPr>
        <p:spPr>
          <a:xfrm>
            <a:off x="9525744" y="4148956"/>
            <a:ext cx="3285009" cy="401836"/>
          </a:xfrm>
          <a:custGeom>
            <a:avLst/>
            <a:gdLst/>
            <a:ahLst/>
            <a:cxnLst/>
            <a:rect l="l" t="t" r="r" b="b"/>
            <a:pathLst>
              <a:path w="3285009" h="401836">
                <a:moveTo>
                  <a:pt x="0" y="0"/>
                </a:moveTo>
                <a:lnTo>
                  <a:pt x="3285009" y="0"/>
                </a:lnTo>
                <a:lnTo>
                  <a:pt x="3285009" y="401836"/>
                </a:lnTo>
                <a:lnTo>
                  <a:pt x="0" y="401836"/>
                </a:lnTo>
                <a:lnTo>
                  <a:pt x="0" y="0"/>
                </a:lnTo>
                <a:close/>
              </a:path>
            </a:pathLst>
          </a:custGeom>
          <a:blipFill>
            <a:blip r:embed="rId17"/>
            <a:stretch>
              <a:fillRect/>
            </a:stretch>
          </a:blipFill>
        </p:spPr>
        <p:txBody>
          <a:bodyPr/>
          <a:lstStyle/>
          <a:p>
            <a:endParaRPr lang="en-US"/>
          </a:p>
        </p:txBody>
      </p:sp>
      <p:sp>
        <p:nvSpPr>
          <p:cNvPr id="20" name="Freeform 20"/>
          <p:cNvSpPr/>
          <p:nvPr/>
        </p:nvSpPr>
        <p:spPr>
          <a:xfrm>
            <a:off x="14930438" y="6921624"/>
            <a:ext cx="773534" cy="793626"/>
          </a:xfrm>
          <a:custGeom>
            <a:avLst/>
            <a:gdLst/>
            <a:ahLst/>
            <a:cxnLst/>
            <a:rect l="l" t="t" r="r" b="b"/>
            <a:pathLst>
              <a:path w="773534" h="793626">
                <a:moveTo>
                  <a:pt x="0" y="0"/>
                </a:moveTo>
                <a:lnTo>
                  <a:pt x="773534" y="0"/>
                </a:lnTo>
                <a:lnTo>
                  <a:pt x="773534" y="793626"/>
                </a:lnTo>
                <a:lnTo>
                  <a:pt x="0" y="793626"/>
                </a:lnTo>
                <a:lnTo>
                  <a:pt x="0" y="0"/>
                </a:lnTo>
                <a:close/>
              </a:path>
            </a:pathLst>
          </a:custGeom>
          <a:blipFill>
            <a:blip r:embed="rId18"/>
            <a:stretch>
              <a:fillRect/>
            </a:stretch>
          </a:blipFill>
        </p:spPr>
        <p:txBody>
          <a:bodyPr/>
          <a:lstStyle/>
          <a:p>
            <a:endParaRPr lang="en-US"/>
          </a:p>
        </p:txBody>
      </p:sp>
      <p:sp>
        <p:nvSpPr>
          <p:cNvPr id="21" name="Freeform 21"/>
          <p:cNvSpPr/>
          <p:nvPr/>
        </p:nvSpPr>
        <p:spPr>
          <a:xfrm>
            <a:off x="8752210" y="7906122"/>
            <a:ext cx="4249415" cy="210964"/>
          </a:xfrm>
          <a:custGeom>
            <a:avLst/>
            <a:gdLst/>
            <a:ahLst/>
            <a:cxnLst/>
            <a:rect l="l" t="t" r="r" b="b"/>
            <a:pathLst>
              <a:path w="4249415" h="210964">
                <a:moveTo>
                  <a:pt x="0" y="0"/>
                </a:moveTo>
                <a:lnTo>
                  <a:pt x="4249415" y="0"/>
                </a:lnTo>
                <a:lnTo>
                  <a:pt x="4249415" y="210964"/>
                </a:lnTo>
                <a:lnTo>
                  <a:pt x="0" y="210964"/>
                </a:lnTo>
                <a:lnTo>
                  <a:pt x="0" y="0"/>
                </a:lnTo>
                <a:close/>
              </a:path>
            </a:pathLst>
          </a:custGeom>
          <a:blipFill>
            <a:blip r:embed="rId19"/>
            <a:stretch>
              <a:fillRect/>
            </a:stretch>
          </a:blipFill>
        </p:spPr>
        <p:txBody>
          <a:bodyPr/>
          <a:lstStyle/>
          <a:p>
            <a:endParaRPr lang="en-US"/>
          </a:p>
        </p:txBody>
      </p:sp>
      <p:sp>
        <p:nvSpPr>
          <p:cNvPr id="22" name="Freeform 22"/>
          <p:cNvSpPr/>
          <p:nvPr/>
        </p:nvSpPr>
        <p:spPr>
          <a:xfrm>
            <a:off x="12800707" y="7715250"/>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20"/>
            <a:stretch>
              <a:fillRect/>
            </a:stretch>
          </a:blipFill>
        </p:spPr>
        <p:txBody>
          <a:bodyPr/>
          <a:lstStyle/>
          <a:p>
            <a:endParaRPr lang="en-US"/>
          </a:p>
        </p:txBody>
      </p:sp>
      <p:sp>
        <p:nvSpPr>
          <p:cNvPr id="23" name="Freeform 23"/>
          <p:cNvSpPr/>
          <p:nvPr/>
        </p:nvSpPr>
        <p:spPr>
          <a:xfrm rot="-304738">
            <a:off x="2880755" y="1299239"/>
            <a:ext cx="5004494" cy="5809082"/>
          </a:xfrm>
          <a:custGeom>
            <a:avLst/>
            <a:gdLst/>
            <a:ahLst/>
            <a:cxnLst/>
            <a:rect l="l" t="t" r="r" b="b"/>
            <a:pathLst>
              <a:path w="5004494" h="5809082">
                <a:moveTo>
                  <a:pt x="0" y="0"/>
                </a:moveTo>
                <a:lnTo>
                  <a:pt x="5004495" y="0"/>
                </a:lnTo>
                <a:lnTo>
                  <a:pt x="5004495" y="5809081"/>
                </a:lnTo>
                <a:lnTo>
                  <a:pt x="0" y="5809081"/>
                </a:lnTo>
                <a:lnTo>
                  <a:pt x="0" y="0"/>
                </a:lnTo>
                <a:close/>
              </a:path>
            </a:pathLst>
          </a:custGeom>
          <a:blipFill>
            <a:blip r:embed="rId21"/>
            <a:stretch>
              <a:fillRect l="-5096" r="-10981"/>
            </a:stretch>
          </a:blipFill>
        </p:spPr>
        <p:txBody>
          <a:bodyPr/>
          <a:lstStyle/>
          <a:p>
            <a:endParaRPr lang="en-US"/>
          </a:p>
        </p:txBody>
      </p:sp>
      <p:sp>
        <p:nvSpPr>
          <p:cNvPr id="24" name="TextBox 24"/>
          <p:cNvSpPr txBox="1"/>
          <p:nvPr/>
        </p:nvSpPr>
        <p:spPr>
          <a:xfrm>
            <a:off x="9296803" y="5037488"/>
            <a:ext cx="6254366" cy="2334314"/>
          </a:xfrm>
          <a:prstGeom prst="rect">
            <a:avLst/>
          </a:prstGeom>
        </p:spPr>
        <p:txBody>
          <a:bodyPr lIns="0" tIns="0" rIns="0" bIns="0" rtlCol="0" anchor="t">
            <a:spAutoFit/>
          </a:bodyPr>
          <a:lstStyle/>
          <a:p>
            <a:pPr algn="l">
              <a:lnSpc>
                <a:spcPts val="3112"/>
              </a:lnSpc>
            </a:pPr>
            <a:r>
              <a:rPr lang="en-US" sz="2222">
                <a:solidFill>
                  <a:srgbClr val="000000"/>
                </a:solidFill>
                <a:latin typeface="Kalam"/>
                <a:ea typeface="Kalam"/>
                <a:cs typeface="Kalam"/>
                <a:sym typeface="Kalam"/>
              </a:rPr>
              <a:t>The PG Representative serves as the primary point of contact for postgraduate students, representing their academic and student welfare concerns, facilitating communication with the department, and ensuring active participation in departmental initiatives and activities</a:t>
            </a:r>
          </a:p>
        </p:txBody>
      </p:sp>
      <p:sp>
        <p:nvSpPr>
          <p:cNvPr id="25" name="TextBox 25"/>
          <p:cNvSpPr txBox="1"/>
          <p:nvPr/>
        </p:nvSpPr>
        <p:spPr>
          <a:xfrm rot="-140400">
            <a:off x="8785963" y="1120970"/>
            <a:ext cx="5771007" cy="748221"/>
          </a:xfrm>
          <a:prstGeom prst="rect">
            <a:avLst/>
          </a:prstGeom>
        </p:spPr>
        <p:txBody>
          <a:bodyPr lIns="0" tIns="0" rIns="0" bIns="0" rtlCol="0" anchor="t">
            <a:spAutoFit/>
          </a:bodyPr>
          <a:lstStyle/>
          <a:p>
            <a:pPr algn="ctr">
              <a:lnSpc>
                <a:spcPts val="6120"/>
              </a:lnSpc>
            </a:pPr>
            <a:r>
              <a:rPr lang="en-US" sz="4371" b="1" spc="218">
                <a:solidFill>
                  <a:srgbClr val="FFFFFF"/>
                </a:solidFill>
                <a:latin typeface="Kalam Bold"/>
                <a:ea typeface="Kalam Bold"/>
                <a:cs typeface="Kalam Bold"/>
                <a:sym typeface="Kalam Bold"/>
              </a:rPr>
              <a:t>MEET YOUR COUNCIL</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4988952" y="7986703"/>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238164" y="1888160"/>
            <a:ext cx="6084265" cy="6084265"/>
            <a:chOff x="0" y="0"/>
            <a:chExt cx="6350000" cy="6350000"/>
          </a:xfrm>
        </p:grpSpPr>
        <p:sp>
          <p:nvSpPr>
            <p:cNvPr id="5" name="Freeform 5"/>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b="-33667"/>
              </a:stretch>
            </a:blipFill>
            <a:ln w="66675" cap="sq">
              <a:solidFill>
                <a:srgbClr val="AB8115"/>
              </a:solidFill>
              <a:prstDash val="solid"/>
              <a:miter/>
            </a:ln>
          </p:spPr>
          <p:txBody>
            <a:bodyPr/>
            <a:lstStyle/>
            <a:p>
              <a:endParaRPr lang="en-US"/>
            </a:p>
          </p:txBody>
        </p:sp>
      </p:grpSp>
      <p:grpSp>
        <p:nvGrpSpPr>
          <p:cNvPr id="6" name="Group 6"/>
          <p:cNvGrpSpPr/>
          <p:nvPr/>
        </p:nvGrpSpPr>
        <p:grpSpPr>
          <a:xfrm>
            <a:off x="6442712" y="1888160"/>
            <a:ext cx="6177364" cy="6177364"/>
            <a:chOff x="0" y="0"/>
            <a:chExt cx="6350000" cy="6350000"/>
          </a:xfrm>
        </p:grpSpPr>
        <p:sp>
          <p:nvSpPr>
            <p:cNvPr id="7" name="Freeform 7"/>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a:stretch>
                <a:fillRect t="-5232" b="-5232"/>
              </a:stretch>
            </a:blipFill>
            <a:ln w="66675" cap="sq">
              <a:solidFill>
                <a:srgbClr val="AB8115"/>
              </a:solidFill>
              <a:prstDash val="solid"/>
              <a:miter/>
            </a:ln>
          </p:spPr>
          <p:txBody>
            <a:bodyPr/>
            <a:lstStyle/>
            <a:p>
              <a:endParaRPr lang="en-US"/>
            </a:p>
          </p:txBody>
        </p:sp>
      </p:grpSp>
      <p:sp>
        <p:nvSpPr>
          <p:cNvPr id="8" name="TextBox 8"/>
          <p:cNvSpPr txBox="1"/>
          <p:nvPr/>
        </p:nvSpPr>
        <p:spPr>
          <a:xfrm>
            <a:off x="13568928" y="7886700"/>
            <a:ext cx="3690372" cy="705050"/>
          </a:xfrm>
          <a:prstGeom prst="rect">
            <a:avLst/>
          </a:prstGeom>
        </p:spPr>
        <p:txBody>
          <a:bodyPr lIns="0" tIns="0" rIns="0" bIns="0" rtlCol="0" anchor="t">
            <a:spAutoFit/>
          </a:bodyPr>
          <a:lstStyle/>
          <a:p>
            <a:pPr algn="ctr">
              <a:lnSpc>
                <a:spcPts val="5763"/>
              </a:lnSpc>
            </a:pPr>
            <a:r>
              <a:rPr lang="en-US" sz="4117">
                <a:solidFill>
                  <a:srgbClr val="001F3D"/>
                </a:solidFill>
                <a:latin typeface="Kalam"/>
                <a:ea typeface="Kalam"/>
                <a:cs typeface="Kalam"/>
                <a:sym typeface="Kalam"/>
              </a:rPr>
              <a:t>Stuti Agrawal</a:t>
            </a:r>
          </a:p>
        </p:txBody>
      </p:sp>
      <p:grpSp>
        <p:nvGrpSpPr>
          <p:cNvPr id="9" name="Group 9"/>
          <p:cNvGrpSpPr/>
          <p:nvPr/>
        </p:nvGrpSpPr>
        <p:grpSpPr>
          <a:xfrm>
            <a:off x="12110636" y="2054818"/>
            <a:ext cx="6177364" cy="6177364"/>
            <a:chOff x="0" y="0"/>
            <a:chExt cx="6350000" cy="6350000"/>
          </a:xfrm>
        </p:grpSpPr>
        <p:sp>
          <p:nvSpPr>
            <p:cNvPr id="10" name="Freeform 10"/>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a:stretch>
                <a:fillRect l="-15543" r="-17789"/>
              </a:stretch>
            </a:blipFill>
            <a:ln w="66675" cap="sq">
              <a:solidFill>
                <a:srgbClr val="AB8115"/>
              </a:solidFill>
              <a:prstDash val="solid"/>
              <a:miter/>
            </a:ln>
          </p:spPr>
          <p:txBody>
            <a:bodyPr/>
            <a:lstStyle/>
            <a:p>
              <a:endParaRPr lang="en-US"/>
            </a:p>
          </p:txBody>
        </p:sp>
      </p:grpSp>
      <p:sp>
        <p:nvSpPr>
          <p:cNvPr id="11" name="TextBox 11"/>
          <p:cNvSpPr txBox="1"/>
          <p:nvPr/>
        </p:nvSpPr>
        <p:spPr>
          <a:xfrm>
            <a:off x="1435110" y="7886700"/>
            <a:ext cx="3690372" cy="705050"/>
          </a:xfrm>
          <a:prstGeom prst="rect">
            <a:avLst/>
          </a:prstGeom>
        </p:spPr>
        <p:txBody>
          <a:bodyPr lIns="0" tIns="0" rIns="0" bIns="0" rtlCol="0" anchor="t">
            <a:spAutoFit/>
          </a:bodyPr>
          <a:lstStyle/>
          <a:p>
            <a:pPr algn="ctr">
              <a:lnSpc>
                <a:spcPts val="5763"/>
              </a:lnSpc>
            </a:pPr>
            <a:r>
              <a:rPr lang="en-US" sz="4117">
                <a:solidFill>
                  <a:srgbClr val="001F3D"/>
                </a:solidFill>
                <a:latin typeface="Kalam"/>
                <a:ea typeface="Kalam"/>
                <a:cs typeface="Kalam"/>
                <a:sym typeface="Kalam"/>
              </a:rPr>
              <a:t>Sarthak Kastiya </a:t>
            </a:r>
          </a:p>
        </p:txBody>
      </p:sp>
      <p:grpSp>
        <p:nvGrpSpPr>
          <p:cNvPr id="12" name="Group 12"/>
          <p:cNvGrpSpPr/>
          <p:nvPr/>
        </p:nvGrpSpPr>
        <p:grpSpPr>
          <a:xfrm>
            <a:off x="5952157" y="112971"/>
            <a:ext cx="7315544" cy="1831458"/>
            <a:chOff x="0" y="0"/>
            <a:chExt cx="9754059" cy="2441945"/>
          </a:xfrm>
        </p:grpSpPr>
        <p:sp>
          <p:nvSpPr>
            <p:cNvPr id="13" name="Freeform 13"/>
            <p:cNvSpPr/>
            <p:nvPr/>
          </p:nvSpPr>
          <p:spPr>
            <a:xfrm>
              <a:off x="0" y="535033"/>
              <a:ext cx="9219027" cy="1906912"/>
            </a:xfrm>
            <a:custGeom>
              <a:avLst/>
              <a:gdLst/>
              <a:ahLst/>
              <a:cxnLst/>
              <a:rect l="l" t="t" r="r" b="b"/>
              <a:pathLst>
                <a:path w="9219027" h="1906912">
                  <a:moveTo>
                    <a:pt x="0" y="0"/>
                  </a:moveTo>
                  <a:lnTo>
                    <a:pt x="9219027" y="0"/>
                  </a:lnTo>
                  <a:lnTo>
                    <a:pt x="9219027" y="1906912"/>
                  </a:lnTo>
                  <a:lnTo>
                    <a:pt x="0" y="1906912"/>
                  </a:lnTo>
                  <a:lnTo>
                    <a:pt x="0" y="0"/>
                  </a:lnTo>
                  <a:close/>
                </a:path>
              </a:pathLst>
            </a:custGeom>
            <a:blipFill>
              <a:blip r:embed="rId7"/>
              <a:stretch>
                <a:fillRect/>
              </a:stretch>
            </a:blipFill>
          </p:spPr>
          <p:txBody>
            <a:bodyPr/>
            <a:lstStyle/>
            <a:p>
              <a:endParaRPr lang="en-US"/>
            </a:p>
          </p:txBody>
        </p:sp>
        <p:sp>
          <p:nvSpPr>
            <p:cNvPr id="14" name="Freeform 14"/>
            <p:cNvSpPr/>
            <p:nvPr/>
          </p:nvSpPr>
          <p:spPr>
            <a:xfrm>
              <a:off x="8944651" y="0"/>
              <a:ext cx="809409" cy="823127"/>
            </a:xfrm>
            <a:custGeom>
              <a:avLst/>
              <a:gdLst/>
              <a:ahLst/>
              <a:cxnLst/>
              <a:rect l="l" t="t" r="r" b="b"/>
              <a:pathLst>
                <a:path w="809409" h="823127">
                  <a:moveTo>
                    <a:pt x="0" y="0"/>
                  </a:moveTo>
                  <a:lnTo>
                    <a:pt x="809408" y="0"/>
                  </a:lnTo>
                  <a:lnTo>
                    <a:pt x="809408" y="823127"/>
                  </a:lnTo>
                  <a:lnTo>
                    <a:pt x="0" y="823127"/>
                  </a:lnTo>
                  <a:lnTo>
                    <a:pt x="0" y="0"/>
                  </a:lnTo>
                  <a:close/>
                </a:path>
              </a:pathLst>
            </a:custGeom>
            <a:blipFill>
              <a:blip r:embed="rId8"/>
              <a:stretch>
                <a:fillRect/>
              </a:stretch>
            </a:blipFill>
          </p:spPr>
          <p:txBody>
            <a:bodyPr/>
            <a:lstStyle/>
            <a:p>
              <a:endParaRPr lang="en-US"/>
            </a:p>
          </p:txBody>
        </p:sp>
        <p:sp>
          <p:nvSpPr>
            <p:cNvPr id="15" name="TextBox 15"/>
            <p:cNvSpPr txBox="1"/>
            <p:nvPr/>
          </p:nvSpPr>
          <p:spPr>
            <a:xfrm rot="-140400">
              <a:off x="828704" y="1027105"/>
              <a:ext cx="7880951" cy="990436"/>
            </a:xfrm>
            <a:prstGeom prst="rect">
              <a:avLst/>
            </a:prstGeom>
          </p:spPr>
          <p:txBody>
            <a:bodyPr lIns="0" tIns="0" rIns="0" bIns="0" rtlCol="0" anchor="t">
              <a:spAutoFit/>
            </a:bodyPr>
            <a:lstStyle/>
            <a:p>
              <a:pPr algn="ctr">
                <a:lnSpc>
                  <a:spcPts val="6268"/>
                </a:lnSpc>
              </a:pPr>
              <a:r>
                <a:rPr lang="en-US" sz="4477" b="1" spc="223">
                  <a:solidFill>
                    <a:srgbClr val="FFFFFF"/>
                  </a:solidFill>
                  <a:latin typeface="Kalam Bold"/>
                  <a:ea typeface="Kalam Bold"/>
                  <a:cs typeface="Kalam Bold"/>
                  <a:sym typeface="Kalam Bold"/>
                </a:rPr>
                <a:t>MEET YOUR COUNCIL</a:t>
              </a:r>
            </a:p>
          </p:txBody>
        </p:sp>
      </p:grpSp>
      <p:sp>
        <p:nvSpPr>
          <p:cNvPr id="16" name="TextBox 16"/>
          <p:cNvSpPr txBox="1"/>
          <p:nvPr/>
        </p:nvSpPr>
        <p:spPr>
          <a:xfrm>
            <a:off x="7764743" y="7886700"/>
            <a:ext cx="3690372" cy="705050"/>
          </a:xfrm>
          <a:prstGeom prst="rect">
            <a:avLst/>
          </a:prstGeom>
        </p:spPr>
        <p:txBody>
          <a:bodyPr lIns="0" tIns="0" rIns="0" bIns="0" rtlCol="0" anchor="t">
            <a:spAutoFit/>
          </a:bodyPr>
          <a:lstStyle/>
          <a:p>
            <a:pPr algn="ctr">
              <a:lnSpc>
                <a:spcPts val="5763"/>
              </a:lnSpc>
            </a:pPr>
            <a:r>
              <a:rPr lang="en-US" sz="4117">
                <a:solidFill>
                  <a:srgbClr val="001F3D"/>
                </a:solidFill>
                <a:latin typeface="Kalam"/>
                <a:ea typeface="Kalam"/>
                <a:cs typeface="Kalam"/>
                <a:sym typeface="Kalam"/>
              </a:rPr>
              <a:t>Vedant Patel </a:t>
            </a:r>
          </a:p>
        </p:txBody>
      </p:sp>
      <p:sp>
        <p:nvSpPr>
          <p:cNvPr id="17" name="Freeform 17"/>
          <p:cNvSpPr/>
          <p:nvPr/>
        </p:nvSpPr>
        <p:spPr>
          <a:xfrm rot="-10800000">
            <a:off x="0" y="0"/>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endParaRPr lang="en-US"/>
          </a:p>
        </p:txBody>
      </p:sp>
      <p:sp>
        <p:nvSpPr>
          <p:cNvPr id="18" name="TextBox 18"/>
          <p:cNvSpPr txBox="1"/>
          <p:nvPr/>
        </p:nvSpPr>
        <p:spPr>
          <a:xfrm>
            <a:off x="1778902" y="8700182"/>
            <a:ext cx="3002789" cy="932434"/>
          </a:xfrm>
          <a:prstGeom prst="rect">
            <a:avLst/>
          </a:prstGeom>
        </p:spPr>
        <p:txBody>
          <a:bodyPr lIns="0" tIns="0" rIns="0" bIns="0" rtlCol="0" anchor="t">
            <a:spAutoFit/>
          </a:bodyPr>
          <a:lstStyle/>
          <a:p>
            <a:pPr algn="ctr">
              <a:lnSpc>
                <a:spcPts val="3796"/>
              </a:lnSpc>
            </a:pPr>
            <a:r>
              <a:rPr lang="en-US" sz="2712">
                <a:solidFill>
                  <a:srgbClr val="6D604E"/>
                </a:solidFill>
                <a:latin typeface="Playpen Sans"/>
                <a:ea typeface="Playpen Sans"/>
                <a:cs typeface="Playpen Sans"/>
                <a:sym typeface="Playpen Sans"/>
              </a:rPr>
              <a:t>Joint Secretary Academic Affairs </a:t>
            </a:r>
          </a:p>
        </p:txBody>
      </p:sp>
      <p:sp>
        <p:nvSpPr>
          <p:cNvPr id="19" name="TextBox 19"/>
          <p:cNvSpPr txBox="1"/>
          <p:nvPr/>
        </p:nvSpPr>
        <p:spPr>
          <a:xfrm>
            <a:off x="8198557" y="8734625"/>
            <a:ext cx="2665674" cy="932434"/>
          </a:xfrm>
          <a:prstGeom prst="rect">
            <a:avLst/>
          </a:prstGeom>
        </p:spPr>
        <p:txBody>
          <a:bodyPr lIns="0" tIns="0" rIns="0" bIns="0" rtlCol="0" anchor="t">
            <a:spAutoFit/>
          </a:bodyPr>
          <a:lstStyle/>
          <a:p>
            <a:pPr algn="ctr">
              <a:lnSpc>
                <a:spcPts val="3796"/>
              </a:lnSpc>
            </a:pPr>
            <a:r>
              <a:rPr lang="en-US" sz="2712">
                <a:solidFill>
                  <a:srgbClr val="6D604E"/>
                </a:solidFill>
                <a:latin typeface="Playpen Sans"/>
                <a:ea typeface="Playpen Sans"/>
                <a:cs typeface="Playpen Sans"/>
                <a:sym typeface="Playpen Sans"/>
              </a:rPr>
              <a:t>Joint Secretary Events</a:t>
            </a:r>
          </a:p>
        </p:txBody>
      </p:sp>
      <p:sp>
        <p:nvSpPr>
          <p:cNvPr id="20" name="TextBox 20"/>
          <p:cNvSpPr txBox="1"/>
          <p:nvPr/>
        </p:nvSpPr>
        <p:spPr>
          <a:xfrm>
            <a:off x="14233198" y="8734625"/>
            <a:ext cx="2665674" cy="455586"/>
          </a:xfrm>
          <a:prstGeom prst="rect">
            <a:avLst/>
          </a:prstGeom>
        </p:spPr>
        <p:txBody>
          <a:bodyPr lIns="0" tIns="0" rIns="0" bIns="0" rtlCol="0" anchor="t">
            <a:spAutoFit/>
          </a:bodyPr>
          <a:lstStyle/>
          <a:p>
            <a:pPr algn="ctr">
              <a:lnSpc>
                <a:spcPts val="3796"/>
              </a:lnSpc>
            </a:pPr>
            <a:r>
              <a:rPr lang="en-US" sz="2712">
                <a:solidFill>
                  <a:srgbClr val="6D604E"/>
                </a:solidFill>
                <a:latin typeface="Playpen Sans"/>
                <a:ea typeface="Playpen Sans"/>
                <a:cs typeface="Playpen Sans"/>
                <a:sym typeface="Playpen Sans"/>
              </a:rPr>
              <a:t>Chief Editor</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a:off x="15230029" y="8296639"/>
            <a:ext cx="4058543" cy="2571750"/>
          </a:xfrm>
          <a:custGeom>
            <a:avLst/>
            <a:gdLst/>
            <a:ahLst/>
            <a:cxnLst/>
            <a:rect l="l" t="t" r="r" b="b"/>
            <a:pathLst>
              <a:path w="4058543" h="2571750">
                <a:moveTo>
                  <a:pt x="0" y="0"/>
                </a:moveTo>
                <a:lnTo>
                  <a:pt x="4058542" y="0"/>
                </a:lnTo>
                <a:lnTo>
                  <a:pt x="4058542" y="2571750"/>
                </a:lnTo>
                <a:lnTo>
                  <a:pt x="0" y="2571750"/>
                </a:lnTo>
                <a:lnTo>
                  <a:pt x="0" y="0"/>
                </a:lnTo>
                <a:close/>
              </a:path>
            </a:pathLst>
          </a:custGeom>
          <a:blipFill>
            <a:blip r:embed="rId3"/>
            <a:stretch>
              <a:fillRect/>
            </a:stretch>
          </a:blipFill>
        </p:spPr>
        <p:txBody>
          <a:bodyPr/>
          <a:lstStyle/>
          <a:p>
            <a:endParaRPr lang="en-US"/>
          </a:p>
        </p:txBody>
      </p:sp>
      <p:sp>
        <p:nvSpPr>
          <p:cNvPr id="4" name="Freeform 4"/>
          <p:cNvSpPr/>
          <p:nvPr/>
        </p:nvSpPr>
        <p:spPr>
          <a:xfrm rot="-10800000">
            <a:off x="0" y="0"/>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endParaRPr lang="en-US"/>
          </a:p>
        </p:txBody>
      </p:sp>
      <p:grpSp>
        <p:nvGrpSpPr>
          <p:cNvPr id="5" name="Group 5"/>
          <p:cNvGrpSpPr/>
          <p:nvPr/>
        </p:nvGrpSpPr>
        <p:grpSpPr>
          <a:xfrm>
            <a:off x="344932" y="1978151"/>
            <a:ext cx="3655288" cy="3655288"/>
            <a:chOff x="0" y="0"/>
            <a:chExt cx="6350000" cy="6350000"/>
          </a:xfrm>
        </p:grpSpPr>
        <p:sp>
          <p:nvSpPr>
            <p:cNvPr id="6" name="Freeform 6"/>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t="-8354" b="-88932"/>
              </a:stretch>
            </a:blipFill>
          </p:spPr>
          <p:txBody>
            <a:bodyPr/>
            <a:lstStyle/>
            <a:p>
              <a:endParaRPr lang="en-US"/>
            </a:p>
          </p:txBody>
        </p:sp>
      </p:grpSp>
      <p:grpSp>
        <p:nvGrpSpPr>
          <p:cNvPr id="7" name="Group 7"/>
          <p:cNvGrpSpPr/>
          <p:nvPr/>
        </p:nvGrpSpPr>
        <p:grpSpPr>
          <a:xfrm>
            <a:off x="4908647" y="1978151"/>
            <a:ext cx="3655288" cy="3655288"/>
            <a:chOff x="0" y="0"/>
            <a:chExt cx="6350000" cy="6350000"/>
          </a:xfrm>
        </p:grpSpPr>
        <p:sp>
          <p:nvSpPr>
            <p:cNvPr id="8" name="Freeform 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a:stretch>
                <a:fillRect l="-40060" t="-40512" r="-22011" b="-75583"/>
              </a:stretch>
            </a:blipFill>
          </p:spPr>
          <p:txBody>
            <a:bodyPr/>
            <a:lstStyle/>
            <a:p>
              <a:endParaRPr lang="en-US"/>
            </a:p>
          </p:txBody>
        </p:sp>
      </p:grpSp>
      <p:grpSp>
        <p:nvGrpSpPr>
          <p:cNvPr id="9" name="Group 9"/>
          <p:cNvGrpSpPr/>
          <p:nvPr/>
        </p:nvGrpSpPr>
        <p:grpSpPr>
          <a:xfrm>
            <a:off x="9800772" y="1900458"/>
            <a:ext cx="3655288" cy="3655288"/>
            <a:chOff x="0" y="0"/>
            <a:chExt cx="6350000" cy="6350000"/>
          </a:xfrm>
        </p:grpSpPr>
        <p:sp>
          <p:nvSpPr>
            <p:cNvPr id="10" name="Freeform 10"/>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a:stretch>
                <a:fillRect b="-7889"/>
              </a:stretch>
            </a:blipFill>
          </p:spPr>
          <p:txBody>
            <a:bodyPr/>
            <a:lstStyle/>
            <a:p>
              <a:endParaRPr lang="en-US"/>
            </a:p>
          </p:txBody>
        </p:sp>
      </p:grpSp>
      <p:grpSp>
        <p:nvGrpSpPr>
          <p:cNvPr id="11" name="Group 11"/>
          <p:cNvGrpSpPr/>
          <p:nvPr/>
        </p:nvGrpSpPr>
        <p:grpSpPr>
          <a:xfrm>
            <a:off x="14370472" y="1900458"/>
            <a:ext cx="3655288" cy="3655288"/>
            <a:chOff x="0" y="0"/>
            <a:chExt cx="6350000" cy="6350000"/>
          </a:xfrm>
        </p:grpSpPr>
        <p:sp>
          <p:nvSpPr>
            <p:cNvPr id="12" name="Freeform 12"/>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7"/>
              <a:stretch>
                <a:fillRect l="-13976" t="-79696" r="-41783" b="-27984"/>
              </a:stretch>
            </a:blipFill>
          </p:spPr>
          <p:txBody>
            <a:bodyPr/>
            <a:lstStyle/>
            <a:p>
              <a:endParaRPr lang="en-US"/>
            </a:p>
          </p:txBody>
        </p:sp>
      </p:grpSp>
      <p:grpSp>
        <p:nvGrpSpPr>
          <p:cNvPr id="13" name="Group 13"/>
          <p:cNvGrpSpPr/>
          <p:nvPr/>
        </p:nvGrpSpPr>
        <p:grpSpPr>
          <a:xfrm>
            <a:off x="2826220" y="6096906"/>
            <a:ext cx="3655288" cy="3655288"/>
            <a:chOff x="0" y="0"/>
            <a:chExt cx="6350000" cy="6350000"/>
          </a:xfrm>
        </p:grpSpPr>
        <p:sp>
          <p:nvSpPr>
            <p:cNvPr id="14" name="Freeform 14"/>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8"/>
              <a:stretch>
                <a:fillRect l="-23525" t="-24389" r="-27998" b="-9899"/>
              </a:stretch>
            </a:blipFill>
          </p:spPr>
          <p:txBody>
            <a:bodyPr/>
            <a:lstStyle/>
            <a:p>
              <a:endParaRPr lang="en-US"/>
            </a:p>
          </p:txBody>
        </p:sp>
      </p:grpSp>
      <p:grpSp>
        <p:nvGrpSpPr>
          <p:cNvPr id="15" name="Group 15"/>
          <p:cNvGrpSpPr/>
          <p:nvPr/>
        </p:nvGrpSpPr>
        <p:grpSpPr>
          <a:xfrm>
            <a:off x="7825437" y="6004920"/>
            <a:ext cx="3655288" cy="3655288"/>
            <a:chOff x="0" y="0"/>
            <a:chExt cx="6350000" cy="6350000"/>
          </a:xfrm>
        </p:grpSpPr>
        <p:sp>
          <p:nvSpPr>
            <p:cNvPr id="16" name="Freeform 16"/>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9"/>
              <a:stretch>
                <a:fillRect l="-2134" r="-6315" b="-11875"/>
              </a:stretch>
            </a:blipFill>
          </p:spPr>
          <p:txBody>
            <a:bodyPr/>
            <a:lstStyle/>
            <a:p>
              <a:endParaRPr lang="en-US"/>
            </a:p>
          </p:txBody>
        </p:sp>
      </p:grpSp>
      <p:grpSp>
        <p:nvGrpSpPr>
          <p:cNvPr id="17" name="Group 17"/>
          <p:cNvGrpSpPr/>
          <p:nvPr/>
        </p:nvGrpSpPr>
        <p:grpSpPr>
          <a:xfrm>
            <a:off x="12976257" y="6096906"/>
            <a:ext cx="3655288" cy="3655288"/>
            <a:chOff x="0" y="0"/>
            <a:chExt cx="6350000" cy="6350000"/>
          </a:xfrm>
        </p:grpSpPr>
        <p:sp>
          <p:nvSpPr>
            <p:cNvPr id="18" name="Freeform 1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10"/>
              <a:stretch>
                <a:fillRect l="-45861" t="-12933" r="-26125" b="-16057"/>
              </a:stretch>
            </a:blipFill>
          </p:spPr>
          <p:txBody>
            <a:bodyPr/>
            <a:lstStyle/>
            <a:p>
              <a:endParaRPr lang="en-US"/>
            </a:p>
          </p:txBody>
        </p:sp>
      </p:grpSp>
      <p:sp>
        <p:nvSpPr>
          <p:cNvPr id="19" name="Freeform 19"/>
          <p:cNvSpPr/>
          <p:nvPr/>
        </p:nvSpPr>
        <p:spPr>
          <a:xfrm>
            <a:off x="4800319" y="5103214"/>
            <a:ext cx="3950670" cy="905063"/>
          </a:xfrm>
          <a:custGeom>
            <a:avLst/>
            <a:gdLst/>
            <a:ahLst/>
            <a:cxnLst/>
            <a:rect l="l" t="t" r="r" b="b"/>
            <a:pathLst>
              <a:path w="3950670" h="905063">
                <a:moveTo>
                  <a:pt x="0" y="0"/>
                </a:moveTo>
                <a:lnTo>
                  <a:pt x="3950671" y="0"/>
                </a:lnTo>
                <a:lnTo>
                  <a:pt x="3950671" y="905063"/>
                </a:lnTo>
                <a:lnTo>
                  <a:pt x="0" y="90506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0" name="Freeform 20"/>
          <p:cNvSpPr/>
          <p:nvPr/>
        </p:nvSpPr>
        <p:spPr>
          <a:xfrm>
            <a:off x="9676852" y="5103214"/>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1" name="Freeform 21"/>
          <p:cNvSpPr/>
          <p:nvPr/>
        </p:nvSpPr>
        <p:spPr>
          <a:xfrm>
            <a:off x="14129507" y="5103214"/>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2" name="Freeform 22"/>
          <p:cNvSpPr/>
          <p:nvPr/>
        </p:nvSpPr>
        <p:spPr>
          <a:xfrm>
            <a:off x="2674537" y="9129983"/>
            <a:ext cx="3950670" cy="905063"/>
          </a:xfrm>
          <a:custGeom>
            <a:avLst/>
            <a:gdLst/>
            <a:ahLst/>
            <a:cxnLst/>
            <a:rect l="l" t="t" r="r" b="b"/>
            <a:pathLst>
              <a:path w="3950670" h="905063">
                <a:moveTo>
                  <a:pt x="0" y="0"/>
                </a:moveTo>
                <a:lnTo>
                  <a:pt x="3950670" y="0"/>
                </a:lnTo>
                <a:lnTo>
                  <a:pt x="3950670" y="905062"/>
                </a:lnTo>
                <a:lnTo>
                  <a:pt x="0" y="90506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3" name="Freeform 23"/>
          <p:cNvSpPr/>
          <p:nvPr/>
        </p:nvSpPr>
        <p:spPr>
          <a:xfrm>
            <a:off x="7825437" y="9129983"/>
            <a:ext cx="3950670" cy="905063"/>
          </a:xfrm>
          <a:custGeom>
            <a:avLst/>
            <a:gdLst/>
            <a:ahLst/>
            <a:cxnLst/>
            <a:rect l="l" t="t" r="r" b="b"/>
            <a:pathLst>
              <a:path w="3950670" h="905063">
                <a:moveTo>
                  <a:pt x="0" y="0"/>
                </a:moveTo>
                <a:lnTo>
                  <a:pt x="3950670" y="0"/>
                </a:lnTo>
                <a:lnTo>
                  <a:pt x="3950670" y="905062"/>
                </a:lnTo>
                <a:lnTo>
                  <a:pt x="0" y="90506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4" name="Freeform 24"/>
          <p:cNvSpPr/>
          <p:nvPr/>
        </p:nvSpPr>
        <p:spPr>
          <a:xfrm>
            <a:off x="12881633" y="9073694"/>
            <a:ext cx="4196375" cy="961351"/>
          </a:xfrm>
          <a:custGeom>
            <a:avLst/>
            <a:gdLst/>
            <a:ahLst/>
            <a:cxnLst/>
            <a:rect l="l" t="t" r="r" b="b"/>
            <a:pathLst>
              <a:path w="4196375" h="961351">
                <a:moveTo>
                  <a:pt x="0" y="0"/>
                </a:moveTo>
                <a:lnTo>
                  <a:pt x="4196374" y="0"/>
                </a:lnTo>
                <a:lnTo>
                  <a:pt x="4196374" y="961351"/>
                </a:lnTo>
                <a:lnTo>
                  <a:pt x="0" y="961351"/>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25" name="Group 25"/>
          <p:cNvGrpSpPr/>
          <p:nvPr/>
        </p:nvGrpSpPr>
        <p:grpSpPr>
          <a:xfrm>
            <a:off x="6003066" y="158877"/>
            <a:ext cx="7791136" cy="1739647"/>
            <a:chOff x="0" y="0"/>
            <a:chExt cx="10388181" cy="2319529"/>
          </a:xfrm>
        </p:grpSpPr>
        <p:sp>
          <p:nvSpPr>
            <p:cNvPr id="26" name="Freeform 26"/>
            <p:cNvSpPr/>
            <p:nvPr/>
          </p:nvSpPr>
          <p:spPr>
            <a:xfrm>
              <a:off x="0" y="411751"/>
              <a:ext cx="9223216" cy="1907778"/>
            </a:xfrm>
            <a:custGeom>
              <a:avLst/>
              <a:gdLst/>
              <a:ahLst/>
              <a:cxnLst/>
              <a:rect l="l" t="t" r="r" b="b"/>
              <a:pathLst>
                <a:path w="9223216" h="1907778">
                  <a:moveTo>
                    <a:pt x="0" y="0"/>
                  </a:moveTo>
                  <a:lnTo>
                    <a:pt x="9223216" y="0"/>
                  </a:lnTo>
                  <a:lnTo>
                    <a:pt x="9223216" y="1907778"/>
                  </a:lnTo>
                  <a:lnTo>
                    <a:pt x="0" y="1907778"/>
                  </a:lnTo>
                  <a:lnTo>
                    <a:pt x="0" y="0"/>
                  </a:lnTo>
                  <a:close/>
                </a:path>
              </a:pathLst>
            </a:custGeom>
            <a:blipFill>
              <a:blip r:embed="rId12"/>
              <a:stretch>
                <a:fillRect/>
              </a:stretch>
            </a:blipFill>
          </p:spPr>
          <p:txBody>
            <a:bodyPr/>
            <a:lstStyle/>
            <a:p>
              <a:endParaRPr lang="en-US"/>
            </a:p>
          </p:txBody>
        </p:sp>
        <p:sp>
          <p:nvSpPr>
            <p:cNvPr id="27" name="Freeform 27"/>
            <p:cNvSpPr/>
            <p:nvPr/>
          </p:nvSpPr>
          <p:spPr>
            <a:xfrm>
              <a:off x="9578405" y="0"/>
              <a:ext cx="809776" cy="823501"/>
            </a:xfrm>
            <a:custGeom>
              <a:avLst/>
              <a:gdLst/>
              <a:ahLst/>
              <a:cxnLst/>
              <a:rect l="l" t="t" r="r" b="b"/>
              <a:pathLst>
                <a:path w="809776" h="823501">
                  <a:moveTo>
                    <a:pt x="0" y="0"/>
                  </a:moveTo>
                  <a:lnTo>
                    <a:pt x="809776" y="0"/>
                  </a:lnTo>
                  <a:lnTo>
                    <a:pt x="809776" y="823501"/>
                  </a:lnTo>
                  <a:lnTo>
                    <a:pt x="0" y="823501"/>
                  </a:lnTo>
                  <a:lnTo>
                    <a:pt x="0" y="0"/>
                  </a:lnTo>
                  <a:close/>
                </a:path>
              </a:pathLst>
            </a:custGeom>
            <a:blipFill>
              <a:blip r:embed="rId13"/>
              <a:stretch>
                <a:fillRect/>
              </a:stretch>
            </a:blipFill>
          </p:spPr>
          <p:txBody>
            <a:bodyPr/>
            <a:lstStyle/>
            <a:p>
              <a:endParaRPr lang="en-US"/>
            </a:p>
          </p:txBody>
        </p:sp>
        <p:sp>
          <p:nvSpPr>
            <p:cNvPr id="28" name="TextBox 28"/>
            <p:cNvSpPr txBox="1"/>
            <p:nvPr/>
          </p:nvSpPr>
          <p:spPr>
            <a:xfrm rot="-140400">
              <a:off x="829081" y="904085"/>
              <a:ext cx="7884532" cy="990848"/>
            </a:xfrm>
            <a:prstGeom prst="rect">
              <a:avLst/>
            </a:prstGeom>
          </p:spPr>
          <p:txBody>
            <a:bodyPr lIns="0" tIns="0" rIns="0" bIns="0" rtlCol="0" anchor="t">
              <a:spAutoFit/>
            </a:bodyPr>
            <a:lstStyle/>
            <a:p>
              <a:pPr algn="ctr">
                <a:lnSpc>
                  <a:spcPts val="6271"/>
                </a:lnSpc>
              </a:pPr>
              <a:r>
                <a:rPr lang="en-US" sz="4479" b="1" spc="223">
                  <a:solidFill>
                    <a:srgbClr val="FFFFFF"/>
                  </a:solidFill>
                  <a:latin typeface="Kalam Bold"/>
                  <a:ea typeface="Kalam Bold"/>
                  <a:cs typeface="Kalam Bold"/>
                  <a:sym typeface="Kalam Bold"/>
                </a:rPr>
                <a:t>MEET YOUR COUNCIL</a:t>
              </a:r>
            </a:p>
          </p:txBody>
        </p:sp>
      </p:grpSp>
      <p:sp>
        <p:nvSpPr>
          <p:cNvPr id="29" name="TextBox 29"/>
          <p:cNvSpPr txBox="1"/>
          <p:nvPr/>
        </p:nvSpPr>
        <p:spPr>
          <a:xfrm>
            <a:off x="5090480" y="5036539"/>
            <a:ext cx="3690372" cy="596900"/>
          </a:xfrm>
          <a:prstGeom prst="rect">
            <a:avLst/>
          </a:prstGeom>
        </p:spPr>
        <p:txBody>
          <a:bodyPr lIns="0" tIns="0" rIns="0" bIns="0" rtlCol="0" anchor="t">
            <a:spAutoFit/>
          </a:bodyPr>
          <a:lstStyle/>
          <a:p>
            <a:pPr algn="ctr">
              <a:lnSpc>
                <a:spcPts val="4900"/>
              </a:lnSpc>
            </a:pPr>
            <a:r>
              <a:rPr lang="en-US" sz="3500">
                <a:solidFill>
                  <a:srgbClr val="001F3D"/>
                </a:solidFill>
                <a:latin typeface="Kalam"/>
                <a:ea typeface="Kalam"/>
                <a:cs typeface="Kalam"/>
                <a:sym typeface="Kalam"/>
              </a:rPr>
              <a:t>Karan Pilania </a:t>
            </a:r>
          </a:p>
        </p:txBody>
      </p:sp>
      <p:grpSp>
        <p:nvGrpSpPr>
          <p:cNvPr id="30" name="Group 30"/>
          <p:cNvGrpSpPr/>
          <p:nvPr/>
        </p:nvGrpSpPr>
        <p:grpSpPr>
          <a:xfrm>
            <a:off x="178152" y="5103214"/>
            <a:ext cx="3950670" cy="905063"/>
            <a:chOff x="0" y="0"/>
            <a:chExt cx="5267561" cy="1206750"/>
          </a:xfrm>
        </p:grpSpPr>
        <p:sp>
          <p:nvSpPr>
            <p:cNvPr id="31" name="Freeform 31"/>
            <p:cNvSpPr/>
            <p:nvPr/>
          </p:nvSpPr>
          <p:spPr>
            <a:xfrm>
              <a:off x="0" y="0"/>
              <a:ext cx="5267561" cy="1206750"/>
            </a:xfrm>
            <a:custGeom>
              <a:avLst/>
              <a:gdLst/>
              <a:ahLst/>
              <a:cxnLst/>
              <a:rect l="l" t="t" r="r" b="b"/>
              <a:pathLst>
                <a:path w="5267561" h="1206750">
                  <a:moveTo>
                    <a:pt x="0" y="0"/>
                  </a:moveTo>
                  <a:lnTo>
                    <a:pt x="5267561" y="0"/>
                  </a:lnTo>
                  <a:lnTo>
                    <a:pt x="5267561" y="1206750"/>
                  </a:lnTo>
                  <a:lnTo>
                    <a:pt x="0" y="120675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32" name="TextBox 32"/>
            <p:cNvSpPr txBox="1"/>
            <p:nvPr/>
          </p:nvSpPr>
          <p:spPr>
            <a:xfrm>
              <a:off x="621007" y="-57150"/>
              <a:ext cx="4180737" cy="758769"/>
            </a:xfrm>
            <a:prstGeom prst="rect">
              <a:avLst/>
            </a:prstGeom>
          </p:spPr>
          <p:txBody>
            <a:bodyPr lIns="0" tIns="0" rIns="0" bIns="0" rtlCol="0" anchor="t">
              <a:spAutoFit/>
            </a:bodyPr>
            <a:lstStyle/>
            <a:p>
              <a:pPr algn="ctr">
                <a:lnSpc>
                  <a:spcPts val="4897"/>
                </a:lnSpc>
              </a:pPr>
              <a:r>
                <a:rPr lang="en-US" sz="3498">
                  <a:solidFill>
                    <a:srgbClr val="001F3D"/>
                  </a:solidFill>
                  <a:latin typeface="Kalam"/>
                  <a:ea typeface="Kalam"/>
                  <a:cs typeface="Kalam"/>
                  <a:sym typeface="Kalam"/>
                </a:rPr>
                <a:t>Chirag kejriwal</a:t>
              </a:r>
            </a:p>
          </p:txBody>
        </p:sp>
        <p:sp>
          <p:nvSpPr>
            <p:cNvPr id="33" name="TextBox 33"/>
            <p:cNvSpPr txBox="1"/>
            <p:nvPr/>
          </p:nvSpPr>
          <p:spPr>
            <a:xfrm>
              <a:off x="1056469" y="431577"/>
              <a:ext cx="3154623" cy="584681"/>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Associate Sec.</a:t>
              </a:r>
            </a:p>
          </p:txBody>
        </p:sp>
      </p:grpSp>
      <p:sp>
        <p:nvSpPr>
          <p:cNvPr id="34" name="TextBox 34"/>
          <p:cNvSpPr txBox="1"/>
          <p:nvPr/>
        </p:nvSpPr>
        <p:spPr>
          <a:xfrm>
            <a:off x="5687480" y="5412609"/>
            <a:ext cx="2365967"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Associate Sec.</a:t>
            </a:r>
          </a:p>
        </p:txBody>
      </p:sp>
      <p:sp>
        <p:nvSpPr>
          <p:cNvPr id="35" name="TextBox 35"/>
          <p:cNvSpPr txBox="1"/>
          <p:nvPr/>
        </p:nvSpPr>
        <p:spPr>
          <a:xfrm>
            <a:off x="9659310" y="5036539"/>
            <a:ext cx="3690372" cy="596900"/>
          </a:xfrm>
          <a:prstGeom prst="rect">
            <a:avLst/>
          </a:prstGeom>
        </p:spPr>
        <p:txBody>
          <a:bodyPr lIns="0" tIns="0" rIns="0" bIns="0" rtlCol="0" anchor="t">
            <a:spAutoFit/>
          </a:bodyPr>
          <a:lstStyle/>
          <a:p>
            <a:pPr algn="ctr">
              <a:lnSpc>
                <a:spcPts val="4900"/>
              </a:lnSpc>
            </a:pPr>
            <a:r>
              <a:rPr lang="en-US" sz="3500">
                <a:solidFill>
                  <a:srgbClr val="001F3D"/>
                </a:solidFill>
                <a:latin typeface="Kalam"/>
                <a:ea typeface="Kalam"/>
                <a:cs typeface="Kalam"/>
                <a:sym typeface="Kalam"/>
              </a:rPr>
              <a:t>Bhavya</a:t>
            </a:r>
          </a:p>
        </p:txBody>
      </p:sp>
      <p:sp>
        <p:nvSpPr>
          <p:cNvPr id="36" name="TextBox 36"/>
          <p:cNvSpPr txBox="1"/>
          <p:nvPr/>
        </p:nvSpPr>
        <p:spPr>
          <a:xfrm>
            <a:off x="9800772" y="5412609"/>
            <a:ext cx="3503605"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Design &amp; Media Sec.</a:t>
            </a:r>
          </a:p>
        </p:txBody>
      </p:sp>
      <p:sp>
        <p:nvSpPr>
          <p:cNvPr id="37" name="TextBox 37"/>
          <p:cNvSpPr txBox="1"/>
          <p:nvPr/>
        </p:nvSpPr>
        <p:spPr>
          <a:xfrm>
            <a:off x="14259656" y="5070684"/>
            <a:ext cx="3690372" cy="596900"/>
          </a:xfrm>
          <a:prstGeom prst="rect">
            <a:avLst/>
          </a:prstGeom>
        </p:spPr>
        <p:txBody>
          <a:bodyPr lIns="0" tIns="0" rIns="0" bIns="0" rtlCol="0" anchor="t">
            <a:spAutoFit/>
          </a:bodyPr>
          <a:lstStyle/>
          <a:p>
            <a:pPr algn="ctr">
              <a:lnSpc>
                <a:spcPts val="4900"/>
              </a:lnSpc>
            </a:pPr>
            <a:r>
              <a:rPr lang="en-US" sz="3500">
                <a:solidFill>
                  <a:srgbClr val="001F3D"/>
                </a:solidFill>
                <a:latin typeface="Kalam"/>
                <a:ea typeface="Kalam"/>
                <a:cs typeface="Kalam"/>
                <a:sym typeface="Kalam"/>
              </a:rPr>
              <a:t>Pranav Malik</a:t>
            </a:r>
          </a:p>
        </p:txBody>
      </p:sp>
      <p:sp>
        <p:nvSpPr>
          <p:cNvPr id="38" name="TextBox 38"/>
          <p:cNvSpPr txBox="1"/>
          <p:nvPr/>
        </p:nvSpPr>
        <p:spPr>
          <a:xfrm>
            <a:off x="14353040" y="5412609"/>
            <a:ext cx="3503605"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Design &amp; Media Sec.</a:t>
            </a:r>
          </a:p>
        </p:txBody>
      </p:sp>
      <p:sp>
        <p:nvSpPr>
          <p:cNvPr id="39" name="TextBox 39"/>
          <p:cNvSpPr txBox="1"/>
          <p:nvPr/>
        </p:nvSpPr>
        <p:spPr>
          <a:xfrm>
            <a:off x="8053448" y="9063308"/>
            <a:ext cx="3690372" cy="596900"/>
          </a:xfrm>
          <a:prstGeom prst="rect">
            <a:avLst/>
          </a:prstGeom>
        </p:spPr>
        <p:txBody>
          <a:bodyPr lIns="0" tIns="0" rIns="0" bIns="0" rtlCol="0" anchor="t">
            <a:spAutoFit/>
          </a:bodyPr>
          <a:lstStyle/>
          <a:p>
            <a:pPr algn="ctr">
              <a:lnSpc>
                <a:spcPts val="4900"/>
              </a:lnSpc>
            </a:pPr>
            <a:r>
              <a:rPr lang="en-US" sz="3500">
                <a:solidFill>
                  <a:srgbClr val="001F3D"/>
                </a:solidFill>
                <a:latin typeface="Kalam"/>
                <a:ea typeface="Kalam"/>
                <a:cs typeface="Kalam"/>
                <a:sym typeface="Kalam"/>
              </a:rPr>
              <a:t>Yashvi Shah </a:t>
            </a:r>
          </a:p>
        </p:txBody>
      </p:sp>
      <p:sp>
        <p:nvSpPr>
          <p:cNvPr id="40" name="TextBox 40"/>
          <p:cNvSpPr txBox="1"/>
          <p:nvPr/>
        </p:nvSpPr>
        <p:spPr>
          <a:xfrm>
            <a:off x="2804686" y="9063308"/>
            <a:ext cx="3690372" cy="596900"/>
          </a:xfrm>
          <a:prstGeom prst="rect">
            <a:avLst/>
          </a:prstGeom>
        </p:spPr>
        <p:txBody>
          <a:bodyPr lIns="0" tIns="0" rIns="0" bIns="0" rtlCol="0" anchor="t">
            <a:spAutoFit/>
          </a:bodyPr>
          <a:lstStyle/>
          <a:p>
            <a:pPr algn="ctr">
              <a:lnSpc>
                <a:spcPts val="4900"/>
              </a:lnSpc>
            </a:pPr>
            <a:r>
              <a:rPr lang="en-US" sz="3500">
                <a:solidFill>
                  <a:srgbClr val="001F3D"/>
                </a:solidFill>
                <a:latin typeface="Kalam"/>
                <a:ea typeface="Kalam"/>
                <a:cs typeface="Kalam"/>
                <a:sym typeface="Kalam"/>
              </a:rPr>
              <a:t>Jasmeen Patel</a:t>
            </a:r>
          </a:p>
        </p:txBody>
      </p:sp>
      <p:sp>
        <p:nvSpPr>
          <p:cNvPr id="41" name="TextBox 41"/>
          <p:cNvSpPr txBox="1"/>
          <p:nvPr/>
        </p:nvSpPr>
        <p:spPr>
          <a:xfrm>
            <a:off x="12694009" y="9089343"/>
            <a:ext cx="4571623" cy="570865"/>
          </a:xfrm>
          <a:prstGeom prst="rect">
            <a:avLst/>
          </a:prstGeom>
        </p:spPr>
        <p:txBody>
          <a:bodyPr lIns="0" tIns="0" rIns="0" bIns="0" rtlCol="0" anchor="t">
            <a:spAutoFit/>
          </a:bodyPr>
          <a:lstStyle/>
          <a:p>
            <a:pPr algn="ctr">
              <a:lnSpc>
                <a:spcPts val="4760"/>
              </a:lnSpc>
            </a:pPr>
            <a:r>
              <a:rPr lang="en-US" sz="3400">
                <a:solidFill>
                  <a:srgbClr val="001F3D"/>
                </a:solidFill>
                <a:latin typeface="Kalam"/>
                <a:ea typeface="Kalam"/>
                <a:cs typeface="Kalam"/>
                <a:sym typeface="Kalam"/>
              </a:rPr>
              <a:t>Nandita Chandrawat</a:t>
            </a:r>
          </a:p>
        </p:txBody>
      </p:sp>
      <p:sp>
        <p:nvSpPr>
          <p:cNvPr id="42" name="TextBox 42"/>
          <p:cNvSpPr txBox="1"/>
          <p:nvPr/>
        </p:nvSpPr>
        <p:spPr>
          <a:xfrm>
            <a:off x="2826220" y="9497220"/>
            <a:ext cx="3503605"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 Design &amp; Media Sec.</a:t>
            </a:r>
          </a:p>
        </p:txBody>
      </p:sp>
      <p:sp>
        <p:nvSpPr>
          <p:cNvPr id="43" name="TextBox 43"/>
          <p:cNvSpPr txBox="1"/>
          <p:nvPr/>
        </p:nvSpPr>
        <p:spPr>
          <a:xfrm>
            <a:off x="8584102" y="9497220"/>
            <a:ext cx="2365967"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Editor</a:t>
            </a:r>
          </a:p>
        </p:txBody>
      </p:sp>
      <p:sp>
        <p:nvSpPr>
          <p:cNvPr id="44" name="TextBox 44"/>
          <p:cNvSpPr txBox="1"/>
          <p:nvPr/>
        </p:nvSpPr>
        <p:spPr>
          <a:xfrm>
            <a:off x="13738875" y="9497220"/>
            <a:ext cx="2365967"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Editor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txBody>
          <a:bodyPr/>
          <a:lstStyle/>
          <a:p>
            <a:endParaRPr lang="en-US"/>
          </a:p>
        </p:txBody>
      </p:sp>
      <p:sp>
        <p:nvSpPr>
          <p:cNvPr id="3" name="Freeform 3"/>
          <p:cNvSpPr/>
          <p:nvPr/>
        </p:nvSpPr>
        <p:spPr>
          <a:xfrm rot="-10800000">
            <a:off x="0" y="0"/>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endParaRPr lang="en-US"/>
          </a:p>
        </p:txBody>
      </p:sp>
      <p:sp>
        <p:nvSpPr>
          <p:cNvPr id="4" name="Freeform 4"/>
          <p:cNvSpPr/>
          <p:nvPr/>
        </p:nvSpPr>
        <p:spPr>
          <a:xfrm>
            <a:off x="14379693" y="7972425"/>
            <a:ext cx="4058543" cy="2571750"/>
          </a:xfrm>
          <a:custGeom>
            <a:avLst/>
            <a:gdLst/>
            <a:ahLst/>
            <a:cxnLst/>
            <a:rect l="l" t="t" r="r" b="b"/>
            <a:pathLst>
              <a:path w="4058543" h="2571750">
                <a:moveTo>
                  <a:pt x="0" y="0"/>
                </a:moveTo>
                <a:lnTo>
                  <a:pt x="4058543" y="0"/>
                </a:lnTo>
                <a:lnTo>
                  <a:pt x="4058543" y="2571750"/>
                </a:lnTo>
                <a:lnTo>
                  <a:pt x="0" y="2571750"/>
                </a:lnTo>
                <a:lnTo>
                  <a:pt x="0" y="0"/>
                </a:lnTo>
                <a:close/>
              </a:path>
            </a:pathLst>
          </a:custGeom>
          <a:blipFill>
            <a:blip r:embed="rId3"/>
            <a:stretch>
              <a:fillRect/>
            </a:stretch>
          </a:blipFill>
        </p:spPr>
        <p:txBody>
          <a:bodyPr/>
          <a:lstStyle/>
          <a:p>
            <a:endParaRPr lang="en-US"/>
          </a:p>
        </p:txBody>
      </p:sp>
      <p:grpSp>
        <p:nvGrpSpPr>
          <p:cNvPr id="5" name="Group 5"/>
          <p:cNvGrpSpPr/>
          <p:nvPr/>
        </p:nvGrpSpPr>
        <p:grpSpPr>
          <a:xfrm>
            <a:off x="165884" y="3112610"/>
            <a:ext cx="4061780" cy="4061780"/>
            <a:chOff x="0" y="0"/>
            <a:chExt cx="6350000" cy="6350000"/>
          </a:xfrm>
        </p:grpSpPr>
        <p:sp>
          <p:nvSpPr>
            <p:cNvPr id="6" name="Freeform 6"/>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a:stretch>
                <a:fillRect l="-57070" t="-118053" r="-56029" b="-66079"/>
              </a:stretch>
            </a:blipFill>
          </p:spPr>
          <p:txBody>
            <a:bodyPr/>
            <a:lstStyle/>
            <a:p>
              <a:endParaRPr lang="en-US"/>
            </a:p>
          </p:txBody>
        </p:sp>
      </p:grpSp>
      <p:grpSp>
        <p:nvGrpSpPr>
          <p:cNvPr id="7" name="Group 7"/>
          <p:cNvGrpSpPr/>
          <p:nvPr/>
        </p:nvGrpSpPr>
        <p:grpSpPr>
          <a:xfrm>
            <a:off x="9360650" y="3084501"/>
            <a:ext cx="4061780" cy="4061780"/>
            <a:chOff x="0" y="0"/>
            <a:chExt cx="6350000" cy="6350000"/>
          </a:xfrm>
        </p:grpSpPr>
        <p:sp>
          <p:nvSpPr>
            <p:cNvPr id="8" name="Freeform 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a:stretch>
                <a:fillRect l="-32019" t="-67101" r="-38186" b="-59839"/>
              </a:stretch>
            </a:blipFill>
          </p:spPr>
          <p:txBody>
            <a:bodyPr/>
            <a:lstStyle/>
            <a:p>
              <a:endParaRPr lang="en-US"/>
            </a:p>
          </p:txBody>
        </p:sp>
      </p:grpSp>
      <p:grpSp>
        <p:nvGrpSpPr>
          <p:cNvPr id="9" name="Group 9"/>
          <p:cNvGrpSpPr/>
          <p:nvPr/>
        </p:nvGrpSpPr>
        <p:grpSpPr>
          <a:xfrm>
            <a:off x="4590313" y="3112610"/>
            <a:ext cx="4246462" cy="4246462"/>
            <a:chOff x="0" y="0"/>
            <a:chExt cx="6350000" cy="6350000"/>
          </a:xfrm>
        </p:grpSpPr>
        <p:sp>
          <p:nvSpPr>
            <p:cNvPr id="10" name="Freeform 10"/>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a:stretch>
                <a:fillRect l="-33176" t="-98070" r="-47910" b="-43378"/>
              </a:stretch>
            </a:blipFill>
          </p:spPr>
          <p:txBody>
            <a:bodyPr/>
            <a:lstStyle/>
            <a:p>
              <a:endParaRPr lang="en-US"/>
            </a:p>
          </p:txBody>
        </p:sp>
      </p:grpSp>
      <p:grpSp>
        <p:nvGrpSpPr>
          <p:cNvPr id="11" name="Group 11"/>
          <p:cNvGrpSpPr/>
          <p:nvPr/>
        </p:nvGrpSpPr>
        <p:grpSpPr>
          <a:xfrm>
            <a:off x="13950231" y="3084501"/>
            <a:ext cx="4061780" cy="4061780"/>
            <a:chOff x="0" y="0"/>
            <a:chExt cx="6350000" cy="6350000"/>
          </a:xfrm>
        </p:grpSpPr>
        <p:sp>
          <p:nvSpPr>
            <p:cNvPr id="12" name="Freeform 12"/>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7"/>
              <a:stretch>
                <a:fillRect t="-29038" b="-4047"/>
              </a:stretch>
            </a:blipFill>
          </p:spPr>
          <p:txBody>
            <a:bodyPr/>
            <a:lstStyle/>
            <a:p>
              <a:endParaRPr lang="en-US"/>
            </a:p>
          </p:txBody>
        </p:sp>
      </p:grpSp>
      <p:sp>
        <p:nvSpPr>
          <p:cNvPr id="13" name="Freeform 13"/>
          <p:cNvSpPr/>
          <p:nvPr/>
        </p:nvSpPr>
        <p:spPr>
          <a:xfrm>
            <a:off x="276993" y="6693749"/>
            <a:ext cx="3950670" cy="905063"/>
          </a:xfrm>
          <a:custGeom>
            <a:avLst/>
            <a:gdLst/>
            <a:ahLst/>
            <a:cxnLst/>
            <a:rect l="l" t="t" r="r" b="b"/>
            <a:pathLst>
              <a:path w="3950670" h="905063">
                <a:moveTo>
                  <a:pt x="0" y="0"/>
                </a:moveTo>
                <a:lnTo>
                  <a:pt x="3950671" y="0"/>
                </a:lnTo>
                <a:lnTo>
                  <a:pt x="3950671" y="905063"/>
                </a:lnTo>
                <a:lnTo>
                  <a:pt x="0" y="90506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Freeform 14"/>
          <p:cNvSpPr/>
          <p:nvPr/>
        </p:nvSpPr>
        <p:spPr>
          <a:xfrm>
            <a:off x="9665071" y="6693749"/>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4943255" y="6693749"/>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Freeform 16"/>
          <p:cNvSpPr/>
          <p:nvPr/>
        </p:nvSpPr>
        <p:spPr>
          <a:xfrm>
            <a:off x="14215816" y="6693749"/>
            <a:ext cx="3950670" cy="905063"/>
          </a:xfrm>
          <a:custGeom>
            <a:avLst/>
            <a:gdLst/>
            <a:ahLst/>
            <a:cxnLst/>
            <a:rect l="l" t="t" r="r" b="b"/>
            <a:pathLst>
              <a:path w="3950670" h="905063">
                <a:moveTo>
                  <a:pt x="0" y="0"/>
                </a:moveTo>
                <a:lnTo>
                  <a:pt x="3950670" y="0"/>
                </a:lnTo>
                <a:lnTo>
                  <a:pt x="3950670" y="905063"/>
                </a:lnTo>
                <a:lnTo>
                  <a:pt x="0" y="90506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7" name="TextBox 17"/>
          <p:cNvSpPr txBox="1"/>
          <p:nvPr/>
        </p:nvSpPr>
        <p:spPr>
          <a:xfrm>
            <a:off x="14681571" y="6636599"/>
            <a:ext cx="3135553" cy="583364"/>
          </a:xfrm>
          <a:prstGeom prst="rect">
            <a:avLst/>
          </a:prstGeom>
        </p:spPr>
        <p:txBody>
          <a:bodyPr lIns="0" tIns="0" rIns="0" bIns="0" rtlCol="0" anchor="t">
            <a:spAutoFit/>
          </a:bodyPr>
          <a:lstStyle/>
          <a:p>
            <a:pPr algn="ctr">
              <a:lnSpc>
                <a:spcPts val="4897"/>
              </a:lnSpc>
            </a:pPr>
            <a:r>
              <a:rPr lang="en-US" sz="3498">
                <a:solidFill>
                  <a:srgbClr val="001F3D"/>
                </a:solidFill>
                <a:latin typeface="Kalam"/>
                <a:ea typeface="Kalam"/>
                <a:cs typeface="Kalam"/>
                <a:sym typeface="Kalam"/>
              </a:rPr>
              <a:t>Akshita Baid </a:t>
            </a:r>
          </a:p>
        </p:txBody>
      </p:sp>
      <p:sp>
        <p:nvSpPr>
          <p:cNvPr id="18" name="TextBox 18"/>
          <p:cNvSpPr txBox="1"/>
          <p:nvPr/>
        </p:nvSpPr>
        <p:spPr>
          <a:xfrm>
            <a:off x="15008168" y="7003144"/>
            <a:ext cx="2365967"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Alumni Sec.</a:t>
            </a:r>
          </a:p>
        </p:txBody>
      </p:sp>
      <p:sp>
        <p:nvSpPr>
          <p:cNvPr id="19" name="TextBox 19"/>
          <p:cNvSpPr txBox="1"/>
          <p:nvPr/>
        </p:nvSpPr>
        <p:spPr>
          <a:xfrm>
            <a:off x="10457422" y="7003144"/>
            <a:ext cx="2365967"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Web Sec.</a:t>
            </a:r>
          </a:p>
        </p:txBody>
      </p:sp>
      <p:sp>
        <p:nvSpPr>
          <p:cNvPr id="20" name="TextBox 20"/>
          <p:cNvSpPr txBox="1"/>
          <p:nvPr/>
        </p:nvSpPr>
        <p:spPr>
          <a:xfrm>
            <a:off x="5409010" y="6636599"/>
            <a:ext cx="3135553" cy="583364"/>
          </a:xfrm>
          <a:prstGeom prst="rect">
            <a:avLst/>
          </a:prstGeom>
        </p:spPr>
        <p:txBody>
          <a:bodyPr lIns="0" tIns="0" rIns="0" bIns="0" rtlCol="0" anchor="t">
            <a:spAutoFit/>
          </a:bodyPr>
          <a:lstStyle/>
          <a:p>
            <a:pPr algn="ctr">
              <a:lnSpc>
                <a:spcPts val="4897"/>
              </a:lnSpc>
            </a:pPr>
            <a:r>
              <a:rPr lang="en-US" sz="3498">
                <a:solidFill>
                  <a:srgbClr val="001F3D"/>
                </a:solidFill>
                <a:latin typeface="Kalam"/>
                <a:ea typeface="Kalam"/>
                <a:cs typeface="Kalam"/>
                <a:sym typeface="Kalam"/>
              </a:rPr>
              <a:t>Divit Ghorpade </a:t>
            </a:r>
          </a:p>
        </p:txBody>
      </p:sp>
      <p:sp>
        <p:nvSpPr>
          <p:cNvPr id="21" name="TextBox 21"/>
          <p:cNvSpPr txBox="1"/>
          <p:nvPr/>
        </p:nvSpPr>
        <p:spPr>
          <a:xfrm>
            <a:off x="5514111" y="7003144"/>
            <a:ext cx="2808957"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Marketing Sec.</a:t>
            </a:r>
          </a:p>
        </p:txBody>
      </p:sp>
      <p:grpSp>
        <p:nvGrpSpPr>
          <p:cNvPr id="22" name="Group 22"/>
          <p:cNvGrpSpPr/>
          <p:nvPr/>
        </p:nvGrpSpPr>
        <p:grpSpPr>
          <a:xfrm>
            <a:off x="5956143" y="100164"/>
            <a:ext cx="7417855" cy="1857072"/>
            <a:chOff x="0" y="0"/>
            <a:chExt cx="9890474" cy="2476096"/>
          </a:xfrm>
        </p:grpSpPr>
        <p:sp>
          <p:nvSpPr>
            <p:cNvPr id="23" name="Freeform 23"/>
            <p:cNvSpPr/>
            <p:nvPr/>
          </p:nvSpPr>
          <p:spPr>
            <a:xfrm>
              <a:off x="0" y="542515"/>
              <a:ext cx="9347958" cy="1933581"/>
            </a:xfrm>
            <a:custGeom>
              <a:avLst/>
              <a:gdLst/>
              <a:ahLst/>
              <a:cxnLst/>
              <a:rect l="l" t="t" r="r" b="b"/>
              <a:pathLst>
                <a:path w="9347958" h="1933581">
                  <a:moveTo>
                    <a:pt x="0" y="0"/>
                  </a:moveTo>
                  <a:lnTo>
                    <a:pt x="9347958" y="0"/>
                  </a:lnTo>
                  <a:lnTo>
                    <a:pt x="9347958" y="1933581"/>
                  </a:lnTo>
                  <a:lnTo>
                    <a:pt x="0" y="1933581"/>
                  </a:lnTo>
                  <a:lnTo>
                    <a:pt x="0" y="0"/>
                  </a:lnTo>
                  <a:close/>
                </a:path>
              </a:pathLst>
            </a:custGeom>
            <a:blipFill>
              <a:blip r:embed="rId9"/>
              <a:stretch>
                <a:fillRect/>
              </a:stretch>
            </a:blipFill>
          </p:spPr>
          <p:txBody>
            <a:bodyPr/>
            <a:lstStyle/>
            <a:p>
              <a:endParaRPr lang="en-US"/>
            </a:p>
          </p:txBody>
        </p:sp>
        <p:sp>
          <p:nvSpPr>
            <p:cNvPr id="24" name="Freeform 24"/>
            <p:cNvSpPr/>
            <p:nvPr/>
          </p:nvSpPr>
          <p:spPr>
            <a:xfrm>
              <a:off x="9069745" y="0"/>
              <a:ext cx="820728" cy="834639"/>
            </a:xfrm>
            <a:custGeom>
              <a:avLst/>
              <a:gdLst/>
              <a:ahLst/>
              <a:cxnLst/>
              <a:rect l="l" t="t" r="r" b="b"/>
              <a:pathLst>
                <a:path w="820728" h="834639">
                  <a:moveTo>
                    <a:pt x="0" y="0"/>
                  </a:moveTo>
                  <a:lnTo>
                    <a:pt x="820729" y="0"/>
                  </a:lnTo>
                  <a:lnTo>
                    <a:pt x="820729" y="834639"/>
                  </a:lnTo>
                  <a:lnTo>
                    <a:pt x="0" y="834639"/>
                  </a:lnTo>
                  <a:lnTo>
                    <a:pt x="0" y="0"/>
                  </a:lnTo>
                  <a:close/>
                </a:path>
              </a:pathLst>
            </a:custGeom>
            <a:blipFill>
              <a:blip r:embed="rId10"/>
              <a:stretch>
                <a:fillRect/>
              </a:stretch>
            </a:blipFill>
          </p:spPr>
          <p:txBody>
            <a:bodyPr/>
            <a:lstStyle/>
            <a:p>
              <a:endParaRPr lang="en-US"/>
            </a:p>
          </p:txBody>
        </p:sp>
        <p:sp>
          <p:nvSpPr>
            <p:cNvPr id="25" name="TextBox 25"/>
            <p:cNvSpPr txBox="1"/>
            <p:nvPr/>
          </p:nvSpPr>
          <p:spPr>
            <a:xfrm rot="-140400">
              <a:off x="840512" y="1052188"/>
              <a:ext cx="7991169" cy="993564"/>
            </a:xfrm>
            <a:prstGeom prst="rect">
              <a:avLst/>
            </a:prstGeom>
          </p:spPr>
          <p:txBody>
            <a:bodyPr lIns="0" tIns="0" rIns="0" bIns="0" rtlCol="0" anchor="t">
              <a:spAutoFit/>
            </a:bodyPr>
            <a:lstStyle/>
            <a:p>
              <a:pPr algn="ctr">
                <a:lnSpc>
                  <a:spcPts val="6356"/>
                </a:lnSpc>
              </a:pPr>
              <a:r>
                <a:rPr lang="en-US" sz="4540" b="1" spc="227">
                  <a:solidFill>
                    <a:srgbClr val="FFFFFF"/>
                  </a:solidFill>
                  <a:latin typeface="Kalam Bold"/>
                  <a:ea typeface="Kalam Bold"/>
                  <a:cs typeface="Kalam Bold"/>
                  <a:sym typeface="Kalam Bold"/>
                </a:rPr>
                <a:t>MEET YOUR COUNCIL</a:t>
              </a:r>
            </a:p>
          </p:txBody>
        </p:sp>
      </p:grpSp>
      <p:sp>
        <p:nvSpPr>
          <p:cNvPr id="26" name="TextBox 26"/>
          <p:cNvSpPr txBox="1"/>
          <p:nvPr/>
        </p:nvSpPr>
        <p:spPr>
          <a:xfrm>
            <a:off x="165884" y="6669519"/>
            <a:ext cx="4347731" cy="504871"/>
          </a:xfrm>
          <a:prstGeom prst="rect">
            <a:avLst/>
          </a:prstGeom>
        </p:spPr>
        <p:txBody>
          <a:bodyPr lIns="0" tIns="0" rIns="0" bIns="0" rtlCol="0" anchor="t">
            <a:spAutoFit/>
          </a:bodyPr>
          <a:lstStyle/>
          <a:p>
            <a:pPr algn="ctr">
              <a:lnSpc>
                <a:spcPts val="4197"/>
              </a:lnSpc>
            </a:pPr>
            <a:r>
              <a:rPr lang="en-US" sz="2998">
                <a:solidFill>
                  <a:srgbClr val="001F3D"/>
                </a:solidFill>
                <a:latin typeface="Kalam"/>
                <a:ea typeface="Kalam"/>
                <a:cs typeface="Kalam"/>
                <a:sym typeface="Kalam"/>
              </a:rPr>
              <a:t>Aditya Aryan Choubey </a:t>
            </a:r>
          </a:p>
        </p:txBody>
      </p:sp>
      <p:sp>
        <p:nvSpPr>
          <p:cNvPr id="27" name="TextBox 27"/>
          <p:cNvSpPr txBox="1"/>
          <p:nvPr/>
        </p:nvSpPr>
        <p:spPr>
          <a:xfrm>
            <a:off x="1013790" y="7003144"/>
            <a:ext cx="2365967" cy="452799"/>
          </a:xfrm>
          <a:prstGeom prst="rect">
            <a:avLst/>
          </a:prstGeom>
        </p:spPr>
        <p:txBody>
          <a:bodyPr lIns="0" tIns="0" rIns="0" bIns="0" rtlCol="0" anchor="t">
            <a:spAutoFit/>
          </a:bodyPr>
          <a:lstStyle/>
          <a:p>
            <a:pPr algn="ctr">
              <a:lnSpc>
                <a:spcPts val="3695"/>
              </a:lnSpc>
            </a:pPr>
            <a:r>
              <a:rPr lang="en-US" sz="2639">
                <a:solidFill>
                  <a:srgbClr val="6D604E"/>
                </a:solidFill>
                <a:latin typeface="Playpen Sans"/>
                <a:ea typeface="Playpen Sans"/>
                <a:cs typeface="Playpen Sans"/>
                <a:sym typeface="Playpen Sans"/>
              </a:rPr>
              <a:t>Sports Sec.</a:t>
            </a:r>
          </a:p>
        </p:txBody>
      </p:sp>
      <p:sp>
        <p:nvSpPr>
          <p:cNvPr id="28" name="TextBox 28"/>
          <p:cNvSpPr txBox="1"/>
          <p:nvPr/>
        </p:nvSpPr>
        <p:spPr>
          <a:xfrm>
            <a:off x="9769110" y="6630272"/>
            <a:ext cx="3846631" cy="570912"/>
          </a:xfrm>
          <a:prstGeom prst="rect">
            <a:avLst/>
          </a:prstGeom>
        </p:spPr>
        <p:txBody>
          <a:bodyPr lIns="0" tIns="0" rIns="0" bIns="0" rtlCol="0" anchor="t">
            <a:spAutoFit/>
          </a:bodyPr>
          <a:lstStyle/>
          <a:p>
            <a:pPr algn="ctr">
              <a:lnSpc>
                <a:spcPts val="4757"/>
              </a:lnSpc>
            </a:pPr>
            <a:r>
              <a:rPr lang="en-US" sz="3398">
                <a:solidFill>
                  <a:srgbClr val="001F3D"/>
                </a:solidFill>
                <a:latin typeface="Kalam"/>
                <a:ea typeface="Kalam"/>
                <a:cs typeface="Kalam"/>
                <a:sym typeface="Kalam"/>
              </a:rPr>
              <a:t>Aditya Kiran Parasa</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4764248" y="1508923"/>
            <a:ext cx="8759504" cy="4932153"/>
          </a:xfrm>
          <a:custGeom>
            <a:avLst/>
            <a:gdLst/>
            <a:ahLst/>
            <a:cxnLst/>
            <a:rect l="l" t="t" r="r" b="b"/>
            <a:pathLst>
              <a:path w="8759504" h="4932153">
                <a:moveTo>
                  <a:pt x="0" y="0"/>
                </a:moveTo>
                <a:lnTo>
                  <a:pt x="8759504" y="0"/>
                </a:lnTo>
                <a:lnTo>
                  <a:pt x="8759504" y="4932153"/>
                </a:lnTo>
                <a:lnTo>
                  <a:pt x="0" y="4932153"/>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2025233" y="7872346"/>
            <a:ext cx="14237534" cy="788670"/>
          </a:xfrm>
          <a:prstGeom prst="rect">
            <a:avLst/>
          </a:prstGeom>
        </p:spPr>
        <p:txBody>
          <a:bodyPr lIns="0" tIns="0" rIns="0" bIns="0" rtlCol="0" anchor="t">
            <a:spAutoFit/>
          </a:bodyPr>
          <a:lstStyle/>
          <a:p>
            <a:pPr algn="ctr">
              <a:lnSpc>
                <a:spcPts val="5610"/>
              </a:lnSpc>
            </a:pPr>
            <a:r>
              <a:rPr lang="en-US" sz="6600" b="1" spc="-488">
                <a:solidFill>
                  <a:srgbClr val="9F3121"/>
                </a:solidFill>
                <a:latin typeface="Inter Bold"/>
                <a:ea typeface="Inter Bold"/>
                <a:cs typeface="Inter Bold"/>
                <a:sym typeface="Inter Bold"/>
              </a:rPr>
              <a:t>Building Resilience Through Engineering</a:t>
            </a:r>
          </a:p>
        </p:txBody>
      </p:sp>
      <p:grpSp>
        <p:nvGrpSpPr>
          <p:cNvPr id="4" name="Group 4"/>
          <p:cNvGrpSpPr/>
          <p:nvPr/>
        </p:nvGrpSpPr>
        <p:grpSpPr>
          <a:xfrm>
            <a:off x="4732972" y="1479232"/>
            <a:ext cx="112395" cy="238125"/>
            <a:chOff x="0" y="0"/>
            <a:chExt cx="149860" cy="317500"/>
          </a:xfrm>
        </p:grpSpPr>
        <p:sp>
          <p:nvSpPr>
            <p:cNvPr id="5" name="Freeform 5"/>
            <p:cNvSpPr/>
            <p:nvPr/>
          </p:nvSpPr>
          <p:spPr>
            <a:xfrm>
              <a:off x="43946" y="50638"/>
              <a:ext cx="53844" cy="216062"/>
            </a:xfrm>
            <a:custGeom>
              <a:avLst/>
              <a:gdLst/>
              <a:ahLst/>
              <a:cxnLst/>
              <a:rect l="l" t="t" r="r" b="b"/>
              <a:pathLst>
                <a:path w="53844" h="216062">
                  <a:moveTo>
                    <a:pt x="53844" y="19212"/>
                  </a:moveTo>
                  <a:cubicBezTo>
                    <a:pt x="41144" y="210982"/>
                    <a:pt x="27174" y="216062"/>
                    <a:pt x="19554" y="213522"/>
                  </a:cubicBezTo>
                  <a:cubicBezTo>
                    <a:pt x="13204" y="212252"/>
                    <a:pt x="5584" y="198282"/>
                    <a:pt x="6854" y="191932"/>
                  </a:cubicBezTo>
                  <a:cubicBezTo>
                    <a:pt x="8124" y="184312"/>
                    <a:pt x="24634" y="171612"/>
                    <a:pt x="30984" y="172882"/>
                  </a:cubicBezTo>
                  <a:cubicBezTo>
                    <a:pt x="38604" y="174152"/>
                    <a:pt x="50034" y="190662"/>
                    <a:pt x="48764" y="198282"/>
                  </a:cubicBezTo>
                  <a:cubicBezTo>
                    <a:pt x="47494" y="205902"/>
                    <a:pt x="36064" y="216062"/>
                    <a:pt x="29714" y="216062"/>
                  </a:cubicBezTo>
                  <a:cubicBezTo>
                    <a:pt x="22094" y="214792"/>
                    <a:pt x="11934" y="205902"/>
                    <a:pt x="6854" y="194472"/>
                  </a:cubicBezTo>
                  <a:cubicBezTo>
                    <a:pt x="-5846" y="163992"/>
                    <a:pt x="504" y="40802"/>
                    <a:pt x="14474" y="14132"/>
                  </a:cubicBezTo>
                  <a:cubicBezTo>
                    <a:pt x="20824" y="5242"/>
                    <a:pt x="29714" y="-1108"/>
                    <a:pt x="36064" y="162"/>
                  </a:cubicBezTo>
                  <a:cubicBezTo>
                    <a:pt x="42414" y="162"/>
                    <a:pt x="53844" y="19212"/>
                    <a:pt x="53844" y="19212"/>
                  </a:cubicBezTo>
                </a:path>
              </a:pathLst>
            </a:custGeom>
            <a:solidFill>
              <a:srgbClr val="A03223"/>
            </a:solidFill>
            <a:ln cap="sq">
              <a:noFill/>
              <a:prstDash val="solid"/>
              <a:miter/>
            </a:ln>
          </p:spPr>
          <p:txBody>
            <a:bodyPr/>
            <a:lstStyle/>
            <a:p>
              <a:endParaRPr lang="en-US"/>
            </a:p>
          </p:txBody>
        </p:sp>
      </p:grpSp>
      <p:grpSp>
        <p:nvGrpSpPr>
          <p:cNvPr id="6" name="Group 6"/>
          <p:cNvGrpSpPr/>
          <p:nvPr/>
        </p:nvGrpSpPr>
        <p:grpSpPr>
          <a:xfrm>
            <a:off x="4733925" y="1477327"/>
            <a:ext cx="110490" cy="255270"/>
            <a:chOff x="0" y="0"/>
            <a:chExt cx="147320" cy="340360"/>
          </a:xfrm>
        </p:grpSpPr>
        <p:sp>
          <p:nvSpPr>
            <p:cNvPr id="7" name="Freeform 7"/>
            <p:cNvSpPr/>
            <p:nvPr/>
          </p:nvSpPr>
          <p:spPr>
            <a:xfrm>
              <a:off x="48091" y="50800"/>
              <a:ext cx="47159" cy="238760"/>
            </a:xfrm>
            <a:custGeom>
              <a:avLst/>
              <a:gdLst/>
              <a:ahLst/>
              <a:cxnLst/>
              <a:rect l="l" t="t" r="r" b="b"/>
              <a:pathLst>
                <a:path w="47159" h="238760">
                  <a:moveTo>
                    <a:pt x="45889" y="19050"/>
                  </a:moveTo>
                  <a:cubicBezTo>
                    <a:pt x="43349" y="232410"/>
                    <a:pt x="38269" y="236220"/>
                    <a:pt x="31919" y="237490"/>
                  </a:cubicBezTo>
                  <a:cubicBezTo>
                    <a:pt x="26839" y="238760"/>
                    <a:pt x="16679" y="237490"/>
                    <a:pt x="12869" y="233680"/>
                  </a:cubicBezTo>
                  <a:cubicBezTo>
                    <a:pt x="7789" y="228600"/>
                    <a:pt x="3979" y="214630"/>
                    <a:pt x="6519" y="207010"/>
                  </a:cubicBezTo>
                  <a:cubicBezTo>
                    <a:pt x="9059" y="201930"/>
                    <a:pt x="16679" y="195580"/>
                    <a:pt x="23029" y="195580"/>
                  </a:cubicBezTo>
                  <a:cubicBezTo>
                    <a:pt x="29379" y="194310"/>
                    <a:pt x="38269" y="196850"/>
                    <a:pt x="42079" y="201930"/>
                  </a:cubicBezTo>
                  <a:cubicBezTo>
                    <a:pt x="47159" y="207010"/>
                    <a:pt x="48429" y="222250"/>
                    <a:pt x="45889" y="227330"/>
                  </a:cubicBezTo>
                  <a:cubicBezTo>
                    <a:pt x="42079" y="233680"/>
                    <a:pt x="33189" y="238760"/>
                    <a:pt x="28109" y="238760"/>
                  </a:cubicBezTo>
                  <a:cubicBezTo>
                    <a:pt x="21759" y="238760"/>
                    <a:pt x="14139" y="236220"/>
                    <a:pt x="9059" y="229870"/>
                  </a:cubicBezTo>
                  <a:cubicBezTo>
                    <a:pt x="1439" y="219710"/>
                    <a:pt x="3979" y="195580"/>
                    <a:pt x="2709" y="172720"/>
                  </a:cubicBezTo>
                  <a:cubicBezTo>
                    <a:pt x="1439" y="132080"/>
                    <a:pt x="-4911" y="38100"/>
                    <a:pt x="7789" y="15240"/>
                  </a:cubicBezTo>
                  <a:cubicBezTo>
                    <a:pt x="12869" y="5080"/>
                    <a:pt x="23029" y="0"/>
                    <a:pt x="29379" y="0"/>
                  </a:cubicBezTo>
                  <a:cubicBezTo>
                    <a:pt x="35729" y="1270"/>
                    <a:pt x="45889" y="19050"/>
                    <a:pt x="45889" y="19050"/>
                  </a:cubicBezTo>
                </a:path>
              </a:pathLst>
            </a:custGeom>
            <a:solidFill>
              <a:srgbClr val="A03223"/>
            </a:solidFill>
            <a:ln cap="sq">
              <a:noFill/>
              <a:prstDash val="solid"/>
              <a:miter/>
            </a:ln>
          </p:spPr>
          <p:txBody>
            <a:bodyPr/>
            <a:lstStyle/>
            <a:p>
              <a:endParaRPr lang="en-US"/>
            </a:p>
          </p:txBody>
        </p:sp>
      </p:grpSp>
      <p:grpSp>
        <p:nvGrpSpPr>
          <p:cNvPr id="8" name="Group 8"/>
          <p:cNvGrpSpPr/>
          <p:nvPr/>
        </p:nvGrpSpPr>
        <p:grpSpPr>
          <a:xfrm>
            <a:off x="4733925" y="1592580"/>
            <a:ext cx="110490" cy="140017"/>
            <a:chOff x="0" y="0"/>
            <a:chExt cx="147320" cy="186690"/>
          </a:xfrm>
        </p:grpSpPr>
        <p:sp>
          <p:nvSpPr>
            <p:cNvPr id="9" name="Freeform 9"/>
            <p:cNvSpPr/>
            <p:nvPr/>
          </p:nvSpPr>
          <p:spPr>
            <a:xfrm>
              <a:off x="48098" y="50661"/>
              <a:ext cx="49868" cy="84082"/>
            </a:xfrm>
            <a:custGeom>
              <a:avLst/>
              <a:gdLst/>
              <a:ahLst/>
              <a:cxnLst/>
              <a:rect l="l" t="t" r="r" b="b"/>
              <a:pathLst>
                <a:path w="49868" h="84082">
                  <a:moveTo>
                    <a:pt x="6512" y="63639"/>
                  </a:moveTo>
                  <a:cubicBezTo>
                    <a:pt x="11592" y="11569"/>
                    <a:pt x="21752" y="3949"/>
                    <a:pt x="29372" y="3949"/>
                  </a:cubicBezTo>
                  <a:cubicBezTo>
                    <a:pt x="35722" y="5219"/>
                    <a:pt x="43342" y="12839"/>
                    <a:pt x="45882" y="19189"/>
                  </a:cubicBezTo>
                  <a:cubicBezTo>
                    <a:pt x="50962" y="29349"/>
                    <a:pt x="50962" y="52209"/>
                    <a:pt x="47152" y="63639"/>
                  </a:cubicBezTo>
                  <a:cubicBezTo>
                    <a:pt x="44612" y="72529"/>
                    <a:pt x="35722" y="82689"/>
                    <a:pt x="29372" y="83959"/>
                  </a:cubicBezTo>
                  <a:cubicBezTo>
                    <a:pt x="21752" y="85229"/>
                    <a:pt x="11592" y="76339"/>
                    <a:pt x="6512" y="68719"/>
                  </a:cubicBezTo>
                  <a:cubicBezTo>
                    <a:pt x="162" y="56019"/>
                    <a:pt x="-2378" y="25539"/>
                    <a:pt x="2702" y="14109"/>
                  </a:cubicBezTo>
                  <a:cubicBezTo>
                    <a:pt x="6512" y="6489"/>
                    <a:pt x="16672" y="-1131"/>
                    <a:pt x="23022" y="139"/>
                  </a:cubicBezTo>
                  <a:cubicBezTo>
                    <a:pt x="30642" y="1409"/>
                    <a:pt x="43342" y="21729"/>
                    <a:pt x="42072" y="29349"/>
                  </a:cubicBezTo>
                  <a:cubicBezTo>
                    <a:pt x="40802" y="34429"/>
                    <a:pt x="31912" y="40779"/>
                    <a:pt x="25562" y="40779"/>
                  </a:cubicBezTo>
                  <a:cubicBezTo>
                    <a:pt x="19212" y="42049"/>
                    <a:pt x="6512" y="35699"/>
                    <a:pt x="3972" y="29349"/>
                  </a:cubicBezTo>
                  <a:cubicBezTo>
                    <a:pt x="1432" y="22999"/>
                    <a:pt x="3972" y="9029"/>
                    <a:pt x="9052" y="5219"/>
                  </a:cubicBezTo>
                  <a:cubicBezTo>
                    <a:pt x="14132" y="139"/>
                    <a:pt x="28102" y="-1131"/>
                    <a:pt x="34452" y="2679"/>
                  </a:cubicBezTo>
                  <a:cubicBezTo>
                    <a:pt x="44612" y="10299"/>
                    <a:pt x="52232" y="54749"/>
                    <a:pt x="47152" y="68719"/>
                  </a:cubicBezTo>
                  <a:cubicBezTo>
                    <a:pt x="43342" y="77609"/>
                    <a:pt x="30642" y="83959"/>
                    <a:pt x="24292" y="83959"/>
                  </a:cubicBezTo>
                  <a:cubicBezTo>
                    <a:pt x="17942" y="83959"/>
                    <a:pt x="10322" y="76339"/>
                    <a:pt x="6512" y="68719"/>
                  </a:cubicBezTo>
                  <a:cubicBezTo>
                    <a:pt x="1432" y="57289"/>
                    <a:pt x="1432" y="30619"/>
                    <a:pt x="6512" y="19189"/>
                  </a:cubicBezTo>
                  <a:cubicBezTo>
                    <a:pt x="11592" y="11569"/>
                    <a:pt x="21752" y="3949"/>
                    <a:pt x="29372" y="3949"/>
                  </a:cubicBezTo>
                  <a:cubicBezTo>
                    <a:pt x="35722" y="5219"/>
                    <a:pt x="43342" y="11569"/>
                    <a:pt x="45882" y="19189"/>
                  </a:cubicBezTo>
                  <a:cubicBezTo>
                    <a:pt x="50962" y="30619"/>
                    <a:pt x="50962" y="57289"/>
                    <a:pt x="45882" y="67449"/>
                  </a:cubicBezTo>
                  <a:cubicBezTo>
                    <a:pt x="40802" y="75069"/>
                    <a:pt x="30642" y="82689"/>
                    <a:pt x="24292" y="82689"/>
                  </a:cubicBezTo>
                  <a:cubicBezTo>
                    <a:pt x="17942" y="81419"/>
                    <a:pt x="6512" y="63639"/>
                    <a:pt x="6512" y="63639"/>
                  </a:cubicBezTo>
                </a:path>
              </a:pathLst>
            </a:custGeom>
            <a:solidFill>
              <a:srgbClr val="A03223"/>
            </a:solidFill>
            <a:ln cap="sq">
              <a:noFill/>
              <a:prstDash val="solid"/>
              <a:miter/>
            </a:ln>
          </p:spPr>
          <p:txBody>
            <a:bodyPr/>
            <a:lstStyle/>
            <a:p>
              <a:endParaRPr lang="en-US"/>
            </a:p>
          </p:txBody>
        </p:sp>
      </p:grpSp>
      <p:grpSp>
        <p:nvGrpSpPr>
          <p:cNvPr id="10" name="Group 10"/>
          <p:cNvGrpSpPr/>
          <p:nvPr/>
        </p:nvGrpSpPr>
        <p:grpSpPr>
          <a:xfrm>
            <a:off x="4736782" y="1596390"/>
            <a:ext cx="102870" cy="100965"/>
            <a:chOff x="0" y="0"/>
            <a:chExt cx="137160" cy="134620"/>
          </a:xfrm>
        </p:grpSpPr>
        <p:sp>
          <p:nvSpPr>
            <p:cNvPr id="11" name="Freeform 11"/>
            <p:cNvSpPr/>
            <p:nvPr/>
          </p:nvSpPr>
          <p:spPr>
            <a:xfrm>
              <a:off x="48966" y="49383"/>
              <a:ext cx="36124" cy="30965"/>
            </a:xfrm>
            <a:custGeom>
              <a:avLst/>
              <a:gdLst/>
              <a:ahLst/>
              <a:cxnLst/>
              <a:rect l="l" t="t" r="r" b="b"/>
              <a:pathLst>
                <a:path w="36124" h="30965">
                  <a:moveTo>
                    <a:pt x="36124" y="11577"/>
                  </a:moveTo>
                  <a:cubicBezTo>
                    <a:pt x="19614" y="36977"/>
                    <a:pt x="4374" y="31897"/>
                    <a:pt x="1834" y="26817"/>
                  </a:cubicBezTo>
                  <a:cubicBezTo>
                    <a:pt x="-1976" y="21737"/>
                    <a:pt x="564" y="5227"/>
                    <a:pt x="5644" y="1417"/>
                  </a:cubicBezTo>
                  <a:cubicBezTo>
                    <a:pt x="10724" y="-2393"/>
                    <a:pt x="31044" y="2687"/>
                    <a:pt x="31044" y="2687"/>
                  </a:cubicBezTo>
                </a:path>
              </a:pathLst>
            </a:custGeom>
            <a:solidFill>
              <a:srgbClr val="A03223"/>
            </a:solidFill>
            <a:ln cap="sq">
              <a:noFill/>
              <a:prstDash val="solid"/>
              <a:miter/>
            </a:ln>
          </p:spPr>
          <p:txBody>
            <a:bodyPr/>
            <a:lstStyle/>
            <a:p>
              <a:endParaRPr lang="en-US"/>
            </a:p>
          </p:txBody>
        </p:sp>
      </p:grpSp>
      <p:grpSp>
        <p:nvGrpSpPr>
          <p:cNvPr id="12" name="Group 12"/>
          <p:cNvGrpSpPr/>
          <p:nvPr/>
        </p:nvGrpSpPr>
        <p:grpSpPr>
          <a:xfrm>
            <a:off x="4734878" y="1474470"/>
            <a:ext cx="102870" cy="100965"/>
            <a:chOff x="0" y="0"/>
            <a:chExt cx="137160" cy="134620"/>
          </a:xfrm>
        </p:grpSpPr>
        <p:sp>
          <p:nvSpPr>
            <p:cNvPr id="13" name="Freeform 13"/>
            <p:cNvSpPr/>
            <p:nvPr/>
          </p:nvSpPr>
          <p:spPr>
            <a:xfrm>
              <a:off x="49804" y="49383"/>
              <a:ext cx="35286" cy="30965"/>
            </a:xfrm>
            <a:custGeom>
              <a:avLst/>
              <a:gdLst/>
              <a:ahLst/>
              <a:cxnLst/>
              <a:rect l="l" t="t" r="r" b="b"/>
              <a:pathLst>
                <a:path w="35286" h="30965">
                  <a:moveTo>
                    <a:pt x="35286" y="11577"/>
                  </a:moveTo>
                  <a:cubicBezTo>
                    <a:pt x="20046" y="36977"/>
                    <a:pt x="4806" y="31897"/>
                    <a:pt x="996" y="26817"/>
                  </a:cubicBezTo>
                  <a:cubicBezTo>
                    <a:pt x="-1544" y="21737"/>
                    <a:pt x="996" y="5227"/>
                    <a:pt x="6076" y="1417"/>
                  </a:cubicBezTo>
                  <a:cubicBezTo>
                    <a:pt x="11156" y="-2393"/>
                    <a:pt x="31476" y="2687"/>
                    <a:pt x="31476" y="2687"/>
                  </a:cubicBezTo>
                </a:path>
              </a:pathLst>
            </a:custGeom>
            <a:solidFill>
              <a:srgbClr val="A03223"/>
            </a:solidFill>
            <a:ln cap="sq">
              <a:noFill/>
              <a:prstDash val="solid"/>
              <a:miter/>
            </a:ln>
          </p:spPr>
          <p:txBody>
            <a:bodyPr/>
            <a:lstStyle/>
            <a:p>
              <a:endParaRPr lang="en-US"/>
            </a:p>
          </p:txBody>
        </p:sp>
      </p:grpSp>
      <p:grpSp>
        <p:nvGrpSpPr>
          <p:cNvPr id="14" name="Group 14"/>
          <p:cNvGrpSpPr/>
          <p:nvPr/>
        </p:nvGrpSpPr>
        <p:grpSpPr>
          <a:xfrm>
            <a:off x="4734878" y="1491615"/>
            <a:ext cx="102870" cy="100965"/>
            <a:chOff x="0" y="0"/>
            <a:chExt cx="137160" cy="134620"/>
          </a:xfrm>
        </p:grpSpPr>
        <p:sp>
          <p:nvSpPr>
            <p:cNvPr id="15" name="Freeform 15"/>
            <p:cNvSpPr/>
            <p:nvPr/>
          </p:nvSpPr>
          <p:spPr>
            <a:xfrm>
              <a:off x="49804" y="49383"/>
              <a:ext cx="35286" cy="30241"/>
            </a:xfrm>
            <a:custGeom>
              <a:avLst/>
              <a:gdLst/>
              <a:ahLst/>
              <a:cxnLst/>
              <a:rect l="l" t="t" r="r" b="b"/>
              <a:pathLst>
                <a:path w="35286" h="30241">
                  <a:moveTo>
                    <a:pt x="35286" y="10307"/>
                  </a:moveTo>
                  <a:cubicBezTo>
                    <a:pt x="20046" y="35707"/>
                    <a:pt x="4806" y="31897"/>
                    <a:pt x="996" y="25547"/>
                  </a:cubicBezTo>
                  <a:cubicBezTo>
                    <a:pt x="-1544" y="20467"/>
                    <a:pt x="996" y="5227"/>
                    <a:pt x="6076" y="1417"/>
                  </a:cubicBezTo>
                  <a:cubicBezTo>
                    <a:pt x="11156" y="-2393"/>
                    <a:pt x="31476" y="2687"/>
                    <a:pt x="31476" y="2687"/>
                  </a:cubicBezTo>
                </a:path>
              </a:pathLst>
            </a:custGeom>
            <a:solidFill>
              <a:srgbClr val="A03223"/>
            </a:solidFill>
            <a:ln cap="sq">
              <a:noFill/>
              <a:prstDash val="solid"/>
              <a:miter/>
            </a:ln>
          </p:spPr>
          <p:txBody>
            <a:bodyPr/>
            <a:lstStyle/>
            <a:p>
              <a:endParaRPr lang="en-US"/>
            </a:p>
          </p:txBody>
        </p:sp>
      </p:grpSp>
      <p:grpSp>
        <p:nvGrpSpPr>
          <p:cNvPr id="16" name="Group 16"/>
          <p:cNvGrpSpPr/>
          <p:nvPr/>
        </p:nvGrpSpPr>
        <p:grpSpPr>
          <a:xfrm>
            <a:off x="4741545" y="1477327"/>
            <a:ext cx="318135" cy="121920"/>
            <a:chOff x="0" y="0"/>
            <a:chExt cx="424180" cy="162560"/>
          </a:xfrm>
        </p:grpSpPr>
        <p:sp>
          <p:nvSpPr>
            <p:cNvPr id="17" name="Freeform 17"/>
            <p:cNvSpPr/>
            <p:nvPr/>
          </p:nvSpPr>
          <p:spPr>
            <a:xfrm>
              <a:off x="50702" y="38889"/>
              <a:ext cx="321569" cy="77459"/>
            </a:xfrm>
            <a:custGeom>
              <a:avLst/>
              <a:gdLst/>
              <a:ahLst/>
              <a:cxnLst/>
              <a:rect l="l" t="t" r="r" b="b"/>
              <a:pathLst>
                <a:path w="321569" h="77459">
                  <a:moveTo>
                    <a:pt x="303628" y="51281"/>
                  </a:moveTo>
                  <a:cubicBezTo>
                    <a:pt x="7718" y="48741"/>
                    <a:pt x="1368" y="38581"/>
                    <a:pt x="2638" y="30961"/>
                  </a:cubicBezTo>
                  <a:cubicBezTo>
                    <a:pt x="2638" y="23341"/>
                    <a:pt x="11528" y="15721"/>
                    <a:pt x="24228" y="11911"/>
                  </a:cubicBezTo>
                  <a:cubicBezTo>
                    <a:pt x="59788" y="-2059"/>
                    <a:pt x="222348" y="-789"/>
                    <a:pt x="257908" y="15721"/>
                  </a:cubicBezTo>
                  <a:cubicBezTo>
                    <a:pt x="270608" y="22071"/>
                    <a:pt x="279498" y="32231"/>
                    <a:pt x="279498" y="39851"/>
                  </a:cubicBezTo>
                  <a:cubicBezTo>
                    <a:pt x="279498" y="47471"/>
                    <a:pt x="273148" y="53821"/>
                    <a:pt x="262988" y="58901"/>
                  </a:cubicBezTo>
                  <a:cubicBezTo>
                    <a:pt x="229968" y="75411"/>
                    <a:pt x="58518" y="83031"/>
                    <a:pt x="21688" y="72871"/>
                  </a:cubicBezTo>
                  <a:cubicBezTo>
                    <a:pt x="10258" y="69061"/>
                    <a:pt x="1368" y="62711"/>
                    <a:pt x="98" y="56361"/>
                  </a:cubicBezTo>
                  <a:cubicBezTo>
                    <a:pt x="-1172" y="48741"/>
                    <a:pt x="10258" y="30961"/>
                    <a:pt x="16608" y="28421"/>
                  </a:cubicBezTo>
                  <a:cubicBezTo>
                    <a:pt x="22958" y="25881"/>
                    <a:pt x="33118" y="29691"/>
                    <a:pt x="36928" y="33501"/>
                  </a:cubicBezTo>
                  <a:cubicBezTo>
                    <a:pt x="42008" y="37311"/>
                    <a:pt x="45818" y="47471"/>
                    <a:pt x="44548" y="53821"/>
                  </a:cubicBezTo>
                  <a:cubicBezTo>
                    <a:pt x="42008" y="60171"/>
                    <a:pt x="24228" y="72871"/>
                    <a:pt x="16608" y="71601"/>
                  </a:cubicBezTo>
                  <a:cubicBezTo>
                    <a:pt x="10258" y="70331"/>
                    <a:pt x="-1172" y="57631"/>
                    <a:pt x="98" y="51281"/>
                  </a:cubicBezTo>
                  <a:cubicBezTo>
                    <a:pt x="98" y="43661"/>
                    <a:pt x="8988" y="33501"/>
                    <a:pt x="21688" y="27151"/>
                  </a:cubicBezTo>
                  <a:cubicBezTo>
                    <a:pt x="55978" y="11911"/>
                    <a:pt x="193138" y="11911"/>
                    <a:pt x="233778" y="13181"/>
                  </a:cubicBezTo>
                  <a:cubicBezTo>
                    <a:pt x="250288" y="13181"/>
                    <a:pt x="260448" y="11911"/>
                    <a:pt x="268068" y="18261"/>
                  </a:cubicBezTo>
                  <a:cubicBezTo>
                    <a:pt x="274418" y="22071"/>
                    <a:pt x="280768" y="33501"/>
                    <a:pt x="279498" y="39851"/>
                  </a:cubicBezTo>
                  <a:cubicBezTo>
                    <a:pt x="278228" y="47471"/>
                    <a:pt x="270608" y="55091"/>
                    <a:pt x="257908" y="60171"/>
                  </a:cubicBezTo>
                  <a:cubicBezTo>
                    <a:pt x="222348" y="72871"/>
                    <a:pt x="59788" y="71601"/>
                    <a:pt x="24228" y="55091"/>
                  </a:cubicBezTo>
                  <a:cubicBezTo>
                    <a:pt x="10258" y="50011"/>
                    <a:pt x="1368" y="38581"/>
                    <a:pt x="2638" y="30961"/>
                  </a:cubicBezTo>
                  <a:cubicBezTo>
                    <a:pt x="2638" y="23341"/>
                    <a:pt x="11528" y="15721"/>
                    <a:pt x="24228" y="11911"/>
                  </a:cubicBezTo>
                  <a:cubicBezTo>
                    <a:pt x="63598" y="-3329"/>
                    <a:pt x="270608" y="-4599"/>
                    <a:pt x="306168" y="11911"/>
                  </a:cubicBezTo>
                  <a:cubicBezTo>
                    <a:pt x="316328" y="16991"/>
                    <a:pt x="322678" y="25881"/>
                    <a:pt x="321408" y="32231"/>
                  </a:cubicBezTo>
                  <a:cubicBezTo>
                    <a:pt x="321408" y="38581"/>
                    <a:pt x="303628" y="51281"/>
                    <a:pt x="303628" y="51281"/>
                  </a:cubicBezTo>
                </a:path>
              </a:pathLst>
            </a:custGeom>
            <a:solidFill>
              <a:srgbClr val="A03223"/>
            </a:solidFill>
            <a:ln cap="sq">
              <a:noFill/>
              <a:prstDash val="solid"/>
              <a:miter/>
            </a:ln>
          </p:spPr>
          <p:txBody>
            <a:bodyPr/>
            <a:lstStyle/>
            <a:p>
              <a:endParaRPr lang="en-US"/>
            </a:p>
          </p:txBody>
        </p:sp>
      </p:grpSp>
      <p:grpSp>
        <p:nvGrpSpPr>
          <p:cNvPr id="18" name="Group 18"/>
          <p:cNvGrpSpPr/>
          <p:nvPr/>
        </p:nvGrpSpPr>
        <p:grpSpPr>
          <a:xfrm>
            <a:off x="4745355" y="1495425"/>
            <a:ext cx="114300" cy="221933"/>
            <a:chOff x="0" y="0"/>
            <a:chExt cx="152400" cy="295910"/>
          </a:xfrm>
        </p:grpSpPr>
        <p:sp>
          <p:nvSpPr>
            <p:cNvPr id="19" name="Freeform 19"/>
            <p:cNvSpPr/>
            <p:nvPr/>
          </p:nvSpPr>
          <p:spPr>
            <a:xfrm>
              <a:off x="45227" y="50800"/>
              <a:ext cx="55103" cy="194310"/>
            </a:xfrm>
            <a:custGeom>
              <a:avLst/>
              <a:gdLst/>
              <a:ahLst/>
              <a:cxnLst/>
              <a:rect l="l" t="t" r="r" b="b"/>
              <a:pathLst>
                <a:path w="55103" h="194310">
                  <a:moveTo>
                    <a:pt x="55103" y="24130"/>
                  </a:moveTo>
                  <a:cubicBezTo>
                    <a:pt x="41133" y="189230"/>
                    <a:pt x="32243" y="194310"/>
                    <a:pt x="24623" y="194310"/>
                  </a:cubicBezTo>
                  <a:cubicBezTo>
                    <a:pt x="18273" y="193040"/>
                    <a:pt x="6843" y="182880"/>
                    <a:pt x="5573" y="176530"/>
                  </a:cubicBezTo>
                  <a:cubicBezTo>
                    <a:pt x="3033" y="171450"/>
                    <a:pt x="6843" y="161290"/>
                    <a:pt x="10653" y="157480"/>
                  </a:cubicBezTo>
                  <a:cubicBezTo>
                    <a:pt x="14463" y="153670"/>
                    <a:pt x="24623" y="149860"/>
                    <a:pt x="29703" y="151130"/>
                  </a:cubicBezTo>
                  <a:cubicBezTo>
                    <a:pt x="36053" y="152400"/>
                    <a:pt x="47483" y="162560"/>
                    <a:pt x="47483" y="170180"/>
                  </a:cubicBezTo>
                  <a:cubicBezTo>
                    <a:pt x="48753" y="176530"/>
                    <a:pt x="41133" y="190500"/>
                    <a:pt x="34783" y="191770"/>
                  </a:cubicBezTo>
                  <a:cubicBezTo>
                    <a:pt x="27163" y="194310"/>
                    <a:pt x="11923" y="189230"/>
                    <a:pt x="5573" y="179070"/>
                  </a:cubicBezTo>
                  <a:cubicBezTo>
                    <a:pt x="-7127" y="156210"/>
                    <a:pt x="4303" y="52070"/>
                    <a:pt x="15733" y="24130"/>
                  </a:cubicBezTo>
                  <a:cubicBezTo>
                    <a:pt x="19543" y="11430"/>
                    <a:pt x="27163" y="1270"/>
                    <a:pt x="34783" y="0"/>
                  </a:cubicBezTo>
                  <a:cubicBezTo>
                    <a:pt x="41133" y="0"/>
                    <a:pt x="55103" y="24130"/>
                    <a:pt x="55103" y="24130"/>
                  </a:cubicBezTo>
                </a:path>
              </a:pathLst>
            </a:custGeom>
            <a:solidFill>
              <a:srgbClr val="A03223"/>
            </a:solidFill>
            <a:ln cap="sq">
              <a:noFill/>
              <a:prstDash val="solid"/>
              <a:miter/>
            </a:ln>
          </p:spPr>
          <p:txBody>
            <a:bodyPr/>
            <a:lstStyle/>
            <a:p>
              <a:endParaRPr lang="en-US"/>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TextBox 2"/>
          <p:cNvSpPr txBox="1"/>
          <p:nvPr/>
        </p:nvSpPr>
        <p:spPr>
          <a:xfrm>
            <a:off x="700549" y="1258955"/>
            <a:ext cx="12178218" cy="1278715"/>
          </a:xfrm>
          <a:prstGeom prst="rect">
            <a:avLst/>
          </a:prstGeom>
        </p:spPr>
        <p:txBody>
          <a:bodyPr lIns="0" tIns="0" rIns="0" bIns="0" rtlCol="0" anchor="t">
            <a:spAutoFit/>
          </a:bodyPr>
          <a:lstStyle/>
          <a:p>
            <a:pPr marL="0" lvl="0" indent="0" algn="l">
              <a:lnSpc>
                <a:spcPts val="8917"/>
              </a:lnSpc>
            </a:pPr>
            <a:r>
              <a:rPr lang="en-US" sz="11288" b="1" spc="-1072">
                <a:solidFill>
                  <a:srgbClr val="9F3121"/>
                </a:solidFill>
                <a:latin typeface="Inter Bold"/>
                <a:ea typeface="Inter Bold"/>
                <a:cs typeface="Inter Bold"/>
                <a:sym typeface="Inter Bold"/>
              </a:rPr>
              <a:t>EERI AT A GLANCE</a:t>
            </a:r>
          </a:p>
        </p:txBody>
      </p:sp>
      <p:sp>
        <p:nvSpPr>
          <p:cNvPr id="3" name="TextBox 3"/>
          <p:cNvSpPr txBox="1"/>
          <p:nvPr/>
        </p:nvSpPr>
        <p:spPr>
          <a:xfrm>
            <a:off x="-719185" y="3290633"/>
            <a:ext cx="17371380" cy="6222049"/>
          </a:xfrm>
          <a:prstGeom prst="rect">
            <a:avLst/>
          </a:prstGeom>
        </p:spPr>
        <p:txBody>
          <a:bodyPr lIns="0" tIns="0" rIns="0" bIns="0" rtlCol="0" anchor="t">
            <a:spAutoFit/>
          </a:bodyPr>
          <a:lstStyle/>
          <a:p>
            <a:pPr marL="1905294" lvl="2" indent="-635098" algn="l">
              <a:lnSpc>
                <a:spcPts val="6177"/>
              </a:lnSpc>
              <a:buFont typeface="Arial"/>
              <a:buChar char="⚬"/>
            </a:pPr>
            <a:r>
              <a:rPr lang="en-US" sz="4412" spc="-110">
                <a:solidFill>
                  <a:srgbClr val="9F3121"/>
                </a:solidFill>
                <a:latin typeface="Canva Sans"/>
                <a:ea typeface="Canva Sans"/>
                <a:cs typeface="Canva Sans"/>
                <a:sym typeface="Canva Sans"/>
              </a:rPr>
              <a:t>EERI, established in 1948, connects professionals worldwide to</a:t>
            </a:r>
            <a:r>
              <a:rPr lang="en-US" sz="4412" b="1" spc="-110">
                <a:solidFill>
                  <a:srgbClr val="9F3121"/>
                </a:solidFill>
                <a:latin typeface="Canva Sans Bold"/>
                <a:ea typeface="Canva Sans Bold"/>
                <a:cs typeface="Canva Sans Bold"/>
                <a:sym typeface="Canva Sans Bold"/>
              </a:rPr>
              <a:t> advance earthquake risk reduction</a:t>
            </a:r>
            <a:r>
              <a:rPr lang="en-US" sz="4412" spc="-110">
                <a:solidFill>
                  <a:srgbClr val="9F3121"/>
                </a:solidFill>
                <a:latin typeface="Canva Sans"/>
                <a:ea typeface="Canva Sans"/>
                <a:cs typeface="Canva Sans"/>
                <a:sym typeface="Canva Sans"/>
              </a:rPr>
              <a:t>, with student chapters in top universities.</a:t>
            </a:r>
          </a:p>
          <a:p>
            <a:pPr marL="1905294" lvl="2" indent="-635098" algn="l">
              <a:lnSpc>
                <a:spcPts val="6177"/>
              </a:lnSpc>
              <a:buFont typeface="Arial"/>
              <a:buChar char="⚬"/>
            </a:pPr>
            <a:r>
              <a:rPr lang="en-US" sz="4412" spc="-110">
                <a:solidFill>
                  <a:srgbClr val="9F3121"/>
                </a:solidFill>
                <a:latin typeface="Canva Sans"/>
                <a:ea typeface="Canva Sans"/>
                <a:cs typeface="Canva Sans"/>
                <a:sym typeface="Canva Sans"/>
              </a:rPr>
              <a:t>The chapter provides a platform for students to gain practical experience, understand earthquake impacts, and explore careers in earthquake engineering and related fields.</a:t>
            </a:r>
          </a:p>
          <a:p>
            <a:pPr marL="1905294" lvl="2" indent="-635098" algn="l">
              <a:lnSpc>
                <a:spcPts val="6177"/>
              </a:lnSpc>
              <a:buFont typeface="Arial"/>
              <a:buChar char="⚬"/>
            </a:pPr>
            <a:r>
              <a:rPr lang="en-US" sz="4412" spc="-110">
                <a:solidFill>
                  <a:srgbClr val="9F3121"/>
                </a:solidFill>
                <a:latin typeface="Canva Sans"/>
                <a:ea typeface="Canva Sans"/>
                <a:cs typeface="Canva Sans"/>
                <a:sym typeface="Canva Sans"/>
              </a:rPr>
              <a:t>IIT Bombay established its student chapter in </a:t>
            </a:r>
            <a:r>
              <a:rPr lang="en-US" sz="4412" b="1" spc="-110">
                <a:solidFill>
                  <a:srgbClr val="9F3121"/>
                </a:solidFill>
                <a:latin typeface="Canva Sans Bold"/>
                <a:ea typeface="Canva Sans Bold"/>
                <a:cs typeface="Canva Sans Bold"/>
                <a:sym typeface="Canva Sans Bold"/>
              </a:rPr>
              <a:t>2021</a:t>
            </a:r>
            <a:r>
              <a:rPr lang="en-US" sz="4412" spc="-110">
                <a:solidFill>
                  <a:srgbClr val="9F3121"/>
                </a:solidFill>
                <a:latin typeface="Canva Sans"/>
                <a:ea typeface="Canva Sans"/>
                <a:cs typeface="Canva Sans"/>
                <a:sym typeface="Canva Sans"/>
              </a:rPr>
              <a:t>.</a:t>
            </a:r>
          </a:p>
          <a:p>
            <a:pPr algn="l">
              <a:lnSpc>
                <a:spcPts val="6177"/>
              </a:lnSpc>
            </a:pPr>
            <a:endParaRPr lang="en-US" sz="4412" spc="-110">
              <a:solidFill>
                <a:srgbClr val="9F3121"/>
              </a:solidFill>
              <a:latin typeface="Canva Sans"/>
              <a:ea typeface="Canva Sans"/>
              <a:cs typeface="Canva Sans"/>
              <a:sym typeface="Canva Sans"/>
            </a:endParaRPr>
          </a:p>
        </p:txBody>
      </p:sp>
      <p:grpSp>
        <p:nvGrpSpPr>
          <p:cNvPr id="4" name="Group 4"/>
          <p:cNvGrpSpPr/>
          <p:nvPr/>
        </p:nvGrpSpPr>
        <p:grpSpPr>
          <a:xfrm>
            <a:off x="13637896" y="546982"/>
            <a:ext cx="4261696" cy="2264512"/>
            <a:chOff x="0" y="0"/>
            <a:chExt cx="4347548" cy="2310131"/>
          </a:xfrm>
        </p:grpSpPr>
        <p:sp>
          <p:nvSpPr>
            <p:cNvPr id="5" name="Freeform 5"/>
            <p:cNvSpPr/>
            <p:nvPr/>
          </p:nvSpPr>
          <p:spPr>
            <a:xfrm>
              <a:off x="0" y="0"/>
              <a:ext cx="4347591" cy="2310130"/>
            </a:xfrm>
            <a:custGeom>
              <a:avLst/>
              <a:gdLst/>
              <a:ahLst/>
              <a:cxnLst/>
              <a:rect l="l" t="t" r="r" b="b"/>
              <a:pathLst>
                <a:path w="4347591" h="2310130">
                  <a:moveTo>
                    <a:pt x="0" y="0"/>
                  </a:moveTo>
                  <a:lnTo>
                    <a:pt x="4347591" y="0"/>
                  </a:lnTo>
                  <a:lnTo>
                    <a:pt x="4347591" y="2310130"/>
                  </a:lnTo>
                  <a:lnTo>
                    <a:pt x="0" y="2310130"/>
                  </a:lnTo>
                  <a:lnTo>
                    <a:pt x="0" y="0"/>
                  </a:lnTo>
                  <a:close/>
                </a:path>
              </a:pathLst>
            </a:custGeom>
            <a:blipFill>
              <a:blip r:embed="rId2"/>
              <a:stretch>
                <a:fillRect t="-44097" b="-44097"/>
              </a:stretch>
            </a:blipFill>
          </p:spPr>
          <p:txBody>
            <a:bodyPr/>
            <a:lstStyle/>
            <a:p>
              <a:endParaRPr lang="en-US"/>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grpSp>
        <p:nvGrpSpPr>
          <p:cNvPr id="2" name="Group 2"/>
          <p:cNvGrpSpPr/>
          <p:nvPr/>
        </p:nvGrpSpPr>
        <p:grpSpPr>
          <a:xfrm>
            <a:off x="9144000" y="5850802"/>
            <a:ext cx="9144000" cy="2423483"/>
            <a:chOff x="0" y="0"/>
            <a:chExt cx="12192000" cy="3231311"/>
          </a:xfrm>
        </p:grpSpPr>
        <p:sp>
          <p:nvSpPr>
            <p:cNvPr id="3" name="AutoShape 3"/>
            <p:cNvSpPr/>
            <p:nvPr/>
          </p:nvSpPr>
          <p:spPr>
            <a:xfrm>
              <a:off x="0" y="3218815"/>
              <a:ext cx="12192000" cy="0"/>
            </a:xfrm>
            <a:prstGeom prst="line">
              <a:avLst/>
            </a:prstGeom>
            <a:ln w="24992" cap="flat">
              <a:solidFill>
                <a:srgbClr val="C72A09"/>
              </a:solidFill>
              <a:prstDash val="solid"/>
              <a:headEnd type="none" w="sm" len="sm"/>
              <a:tailEnd type="none" w="sm" len="sm"/>
            </a:ln>
          </p:spPr>
          <p:txBody>
            <a:bodyPr/>
            <a:lstStyle/>
            <a:p>
              <a:endParaRPr lang="en-US"/>
            </a:p>
          </p:txBody>
        </p:sp>
        <p:sp>
          <p:nvSpPr>
            <p:cNvPr id="4" name="AutoShape 4"/>
            <p:cNvSpPr/>
            <p:nvPr/>
          </p:nvSpPr>
          <p:spPr>
            <a:xfrm>
              <a:off x="0" y="12496"/>
              <a:ext cx="12192000" cy="0"/>
            </a:xfrm>
            <a:prstGeom prst="line">
              <a:avLst/>
            </a:prstGeom>
            <a:ln w="24992" cap="flat">
              <a:solidFill>
                <a:srgbClr val="C72A09"/>
              </a:solidFill>
              <a:prstDash val="solid"/>
              <a:headEnd type="none" w="sm" len="sm"/>
              <a:tailEnd type="none" w="sm" len="sm"/>
            </a:ln>
          </p:spPr>
          <p:txBody>
            <a:bodyPr/>
            <a:lstStyle/>
            <a:p>
              <a:endParaRPr lang="en-US"/>
            </a:p>
          </p:txBody>
        </p:sp>
      </p:grpSp>
      <p:grpSp>
        <p:nvGrpSpPr>
          <p:cNvPr id="5" name="Group 5"/>
          <p:cNvGrpSpPr/>
          <p:nvPr/>
        </p:nvGrpSpPr>
        <p:grpSpPr>
          <a:xfrm>
            <a:off x="9144000" y="0"/>
            <a:ext cx="9189225" cy="5402721"/>
            <a:chOff x="0" y="0"/>
            <a:chExt cx="2710690" cy="1593725"/>
          </a:xfrm>
        </p:grpSpPr>
        <p:sp>
          <p:nvSpPr>
            <p:cNvPr id="6" name="Freeform 6"/>
            <p:cNvSpPr/>
            <p:nvPr/>
          </p:nvSpPr>
          <p:spPr>
            <a:xfrm>
              <a:off x="0" y="0"/>
              <a:ext cx="2710690" cy="1593725"/>
            </a:xfrm>
            <a:custGeom>
              <a:avLst/>
              <a:gdLst/>
              <a:ahLst/>
              <a:cxnLst/>
              <a:rect l="l" t="t" r="r" b="b"/>
              <a:pathLst>
                <a:path w="2710690" h="1593725">
                  <a:moveTo>
                    <a:pt x="0" y="0"/>
                  </a:moveTo>
                  <a:lnTo>
                    <a:pt x="2710690" y="0"/>
                  </a:lnTo>
                  <a:lnTo>
                    <a:pt x="2710690" y="1593725"/>
                  </a:lnTo>
                  <a:lnTo>
                    <a:pt x="0" y="1593725"/>
                  </a:lnTo>
                  <a:close/>
                </a:path>
              </a:pathLst>
            </a:custGeom>
            <a:blipFill>
              <a:blip r:embed="rId2"/>
              <a:stretch>
                <a:fillRect t="-13781" b="-13781"/>
              </a:stretch>
            </a:blipFill>
          </p:spPr>
          <p:txBody>
            <a:bodyPr/>
            <a:lstStyle/>
            <a:p>
              <a:endParaRPr lang="en-US"/>
            </a:p>
          </p:txBody>
        </p:sp>
      </p:grpSp>
      <p:grpSp>
        <p:nvGrpSpPr>
          <p:cNvPr id="7" name="Group 7"/>
          <p:cNvGrpSpPr/>
          <p:nvPr/>
        </p:nvGrpSpPr>
        <p:grpSpPr>
          <a:xfrm>
            <a:off x="9144000" y="8562959"/>
            <a:ext cx="2238659" cy="1257092"/>
            <a:chOff x="0" y="0"/>
            <a:chExt cx="2853975" cy="1602616"/>
          </a:xfrm>
        </p:grpSpPr>
        <p:sp>
          <p:nvSpPr>
            <p:cNvPr id="8" name="Freeform 8"/>
            <p:cNvSpPr/>
            <p:nvPr/>
          </p:nvSpPr>
          <p:spPr>
            <a:xfrm>
              <a:off x="0" y="0"/>
              <a:ext cx="2853944" cy="1602613"/>
            </a:xfrm>
            <a:custGeom>
              <a:avLst/>
              <a:gdLst/>
              <a:ahLst/>
              <a:cxnLst/>
              <a:rect l="l" t="t" r="r" b="b"/>
              <a:pathLst>
                <a:path w="2853944" h="1602613">
                  <a:moveTo>
                    <a:pt x="0" y="0"/>
                  </a:moveTo>
                  <a:lnTo>
                    <a:pt x="2853944" y="0"/>
                  </a:lnTo>
                  <a:lnTo>
                    <a:pt x="2853944" y="1602613"/>
                  </a:lnTo>
                  <a:lnTo>
                    <a:pt x="0" y="1602613"/>
                  </a:lnTo>
                  <a:lnTo>
                    <a:pt x="0" y="0"/>
                  </a:lnTo>
                  <a:close/>
                </a:path>
              </a:pathLst>
            </a:custGeom>
            <a:blipFill>
              <a:blip r:embed="rId3"/>
              <a:stretch>
                <a:fillRect t="-137" r="-1" b="-137"/>
              </a:stretch>
            </a:blipFill>
          </p:spPr>
          <p:txBody>
            <a:bodyPr/>
            <a:lstStyle/>
            <a:p>
              <a:endParaRPr lang="en-US"/>
            </a:p>
          </p:txBody>
        </p:sp>
      </p:grpSp>
      <p:sp>
        <p:nvSpPr>
          <p:cNvPr id="9" name="Freeform 9"/>
          <p:cNvSpPr/>
          <p:nvPr/>
        </p:nvSpPr>
        <p:spPr>
          <a:xfrm>
            <a:off x="13310384" y="8687152"/>
            <a:ext cx="1035305" cy="1008706"/>
          </a:xfrm>
          <a:custGeom>
            <a:avLst/>
            <a:gdLst/>
            <a:ahLst/>
            <a:cxnLst/>
            <a:rect l="l" t="t" r="r" b="b"/>
            <a:pathLst>
              <a:path w="1035305" h="1008706">
                <a:moveTo>
                  <a:pt x="0" y="0"/>
                </a:moveTo>
                <a:lnTo>
                  <a:pt x="1035305" y="0"/>
                </a:lnTo>
                <a:lnTo>
                  <a:pt x="1035305" y="1008706"/>
                </a:lnTo>
                <a:lnTo>
                  <a:pt x="0" y="1008706"/>
                </a:lnTo>
                <a:lnTo>
                  <a:pt x="0" y="0"/>
                </a:lnTo>
                <a:close/>
              </a:path>
            </a:pathLst>
          </a:custGeom>
          <a:blipFill>
            <a:blip r:embed="rId4"/>
            <a:stretch>
              <a:fillRect/>
            </a:stretch>
          </a:blipFill>
        </p:spPr>
        <p:txBody>
          <a:bodyPr/>
          <a:lstStyle/>
          <a:p>
            <a:endParaRPr lang="en-US"/>
          </a:p>
        </p:txBody>
      </p:sp>
      <p:sp>
        <p:nvSpPr>
          <p:cNvPr id="10" name="Freeform 10"/>
          <p:cNvSpPr/>
          <p:nvPr/>
        </p:nvSpPr>
        <p:spPr>
          <a:xfrm>
            <a:off x="16269739" y="8318691"/>
            <a:ext cx="1806461" cy="1806461"/>
          </a:xfrm>
          <a:custGeom>
            <a:avLst/>
            <a:gdLst/>
            <a:ahLst/>
            <a:cxnLst/>
            <a:rect l="l" t="t" r="r" b="b"/>
            <a:pathLst>
              <a:path w="1806461" h="1806461">
                <a:moveTo>
                  <a:pt x="0" y="0"/>
                </a:moveTo>
                <a:lnTo>
                  <a:pt x="1806460" y="0"/>
                </a:lnTo>
                <a:lnTo>
                  <a:pt x="1806460" y="1806460"/>
                </a:lnTo>
                <a:lnTo>
                  <a:pt x="0" y="1806460"/>
                </a:lnTo>
                <a:lnTo>
                  <a:pt x="0" y="0"/>
                </a:lnTo>
                <a:close/>
              </a:path>
            </a:pathLst>
          </a:custGeom>
          <a:blipFill>
            <a:blip r:embed="rId5"/>
            <a:stretch>
              <a:fillRect/>
            </a:stretch>
          </a:blipFill>
        </p:spPr>
        <p:txBody>
          <a:bodyPr/>
          <a:lstStyle/>
          <a:p>
            <a:endParaRPr lang="en-US"/>
          </a:p>
        </p:txBody>
      </p:sp>
      <p:sp>
        <p:nvSpPr>
          <p:cNvPr id="11" name="Freeform 11"/>
          <p:cNvSpPr/>
          <p:nvPr/>
        </p:nvSpPr>
        <p:spPr>
          <a:xfrm>
            <a:off x="11468441" y="8562959"/>
            <a:ext cx="1756219" cy="1317925"/>
          </a:xfrm>
          <a:custGeom>
            <a:avLst/>
            <a:gdLst/>
            <a:ahLst/>
            <a:cxnLst/>
            <a:rect l="l" t="t" r="r" b="b"/>
            <a:pathLst>
              <a:path w="1756219" h="1317925">
                <a:moveTo>
                  <a:pt x="0" y="0"/>
                </a:moveTo>
                <a:lnTo>
                  <a:pt x="1756218" y="0"/>
                </a:lnTo>
                <a:lnTo>
                  <a:pt x="1756218" y="1317925"/>
                </a:lnTo>
                <a:lnTo>
                  <a:pt x="0" y="1317925"/>
                </a:lnTo>
                <a:lnTo>
                  <a:pt x="0" y="0"/>
                </a:lnTo>
                <a:close/>
              </a:path>
            </a:pathLst>
          </a:custGeom>
          <a:blipFill>
            <a:blip r:embed="rId6"/>
            <a:stretch>
              <a:fillRect/>
            </a:stretch>
          </a:blipFill>
        </p:spPr>
        <p:txBody>
          <a:bodyPr/>
          <a:lstStyle/>
          <a:p>
            <a:endParaRPr lang="en-US"/>
          </a:p>
        </p:txBody>
      </p:sp>
      <p:sp>
        <p:nvSpPr>
          <p:cNvPr id="12" name="Freeform 12"/>
          <p:cNvSpPr/>
          <p:nvPr/>
        </p:nvSpPr>
        <p:spPr>
          <a:xfrm>
            <a:off x="14431414" y="8274285"/>
            <a:ext cx="1931872" cy="1931872"/>
          </a:xfrm>
          <a:custGeom>
            <a:avLst/>
            <a:gdLst/>
            <a:ahLst/>
            <a:cxnLst/>
            <a:rect l="l" t="t" r="r" b="b"/>
            <a:pathLst>
              <a:path w="1931872" h="1931872">
                <a:moveTo>
                  <a:pt x="0" y="0"/>
                </a:moveTo>
                <a:lnTo>
                  <a:pt x="1931872" y="0"/>
                </a:lnTo>
                <a:lnTo>
                  <a:pt x="1931872" y="1931872"/>
                </a:lnTo>
                <a:lnTo>
                  <a:pt x="0" y="1931872"/>
                </a:lnTo>
                <a:lnTo>
                  <a:pt x="0" y="0"/>
                </a:lnTo>
                <a:close/>
              </a:path>
            </a:pathLst>
          </a:custGeom>
          <a:blipFill>
            <a:blip r:embed="rId7"/>
            <a:stretch>
              <a:fillRect/>
            </a:stretch>
          </a:blipFill>
        </p:spPr>
        <p:txBody>
          <a:bodyPr/>
          <a:lstStyle/>
          <a:p>
            <a:endParaRPr lang="en-US"/>
          </a:p>
        </p:txBody>
      </p:sp>
      <p:sp>
        <p:nvSpPr>
          <p:cNvPr id="13" name="TextBox 13"/>
          <p:cNvSpPr txBox="1"/>
          <p:nvPr/>
        </p:nvSpPr>
        <p:spPr>
          <a:xfrm>
            <a:off x="422706" y="614352"/>
            <a:ext cx="8721294" cy="1982788"/>
          </a:xfrm>
          <a:prstGeom prst="rect">
            <a:avLst/>
          </a:prstGeom>
        </p:spPr>
        <p:txBody>
          <a:bodyPr lIns="0" tIns="0" rIns="0" bIns="0" rtlCol="0" anchor="t">
            <a:spAutoFit/>
          </a:bodyPr>
          <a:lstStyle/>
          <a:p>
            <a:pPr marL="0" lvl="0" indent="0" algn="l">
              <a:lnSpc>
                <a:spcPts val="7572"/>
              </a:lnSpc>
            </a:pPr>
            <a:r>
              <a:rPr lang="en-US" sz="8508" b="1" spc="-808">
                <a:solidFill>
                  <a:srgbClr val="9F3121"/>
                </a:solidFill>
                <a:latin typeface="Inter Bold"/>
                <a:ea typeface="Inter Bold"/>
                <a:cs typeface="Inter Bold"/>
                <a:sym typeface="Inter Bold"/>
              </a:rPr>
              <a:t>SEISMIC  DESIGN COMPETITION </a:t>
            </a:r>
          </a:p>
        </p:txBody>
      </p:sp>
      <p:sp>
        <p:nvSpPr>
          <p:cNvPr id="14" name="TextBox 14"/>
          <p:cNvSpPr txBox="1"/>
          <p:nvPr/>
        </p:nvSpPr>
        <p:spPr>
          <a:xfrm>
            <a:off x="-381298" y="3072621"/>
            <a:ext cx="8592265" cy="5728573"/>
          </a:xfrm>
          <a:prstGeom prst="rect">
            <a:avLst/>
          </a:prstGeom>
        </p:spPr>
        <p:txBody>
          <a:bodyPr lIns="0" tIns="0" rIns="0" bIns="0" rtlCol="0" anchor="t">
            <a:spAutoFit/>
          </a:bodyPr>
          <a:lstStyle/>
          <a:p>
            <a:pPr marL="1550435" lvl="2" indent="-516812" algn="l">
              <a:lnSpc>
                <a:spcPts val="5026"/>
              </a:lnSpc>
              <a:buFont typeface="Arial"/>
              <a:buChar char="⚬"/>
            </a:pPr>
            <a:r>
              <a:rPr lang="en-US" sz="3590" spc="-319">
                <a:solidFill>
                  <a:srgbClr val="9F3121"/>
                </a:solidFill>
                <a:latin typeface="Inter"/>
                <a:ea typeface="Inter"/>
                <a:cs typeface="Inter"/>
                <a:sym typeface="Inter"/>
              </a:rPr>
              <a:t>Organized by EERI every year for undergraduate students</a:t>
            </a:r>
          </a:p>
          <a:p>
            <a:pPr marL="1550435" lvl="2" indent="-516812" algn="l">
              <a:lnSpc>
                <a:spcPts val="5026"/>
              </a:lnSpc>
              <a:buFont typeface="Arial"/>
              <a:buChar char="⚬"/>
            </a:pPr>
            <a:r>
              <a:rPr lang="en-US" sz="3590" spc="-265">
                <a:solidFill>
                  <a:srgbClr val="9F3121"/>
                </a:solidFill>
                <a:latin typeface="Inter"/>
                <a:ea typeface="Inter"/>
                <a:cs typeface="Inter"/>
                <a:sym typeface="Inter"/>
              </a:rPr>
              <a:t>Participants construct a </a:t>
            </a:r>
            <a:r>
              <a:rPr lang="en-US" sz="3590" b="1" spc="-265">
                <a:solidFill>
                  <a:srgbClr val="9F3121"/>
                </a:solidFill>
                <a:latin typeface="Inter Bold"/>
                <a:ea typeface="Inter Bold"/>
                <a:cs typeface="Inter Bold"/>
                <a:sym typeface="Inter Bold"/>
              </a:rPr>
              <a:t>cost-effective</a:t>
            </a:r>
            <a:r>
              <a:rPr lang="en-US" sz="3590" spc="-265">
                <a:solidFill>
                  <a:srgbClr val="9F3121"/>
                </a:solidFill>
                <a:latin typeface="Inter"/>
                <a:ea typeface="Inter"/>
                <a:cs typeface="Inter"/>
                <a:sym typeface="Inter"/>
              </a:rPr>
              <a:t> and </a:t>
            </a:r>
            <a:r>
              <a:rPr lang="en-US" sz="3590" b="1" spc="-265">
                <a:solidFill>
                  <a:srgbClr val="9F3121"/>
                </a:solidFill>
                <a:latin typeface="Inter Bold"/>
                <a:ea typeface="Inter Bold"/>
                <a:cs typeface="Inter Bold"/>
                <a:sym typeface="Inter Bold"/>
              </a:rPr>
              <a:t>sustainable</a:t>
            </a:r>
            <a:r>
              <a:rPr lang="en-US" sz="3590" spc="-265">
                <a:solidFill>
                  <a:srgbClr val="9F3121"/>
                </a:solidFill>
                <a:latin typeface="Inter"/>
                <a:ea typeface="Inter"/>
                <a:cs typeface="Inter"/>
                <a:sym typeface="Inter"/>
              </a:rPr>
              <a:t> building model to resist seismic loading</a:t>
            </a:r>
          </a:p>
          <a:p>
            <a:pPr marL="1550435" lvl="2" indent="-516812" algn="l">
              <a:lnSpc>
                <a:spcPts val="5026"/>
              </a:lnSpc>
              <a:buFont typeface="Arial"/>
              <a:buChar char="⚬"/>
            </a:pPr>
            <a:r>
              <a:rPr lang="en-US" sz="3590" spc="-319">
                <a:solidFill>
                  <a:srgbClr val="9F3121"/>
                </a:solidFill>
                <a:latin typeface="Inter"/>
                <a:ea typeface="Inter"/>
                <a:cs typeface="Inter"/>
                <a:sym typeface="Inter"/>
              </a:rPr>
              <a:t>Participation from more than 50 universities of </a:t>
            </a:r>
            <a:r>
              <a:rPr lang="en-US" sz="3590" b="1" spc="-319">
                <a:solidFill>
                  <a:srgbClr val="9F3121"/>
                </a:solidFill>
                <a:latin typeface="Inter Bold"/>
                <a:ea typeface="Inter Bold"/>
                <a:cs typeface="Inter Bold"/>
                <a:sym typeface="Inter Bold"/>
              </a:rPr>
              <a:t>top QS ranking</a:t>
            </a:r>
            <a:r>
              <a:rPr lang="en-US" sz="3590" spc="-319">
                <a:solidFill>
                  <a:srgbClr val="9F3121"/>
                </a:solidFill>
                <a:latin typeface="Inter"/>
                <a:ea typeface="Inter"/>
                <a:cs typeface="Inter"/>
                <a:sym typeface="Inter"/>
              </a:rPr>
              <a:t> across the globe </a:t>
            </a:r>
          </a:p>
          <a:p>
            <a:pPr marL="0" lvl="0" indent="0" algn="l">
              <a:lnSpc>
                <a:spcPts val="5026"/>
              </a:lnSpc>
            </a:pPr>
            <a:endParaRPr lang="en-US" sz="3590" spc="-319">
              <a:solidFill>
                <a:srgbClr val="9F3121"/>
              </a:solidFill>
              <a:latin typeface="Inter"/>
              <a:ea typeface="Inter"/>
              <a:cs typeface="Inter"/>
              <a:sym typeface="Inter"/>
            </a:endParaRPr>
          </a:p>
        </p:txBody>
      </p:sp>
      <p:sp>
        <p:nvSpPr>
          <p:cNvPr id="15" name="TextBox 15"/>
          <p:cNvSpPr txBox="1"/>
          <p:nvPr/>
        </p:nvSpPr>
        <p:spPr>
          <a:xfrm>
            <a:off x="422706" y="8791549"/>
            <a:ext cx="2422146" cy="857062"/>
          </a:xfrm>
          <a:prstGeom prst="rect">
            <a:avLst/>
          </a:prstGeom>
        </p:spPr>
        <p:txBody>
          <a:bodyPr lIns="0" tIns="0" rIns="0" bIns="0" rtlCol="0" anchor="t">
            <a:spAutoFit/>
          </a:bodyPr>
          <a:lstStyle/>
          <a:p>
            <a:pPr marL="0" lvl="0" indent="0" algn="l">
              <a:lnSpc>
                <a:spcPts val="2216"/>
              </a:lnSpc>
            </a:pPr>
            <a:r>
              <a:rPr lang="en-US" sz="2383" b="1" spc="-71">
                <a:solidFill>
                  <a:srgbClr val="9F3121"/>
                </a:solidFill>
                <a:latin typeface="Inter Bold"/>
                <a:ea typeface="Inter Bold"/>
                <a:cs typeface="Inter Bold"/>
                <a:sym typeface="Inter Bold"/>
              </a:rPr>
              <a:t>STRONGER STRUCTURES, SAFER LIVES</a:t>
            </a:r>
          </a:p>
        </p:txBody>
      </p:sp>
      <p:sp>
        <p:nvSpPr>
          <p:cNvPr id="16" name="TextBox 16"/>
          <p:cNvSpPr txBox="1"/>
          <p:nvPr/>
        </p:nvSpPr>
        <p:spPr>
          <a:xfrm>
            <a:off x="10385688" y="6338543"/>
            <a:ext cx="6660625" cy="1524201"/>
          </a:xfrm>
          <a:prstGeom prst="rect">
            <a:avLst/>
          </a:prstGeom>
        </p:spPr>
        <p:txBody>
          <a:bodyPr lIns="0" tIns="0" rIns="0" bIns="0" rtlCol="0" anchor="t">
            <a:spAutoFit/>
          </a:bodyPr>
          <a:lstStyle/>
          <a:p>
            <a:pPr marL="0" lvl="0" indent="0" algn="l">
              <a:lnSpc>
                <a:spcPts val="2411"/>
              </a:lnSpc>
            </a:pPr>
            <a:r>
              <a:rPr lang="en-US" sz="2709" b="1" spc="54">
                <a:solidFill>
                  <a:srgbClr val="9F3121"/>
                </a:solidFill>
                <a:latin typeface="Inter Heavy"/>
                <a:ea typeface="Inter Heavy"/>
                <a:cs typeface="Inter Heavy"/>
                <a:sym typeface="Inter Heavy"/>
              </a:rPr>
              <a:t>COMPETITION OBJECTIVE : PROMOTE EARTHQUAKE ENGINEERING THROUGH HANDS-ON SEISMIC DESIGN PROJECTS AND EERI ENGAGEMENT.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52E7B-700C-05A9-33A0-78AFDCE0CA2C}"/>
            </a:ext>
          </a:extLst>
        </p:cNvPr>
        <p:cNvGrpSpPr/>
        <p:nvPr/>
      </p:nvGrpSpPr>
      <p:grpSpPr>
        <a:xfrm>
          <a:off x="0" y="0"/>
          <a:ext cx="0" cy="0"/>
          <a:chOff x="0" y="0"/>
          <a:chExt cx="0" cy="0"/>
        </a:xfrm>
      </p:grpSpPr>
      <p:pic>
        <p:nvPicPr>
          <p:cNvPr id="141" name="Image 1" descr="preencoded.png">
            <a:extLst>
              <a:ext uri="{FF2B5EF4-FFF2-40B4-BE49-F238E27FC236}">
                <a16:creationId xmlns:a16="http://schemas.microsoft.com/office/drawing/2014/main" id="{3DD85A3F-FB67-182D-AFA0-436C3DE09715}"/>
              </a:ext>
            </a:extLst>
          </p:cNvPr>
          <p:cNvPicPr>
            <a:picLocks noChangeAspect="1"/>
          </p:cNvPicPr>
          <p:nvPr/>
        </p:nvPicPr>
        <p:blipFill>
          <a:blip r:embed="rId3"/>
          <a:srcRect l="-1" r="-1"/>
          <a:stretch/>
        </p:blipFill>
        <p:spPr>
          <a:xfrm>
            <a:off x="571955" y="1565327"/>
            <a:ext cx="17546882" cy="8300592"/>
          </a:xfrm>
          <a:prstGeom prst="rect">
            <a:avLst/>
          </a:prstGeom>
        </p:spPr>
      </p:pic>
      <p:pic>
        <p:nvPicPr>
          <p:cNvPr id="94" name="Google Shape;90;p1" descr="Indian Institute of Technology Bombay (IITB) | Engage India ...">
            <a:extLst>
              <a:ext uri="{FF2B5EF4-FFF2-40B4-BE49-F238E27FC236}">
                <a16:creationId xmlns:a16="http://schemas.microsoft.com/office/drawing/2014/main" id="{A6769E27-39AB-3BF9-67A7-FF0AEE3BD346}"/>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sp>
        <p:nvSpPr>
          <p:cNvPr id="62" name="Shape 24">
            <a:extLst>
              <a:ext uri="{FF2B5EF4-FFF2-40B4-BE49-F238E27FC236}">
                <a16:creationId xmlns:a16="http://schemas.microsoft.com/office/drawing/2014/main" id="{10025CA2-CA0E-DC82-3B1E-78F05D111999}"/>
              </a:ext>
            </a:extLst>
          </p:cNvPr>
          <p:cNvSpPr/>
          <p:nvPr/>
        </p:nvSpPr>
        <p:spPr>
          <a:xfrm>
            <a:off x="1970990" y="1436066"/>
            <a:ext cx="14359281" cy="13716"/>
          </a:xfrm>
          <a:prstGeom prst="rect">
            <a:avLst/>
          </a:prstGeom>
          <a:solidFill>
            <a:srgbClr val="F3F4F6"/>
          </a:solidFill>
          <a:ln w="12700">
            <a:solidFill>
              <a:srgbClr val="F3F4F6">
                <a:alpha val="0"/>
              </a:srgbClr>
            </a:solidFill>
            <a:prstDash val="solid"/>
          </a:ln>
        </p:spPr>
        <p:txBody>
          <a:bodyPr/>
          <a:lstStyle/>
          <a:p>
            <a:endParaRPr lang="en-IN" sz="2700"/>
          </a:p>
        </p:txBody>
      </p:sp>
      <p:pic>
        <p:nvPicPr>
          <p:cNvPr id="3076" name="Picture 4" descr="TU Delft Logo PNG Transparent &amp; SVG ...">
            <a:extLst>
              <a:ext uri="{FF2B5EF4-FFF2-40B4-BE49-F238E27FC236}">
                <a16:creationId xmlns:a16="http://schemas.microsoft.com/office/drawing/2014/main" id="{E3579209-A42B-98D5-E947-DE5342626043}"/>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3889"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08FAA72-9521-E337-79EB-A72799BE450A}"/>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46978"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singhua University - Wikipedia">
            <a:extLst>
              <a:ext uri="{FF2B5EF4-FFF2-40B4-BE49-F238E27FC236}">
                <a16:creationId xmlns:a16="http://schemas.microsoft.com/office/drawing/2014/main" id="{8BC47529-0635-DB51-8562-593157EDE09B}"/>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306424"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Texas A&amp;M University - Wikipedia">
            <a:extLst>
              <a:ext uri="{FF2B5EF4-FFF2-40B4-BE49-F238E27FC236}">
                <a16:creationId xmlns:a16="http://schemas.microsoft.com/office/drawing/2014/main" id="{E126FD5B-835B-76A2-BF54-C1B077DD798A}"/>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520067" y="6040650"/>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11E9C951-0337-4204-7648-FEBF6CCD816B}"/>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62192" y="4043277"/>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University of Edinburgh - Wikipedia">
            <a:extLst>
              <a:ext uri="{FF2B5EF4-FFF2-40B4-BE49-F238E27FC236}">
                <a16:creationId xmlns:a16="http://schemas.microsoft.com/office/drawing/2014/main" id="{A3C76E41-937E-E7DF-6B9E-440F3C2378F4}"/>
              </a:ext>
            </a:extLst>
          </p:cNvPr>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7345" y="8038025"/>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28EB04AB-6494-C2ED-184C-21B91C8804AE}"/>
              </a:ext>
            </a:extLst>
          </p:cNvPr>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536733" y="4043277"/>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NTNU, Trondheim Business School - NFF">
            <a:extLst>
              <a:ext uri="{FF2B5EF4-FFF2-40B4-BE49-F238E27FC236}">
                <a16:creationId xmlns:a16="http://schemas.microsoft.com/office/drawing/2014/main" id="{11369578-F6C0-6C8B-F91A-F8CFB9B38354}"/>
              </a:ext>
            </a:extLst>
          </p:cNvPr>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87039" y="4043277"/>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Logo - Aalto brand">
            <a:extLst>
              <a:ext uri="{FF2B5EF4-FFF2-40B4-BE49-F238E27FC236}">
                <a16:creationId xmlns:a16="http://schemas.microsoft.com/office/drawing/2014/main" id="{C751C55E-1CB2-5477-8B4D-F64A33F76DA7}"/>
              </a:ext>
            </a:extLst>
          </p:cNvPr>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12666"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de Lausanne (EPFL), Switzerland ...">
            <a:extLst>
              <a:ext uri="{FF2B5EF4-FFF2-40B4-BE49-F238E27FC236}">
                <a16:creationId xmlns:a16="http://schemas.microsoft.com/office/drawing/2014/main" id="{C9AC3E09-797E-EA4C-5C1A-87B64DB94CC5}"/>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992976"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6" name="Picture 24" descr="IIT Delhi - Wikipedia">
            <a:extLst>
              <a:ext uri="{FF2B5EF4-FFF2-40B4-BE49-F238E27FC236}">
                <a16:creationId xmlns:a16="http://schemas.microsoft.com/office/drawing/2014/main" id="{0DA53178-CEA8-63F7-E366-2A16FC2E93FB}"/>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711107"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IIT Madras - Wikipedia">
            <a:extLst>
              <a:ext uri="{FF2B5EF4-FFF2-40B4-BE49-F238E27FC236}">
                <a16:creationId xmlns:a16="http://schemas.microsoft.com/office/drawing/2014/main" id="{5BD8AE5D-C5EA-F6AD-6B8D-20571DD558B5}"/>
              </a:ext>
            </a:extLst>
          </p:cNvPr>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909547"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0" name="Picture 28" descr="Research in Tardeo,Mumbai ...">
            <a:extLst>
              <a:ext uri="{FF2B5EF4-FFF2-40B4-BE49-F238E27FC236}">
                <a16:creationId xmlns:a16="http://schemas.microsoft.com/office/drawing/2014/main" id="{D91DA833-C18F-CCC5-A4D7-BE6C6C1FC9A9}"/>
              </a:ext>
            </a:extLst>
          </p:cNvPr>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4461580" y="4043277"/>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2" name="Picture 30" descr="Politecnico Milano: Adjusting Tradition">
            <a:extLst>
              <a:ext uri="{FF2B5EF4-FFF2-40B4-BE49-F238E27FC236}">
                <a16:creationId xmlns:a16="http://schemas.microsoft.com/office/drawing/2014/main" id="{BA73C2CE-EBF6-C859-9C8E-0ABA5C6EFB4D}"/>
              </a:ext>
            </a:extLst>
          </p:cNvPr>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148607"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4" name="Picture 32" descr="Stanford University - Wikipedia">
            <a:extLst>
              <a:ext uri="{FF2B5EF4-FFF2-40B4-BE49-F238E27FC236}">
                <a16:creationId xmlns:a16="http://schemas.microsoft.com/office/drawing/2014/main" id="{30CB1B45-E77C-0287-81E0-BD90AF02D600}"/>
              </a:ext>
            </a:extLst>
          </p:cNvPr>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4107988"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6" name="Picture 34" descr="Logos – Brand &amp; Visual Identity">
            <a:extLst>
              <a:ext uri="{FF2B5EF4-FFF2-40B4-BE49-F238E27FC236}">
                <a16:creationId xmlns:a16="http://schemas.microsoft.com/office/drawing/2014/main" id="{849FB4D9-CA2F-6279-D09D-F133E8405C7B}"/>
              </a:ext>
            </a:extLst>
          </p:cNvPr>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17345" y="4043277"/>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08" name="Picture 36" descr="WSU Logo (Washington State University Logo), symbol, meaning ...">
            <a:extLst>
              <a:ext uri="{FF2B5EF4-FFF2-40B4-BE49-F238E27FC236}">
                <a16:creationId xmlns:a16="http://schemas.microsoft.com/office/drawing/2014/main" id="{1D61292B-34E0-C8D3-7A22-028B65746B54}"/>
              </a:ext>
            </a:extLst>
          </p:cNvPr>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611886" y="4043277"/>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10" name="Picture 38" descr="NAIT Logo PNG Vector (EPS) Free Download">
            <a:extLst>
              <a:ext uri="{FF2B5EF4-FFF2-40B4-BE49-F238E27FC236}">
                <a16:creationId xmlns:a16="http://schemas.microsoft.com/office/drawing/2014/main" id="{49058B64-5AE8-6EF5-7E1B-8617ADC2AF4D}"/>
              </a:ext>
            </a:extLst>
          </p:cNvPr>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5160"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12" name="Picture 40" descr="South Wales (UNSW Sydney) : Rankings ...">
            <a:extLst>
              <a:ext uri="{FF2B5EF4-FFF2-40B4-BE49-F238E27FC236}">
                <a16:creationId xmlns:a16="http://schemas.microsoft.com/office/drawing/2014/main" id="{244FDB05-311C-E6CC-169E-F243746F5A37}"/>
              </a:ext>
            </a:extLst>
          </p:cNvPr>
          <p:cNvPicPr>
            <a:picLocks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5226424"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14" name="Picture 42" descr="Logos | The University of Maryland Brand">
            <a:extLst>
              <a:ext uri="{FF2B5EF4-FFF2-40B4-BE49-F238E27FC236}">
                <a16:creationId xmlns:a16="http://schemas.microsoft.com/office/drawing/2014/main" id="{4E089B95-EA49-04A3-AD94-93BC07EFC075}"/>
              </a:ext>
            </a:extLst>
          </p:cNvPr>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5226424"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16" name="Picture 44" descr="University of Illinois Urbana-Champaign ...">
            <a:extLst>
              <a:ext uri="{FF2B5EF4-FFF2-40B4-BE49-F238E27FC236}">
                <a16:creationId xmlns:a16="http://schemas.microsoft.com/office/drawing/2014/main" id="{6F07F9D6-D284-93AB-9629-044518ABA218}"/>
              </a:ext>
            </a:extLst>
          </p:cNvPr>
          <p:cNvPicPr>
            <a:picLocks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7345"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0" name="Picture 48" descr="Purdue University Logo, symbol, meaning ...">
            <a:extLst>
              <a:ext uri="{FF2B5EF4-FFF2-40B4-BE49-F238E27FC236}">
                <a16:creationId xmlns:a16="http://schemas.microsoft.com/office/drawing/2014/main" id="{1F2D3EEA-286E-EEFE-39EC-F9A6DE887544}"/>
              </a:ext>
            </a:extLst>
          </p:cNvPr>
          <p:cNvPicPr>
            <a:picLocks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17345"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2" name="Picture 50" descr="Technical University of Dresden | DIG-i ...">
            <a:extLst>
              <a:ext uri="{FF2B5EF4-FFF2-40B4-BE49-F238E27FC236}">
                <a16:creationId xmlns:a16="http://schemas.microsoft.com/office/drawing/2014/main" id="{C6D436FA-7D94-F938-87D6-7574A79E2DD5}"/>
              </a:ext>
            </a:extLst>
          </p:cNvPr>
          <p:cNvPicPr>
            <a:picLocks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070791" y="8038025"/>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4" name="Picture 52" descr="Northeastern University - Wikipedia">
            <a:extLst>
              <a:ext uri="{FF2B5EF4-FFF2-40B4-BE49-F238E27FC236}">
                <a16:creationId xmlns:a16="http://schemas.microsoft.com/office/drawing/2014/main" id="{912A26F7-C13E-FA31-0D7A-40BA9BE4A212}"/>
              </a:ext>
            </a:extLst>
          </p:cNvPr>
          <p:cNvPicPr>
            <a:picLocks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390434" y="6040650"/>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6" name="Picture 54" descr="About our brand identity | Brand ...">
            <a:extLst>
              <a:ext uri="{FF2B5EF4-FFF2-40B4-BE49-F238E27FC236}">
                <a16:creationId xmlns:a16="http://schemas.microsoft.com/office/drawing/2014/main" id="{A2F0264F-74AC-A0D4-4452-5215FD797B1D}"/>
              </a:ext>
            </a:extLst>
          </p:cNvPr>
          <p:cNvPicPr>
            <a:picLocks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6306424" y="4043277"/>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28" name="Picture 56" descr="South-East European Research Centre ...">
            <a:extLst>
              <a:ext uri="{FF2B5EF4-FFF2-40B4-BE49-F238E27FC236}">
                <a16:creationId xmlns:a16="http://schemas.microsoft.com/office/drawing/2014/main" id="{FD195442-6319-57CD-22C4-72855A2BE670}"/>
              </a:ext>
            </a:extLst>
          </p:cNvPr>
          <p:cNvPicPr>
            <a:picLocks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0783523" y="6040650"/>
            <a:ext cx="270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30" name="Picture 58" descr="University of Padua - Wikipedia">
            <a:extLst>
              <a:ext uri="{FF2B5EF4-FFF2-40B4-BE49-F238E27FC236}">
                <a16:creationId xmlns:a16="http://schemas.microsoft.com/office/drawing/2014/main" id="{D9020B94-509A-C33C-5538-2F8A8BD3F399}"/>
              </a:ext>
            </a:extLst>
          </p:cNvPr>
          <p:cNvPicPr>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5314226"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pic>
        <p:nvPicPr>
          <p:cNvPr id="3132" name="Picture 60" descr="University of Aberdeen : Rankings, Fees ...">
            <a:extLst>
              <a:ext uri="{FF2B5EF4-FFF2-40B4-BE49-F238E27FC236}">
                <a16:creationId xmlns:a16="http://schemas.microsoft.com/office/drawing/2014/main" id="{92B91F36-53EF-3BEF-D92B-5CADBE6BC452}"/>
              </a:ext>
            </a:extLst>
          </p:cNvPr>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115785" y="2045904"/>
            <a:ext cx="1620000" cy="1620000"/>
          </a:xfrm>
          <a:prstGeom prst="rect">
            <a:avLst/>
          </a:prstGeom>
          <a:noFill/>
          <a:extLst>
            <a:ext uri="{909E8E84-426E-40DD-AFC4-6F175D3DCCD1}">
              <a14:hiddenFill xmlns:a14="http://schemas.microsoft.com/office/drawing/2010/main">
                <a:solidFill>
                  <a:srgbClr val="FFFFFF"/>
                </a:solidFill>
              </a14:hiddenFill>
            </a:ext>
          </a:extLst>
        </p:spPr>
      </p:pic>
      <p:sp>
        <p:nvSpPr>
          <p:cNvPr id="2" name="Shape 2">
            <a:extLst>
              <a:ext uri="{FF2B5EF4-FFF2-40B4-BE49-F238E27FC236}">
                <a16:creationId xmlns:a16="http://schemas.microsoft.com/office/drawing/2014/main" id="{757D4EC2-5D51-5CCB-E214-3DF40097D7E6}"/>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4" name="Text 54">
            <a:extLst>
              <a:ext uri="{FF2B5EF4-FFF2-40B4-BE49-F238E27FC236}">
                <a16:creationId xmlns:a16="http://schemas.microsoft.com/office/drawing/2014/main" id="{8E15C0AE-572B-5B4D-C735-D9718C9BBC74}"/>
              </a:ext>
            </a:extLst>
          </p:cNvPr>
          <p:cNvSpPr txBox="1"/>
          <p:nvPr/>
        </p:nvSpPr>
        <p:spPr>
          <a:xfrm>
            <a:off x="583754" y="379021"/>
            <a:ext cx="15722669"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Academic Research Partnerships &amp; Collaborations</a:t>
            </a:r>
          </a:p>
        </p:txBody>
      </p:sp>
    </p:spTree>
    <p:extLst>
      <p:ext uri="{BB962C8B-B14F-4D97-AF65-F5344CB8AC3E}">
        <p14:creationId xmlns:p14="http://schemas.microsoft.com/office/powerpoint/2010/main" val="3759213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1817766" y="1028700"/>
            <a:ext cx="5496926" cy="7329235"/>
          </a:xfrm>
          <a:custGeom>
            <a:avLst/>
            <a:gdLst/>
            <a:ahLst/>
            <a:cxnLst/>
            <a:rect l="l" t="t" r="r" b="b"/>
            <a:pathLst>
              <a:path w="5496926" h="7329235">
                <a:moveTo>
                  <a:pt x="0" y="0"/>
                </a:moveTo>
                <a:lnTo>
                  <a:pt x="5496926" y="0"/>
                </a:lnTo>
                <a:lnTo>
                  <a:pt x="5496926" y="7329235"/>
                </a:lnTo>
                <a:lnTo>
                  <a:pt x="0" y="7329235"/>
                </a:lnTo>
                <a:lnTo>
                  <a:pt x="0" y="0"/>
                </a:lnTo>
                <a:close/>
              </a:path>
            </a:pathLst>
          </a:custGeom>
          <a:blipFill>
            <a:blip r:embed="rId2"/>
            <a:stretch>
              <a:fillRect/>
            </a:stretch>
          </a:blipFill>
        </p:spPr>
        <p:txBody>
          <a:bodyPr/>
          <a:lstStyle/>
          <a:p>
            <a:endParaRPr lang="en-US"/>
          </a:p>
        </p:txBody>
      </p:sp>
      <p:sp>
        <p:nvSpPr>
          <p:cNvPr id="3" name="Freeform 3"/>
          <p:cNvSpPr/>
          <p:nvPr/>
        </p:nvSpPr>
        <p:spPr>
          <a:xfrm>
            <a:off x="10502284" y="1028700"/>
            <a:ext cx="5496926" cy="7329235"/>
          </a:xfrm>
          <a:custGeom>
            <a:avLst/>
            <a:gdLst/>
            <a:ahLst/>
            <a:cxnLst/>
            <a:rect l="l" t="t" r="r" b="b"/>
            <a:pathLst>
              <a:path w="5496926" h="7329235">
                <a:moveTo>
                  <a:pt x="0" y="0"/>
                </a:moveTo>
                <a:lnTo>
                  <a:pt x="5496926" y="0"/>
                </a:lnTo>
                <a:lnTo>
                  <a:pt x="5496926" y="7329235"/>
                </a:lnTo>
                <a:lnTo>
                  <a:pt x="0" y="7329235"/>
                </a:lnTo>
                <a:lnTo>
                  <a:pt x="0" y="0"/>
                </a:lnTo>
                <a:close/>
              </a:path>
            </a:pathLst>
          </a:custGeom>
          <a:blipFill>
            <a:blip r:embed="rId3"/>
            <a:stretch>
              <a:fillRect l="-1211" t="-2423" r="-1211"/>
            </a:stretch>
          </a:blipFill>
        </p:spPr>
        <p:txBody>
          <a:bodyPr/>
          <a:lstStyle/>
          <a:p>
            <a:endParaRPr lang="en-US"/>
          </a:p>
        </p:txBody>
      </p:sp>
      <p:sp>
        <p:nvSpPr>
          <p:cNvPr id="4" name="TextBox 4"/>
          <p:cNvSpPr txBox="1"/>
          <p:nvPr/>
        </p:nvSpPr>
        <p:spPr>
          <a:xfrm>
            <a:off x="3100073" y="8720455"/>
            <a:ext cx="2932311" cy="537845"/>
          </a:xfrm>
          <a:prstGeom prst="rect">
            <a:avLst/>
          </a:prstGeom>
        </p:spPr>
        <p:txBody>
          <a:bodyPr lIns="0" tIns="0" rIns="0" bIns="0" rtlCol="0" anchor="t">
            <a:spAutoFit/>
          </a:bodyPr>
          <a:lstStyle/>
          <a:p>
            <a:pPr algn="ctr">
              <a:lnSpc>
                <a:spcPts val="4479"/>
              </a:lnSpc>
            </a:pPr>
            <a:r>
              <a:rPr lang="en-US" sz="3199" b="1">
                <a:solidFill>
                  <a:srgbClr val="A03223"/>
                </a:solidFill>
                <a:latin typeface="Canva Sans Bold"/>
                <a:ea typeface="Canva Sans Bold"/>
                <a:cs typeface="Canva Sans Bold"/>
                <a:sym typeface="Canva Sans Bold"/>
              </a:rPr>
              <a:t>Building Phase</a:t>
            </a:r>
          </a:p>
        </p:txBody>
      </p:sp>
      <p:sp>
        <p:nvSpPr>
          <p:cNvPr id="5" name="TextBox 5"/>
          <p:cNvSpPr txBox="1"/>
          <p:nvPr/>
        </p:nvSpPr>
        <p:spPr>
          <a:xfrm>
            <a:off x="11397142" y="8720455"/>
            <a:ext cx="3707209" cy="537845"/>
          </a:xfrm>
          <a:prstGeom prst="rect">
            <a:avLst/>
          </a:prstGeom>
        </p:spPr>
        <p:txBody>
          <a:bodyPr lIns="0" tIns="0" rIns="0" bIns="0" rtlCol="0" anchor="t">
            <a:spAutoFit/>
          </a:bodyPr>
          <a:lstStyle/>
          <a:p>
            <a:pPr algn="ctr">
              <a:lnSpc>
                <a:spcPts val="4480"/>
              </a:lnSpc>
            </a:pPr>
            <a:r>
              <a:rPr lang="en-US" sz="3200" b="1">
                <a:solidFill>
                  <a:srgbClr val="A03223"/>
                </a:solidFill>
                <a:latin typeface="Canva Sans Bold"/>
                <a:ea typeface="Canva Sans Bold"/>
                <a:cs typeface="Canva Sans Bold"/>
                <a:sym typeface="Canva Sans Bold"/>
              </a:rPr>
              <a:t>Final scrutineering</a:t>
            </a:r>
          </a:p>
        </p:txBody>
      </p:sp>
      <p:sp>
        <p:nvSpPr>
          <p:cNvPr id="6" name="AutoShape 6"/>
          <p:cNvSpPr/>
          <p:nvPr/>
        </p:nvSpPr>
        <p:spPr>
          <a:xfrm>
            <a:off x="7456977" y="4302315"/>
            <a:ext cx="2903022" cy="0"/>
          </a:xfrm>
          <a:prstGeom prst="line">
            <a:avLst/>
          </a:prstGeom>
          <a:ln w="38100" cap="flat">
            <a:solidFill>
              <a:srgbClr val="A03223"/>
            </a:solidFill>
            <a:prstDash val="solid"/>
            <a:headEnd type="none" w="sm" len="sm"/>
            <a:tailEnd type="arrow" w="med" len="sm"/>
          </a:ln>
        </p:spPr>
        <p:txBody>
          <a:bodyPr/>
          <a:lstStyle/>
          <a:p>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AutoShape 2"/>
          <p:cNvSpPr/>
          <p:nvPr/>
        </p:nvSpPr>
        <p:spPr>
          <a:xfrm flipH="1">
            <a:off x="1536220" y="1674091"/>
            <a:ext cx="19050" cy="8995514"/>
          </a:xfrm>
          <a:prstGeom prst="line">
            <a:avLst/>
          </a:prstGeom>
          <a:ln w="38100" cap="flat">
            <a:solidFill>
              <a:srgbClr val="9F3121"/>
            </a:solidFill>
            <a:prstDash val="solid"/>
            <a:headEnd type="none" w="sm" len="sm"/>
            <a:tailEnd type="none" w="sm" len="sm"/>
          </a:ln>
        </p:spPr>
        <p:txBody>
          <a:bodyPr/>
          <a:lstStyle/>
          <a:p>
            <a:endParaRPr lang="en-US"/>
          </a:p>
        </p:txBody>
      </p:sp>
      <p:grpSp>
        <p:nvGrpSpPr>
          <p:cNvPr id="3" name="Group 3"/>
          <p:cNvGrpSpPr/>
          <p:nvPr/>
        </p:nvGrpSpPr>
        <p:grpSpPr>
          <a:xfrm>
            <a:off x="1339113" y="1486509"/>
            <a:ext cx="375163" cy="375163"/>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endParaRPr lang="en-US"/>
            </a:p>
          </p:txBody>
        </p:sp>
        <p:sp>
          <p:nvSpPr>
            <p:cNvPr id="5" name="TextBox 5"/>
            <p:cNvSpPr txBox="1"/>
            <p:nvPr/>
          </p:nvSpPr>
          <p:spPr>
            <a:xfrm>
              <a:off x="76200" y="133350"/>
              <a:ext cx="660400" cy="603250"/>
            </a:xfrm>
            <a:prstGeom prst="rect">
              <a:avLst/>
            </a:prstGeom>
          </p:spPr>
          <p:txBody>
            <a:bodyPr lIns="50800" tIns="50800" rIns="50800" bIns="50800" rtlCol="0" anchor="ctr"/>
            <a:lstStyle/>
            <a:p>
              <a:pPr algn="ctr">
                <a:lnSpc>
                  <a:spcPts val="2216"/>
                </a:lnSpc>
              </a:pPr>
              <a:endParaRPr/>
            </a:p>
          </p:txBody>
        </p:sp>
      </p:grpSp>
      <p:sp>
        <p:nvSpPr>
          <p:cNvPr id="6" name="TextBox 6"/>
          <p:cNvSpPr txBox="1"/>
          <p:nvPr/>
        </p:nvSpPr>
        <p:spPr>
          <a:xfrm>
            <a:off x="1028700" y="417016"/>
            <a:ext cx="17857252" cy="847725"/>
          </a:xfrm>
          <a:prstGeom prst="rect">
            <a:avLst/>
          </a:prstGeom>
        </p:spPr>
        <p:txBody>
          <a:bodyPr lIns="0" tIns="0" rIns="0" bIns="0" rtlCol="0" anchor="t">
            <a:spAutoFit/>
          </a:bodyPr>
          <a:lstStyle/>
          <a:p>
            <a:pPr marL="0" lvl="0" indent="0" algn="l">
              <a:lnSpc>
                <a:spcPts val="5925"/>
              </a:lnSpc>
            </a:pPr>
            <a:r>
              <a:rPr lang="en-US" sz="7500" b="1" spc="-832">
                <a:solidFill>
                  <a:srgbClr val="9F3121"/>
                </a:solidFill>
                <a:latin typeface="Inter Bold"/>
                <a:ea typeface="Inter Bold"/>
                <a:cs typeface="Inter Bold"/>
                <a:sym typeface="Inter Bold"/>
              </a:rPr>
              <a:t>EERI  IITB  THROUGH  THE  YEARS  AT SDC </a:t>
            </a:r>
          </a:p>
        </p:txBody>
      </p:sp>
      <p:sp>
        <p:nvSpPr>
          <p:cNvPr id="7" name="TextBox 7"/>
          <p:cNvSpPr txBox="1"/>
          <p:nvPr/>
        </p:nvSpPr>
        <p:spPr>
          <a:xfrm>
            <a:off x="2051874" y="1429359"/>
            <a:ext cx="14184251" cy="1661762"/>
          </a:xfrm>
          <a:prstGeom prst="rect">
            <a:avLst/>
          </a:prstGeom>
        </p:spPr>
        <p:txBody>
          <a:bodyPr lIns="0" tIns="0" rIns="0" bIns="0" rtlCol="0" anchor="t">
            <a:spAutoFit/>
          </a:bodyPr>
          <a:lstStyle/>
          <a:p>
            <a:pPr algn="l">
              <a:lnSpc>
                <a:spcPts val="4481"/>
              </a:lnSpc>
            </a:pPr>
            <a:r>
              <a:rPr lang="en-US" sz="3201">
                <a:solidFill>
                  <a:srgbClr val="9F3121"/>
                </a:solidFill>
                <a:latin typeface="Canva Sans"/>
                <a:ea typeface="Canva Sans"/>
                <a:cs typeface="Canva Sans"/>
                <a:sym typeface="Canva Sans"/>
              </a:rPr>
              <a:t>SDC 2021 (Virtual) : Won the </a:t>
            </a:r>
            <a:r>
              <a:rPr lang="en-US" sz="3201" b="1">
                <a:solidFill>
                  <a:srgbClr val="9F3121"/>
                </a:solidFill>
                <a:latin typeface="Canva Sans Bold"/>
                <a:ea typeface="Canva Sans Bold"/>
                <a:cs typeface="Canva Sans Bold"/>
                <a:sym typeface="Canva Sans Bold"/>
              </a:rPr>
              <a:t>Charles Richter Award</a:t>
            </a:r>
            <a:r>
              <a:rPr lang="en-US" sz="3201">
                <a:solidFill>
                  <a:srgbClr val="9F3121"/>
                </a:solidFill>
                <a:latin typeface="Canva Sans"/>
                <a:ea typeface="Canva Sans"/>
                <a:cs typeface="Canva Sans"/>
                <a:sym typeface="Canva Sans"/>
              </a:rPr>
              <a:t> for the Spirit of the Competition</a:t>
            </a:r>
          </a:p>
          <a:p>
            <a:pPr algn="l">
              <a:lnSpc>
                <a:spcPts val="4481"/>
              </a:lnSpc>
            </a:pPr>
            <a:endParaRPr lang="en-US" sz="3201">
              <a:solidFill>
                <a:srgbClr val="9F3121"/>
              </a:solidFill>
              <a:latin typeface="Canva Sans"/>
              <a:ea typeface="Canva Sans"/>
              <a:cs typeface="Canva Sans"/>
              <a:sym typeface="Canva Sans"/>
            </a:endParaRPr>
          </a:p>
        </p:txBody>
      </p:sp>
      <p:grpSp>
        <p:nvGrpSpPr>
          <p:cNvPr id="8" name="Group 8"/>
          <p:cNvGrpSpPr/>
          <p:nvPr/>
        </p:nvGrpSpPr>
        <p:grpSpPr>
          <a:xfrm>
            <a:off x="1339113" y="2903540"/>
            <a:ext cx="375163" cy="37516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endParaRPr lang="en-US"/>
            </a:p>
          </p:txBody>
        </p:sp>
        <p:sp>
          <p:nvSpPr>
            <p:cNvPr id="10" name="TextBox 10"/>
            <p:cNvSpPr txBox="1"/>
            <p:nvPr/>
          </p:nvSpPr>
          <p:spPr>
            <a:xfrm>
              <a:off x="76200" y="133350"/>
              <a:ext cx="660400" cy="603250"/>
            </a:xfrm>
            <a:prstGeom prst="rect">
              <a:avLst/>
            </a:prstGeom>
          </p:spPr>
          <p:txBody>
            <a:bodyPr lIns="50800" tIns="50800" rIns="50800" bIns="50800" rtlCol="0" anchor="ctr"/>
            <a:lstStyle/>
            <a:p>
              <a:pPr algn="ctr">
                <a:lnSpc>
                  <a:spcPts val="2216"/>
                </a:lnSpc>
              </a:pPr>
              <a:endParaRPr/>
            </a:p>
          </p:txBody>
        </p:sp>
      </p:grpSp>
      <p:grpSp>
        <p:nvGrpSpPr>
          <p:cNvPr id="11" name="Group 11"/>
          <p:cNvGrpSpPr/>
          <p:nvPr/>
        </p:nvGrpSpPr>
        <p:grpSpPr>
          <a:xfrm>
            <a:off x="1348638" y="4316928"/>
            <a:ext cx="375163" cy="37516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endParaRPr lang="en-US"/>
            </a:p>
          </p:txBody>
        </p:sp>
        <p:sp>
          <p:nvSpPr>
            <p:cNvPr id="13" name="TextBox 13"/>
            <p:cNvSpPr txBox="1"/>
            <p:nvPr/>
          </p:nvSpPr>
          <p:spPr>
            <a:xfrm>
              <a:off x="76200" y="133350"/>
              <a:ext cx="660400" cy="603250"/>
            </a:xfrm>
            <a:prstGeom prst="rect">
              <a:avLst/>
            </a:prstGeom>
          </p:spPr>
          <p:txBody>
            <a:bodyPr lIns="50800" tIns="50800" rIns="50800" bIns="50800" rtlCol="0" anchor="ctr"/>
            <a:lstStyle/>
            <a:p>
              <a:pPr algn="ctr">
                <a:lnSpc>
                  <a:spcPts val="2216"/>
                </a:lnSpc>
              </a:pPr>
              <a:endParaRPr/>
            </a:p>
          </p:txBody>
        </p:sp>
      </p:grpSp>
      <p:grpSp>
        <p:nvGrpSpPr>
          <p:cNvPr id="14" name="Group 14"/>
          <p:cNvGrpSpPr/>
          <p:nvPr/>
        </p:nvGrpSpPr>
        <p:grpSpPr>
          <a:xfrm>
            <a:off x="1339113" y="5824107"/>
            <a:ext cx="375163" cy="375163"/>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endParaRPr lang="en-US"/>
            </a:p>
          </p:txBody>
        </p:sp>
        <p:sp>
          <p:nvSpPr>
            <p:cNvPr id="16" name="TextBox 16"/>
            <p:cNvSpPr txBox="1"/>
            <p:nvPr/>
          </p:nvSpPr>
          <p:spPr>
            <a:xfrm>
              <a:off x="76200" y="133350"/>
              <a:ext cx="660400" cy="603250"/>
            </a:xfrm>
            <a:prstGeom prst="rect">
              <a:avLst/>
            </a:prstGeom>
          </p:spPr>
          <p:txBody>
            <a:bodyPr lIns="50800" tIns="50800" rIns="50800" bIns="50800" rtlCol="0" anchor="ctr"/>
            <a:lstStyle/>
            <a:p>
              <a:pPr algn="ctr">
                <a:lnSpc>
                  <a:spcPts val="2216"/>
                </a:lnSpc>
              </a:pPr>
              <a:endParaRPr/>
            </a:p>
          </p:txBody>
        </p:sp>
      </p:grpSp>
      <p:grpSp>
        <p:nvGrpSpPr>
          <p:cNvPr id="17" name="Group 17"/>
          <p:cNvGrpSpPr/>
          <p:nvPr/>
        </p:nvGrpSpPr>
        <p:grpSpPr>
          <a:xfrm>
            <a:off x="1348638" y="7331286"/>
            <a:ext cx="375163" cy="375163"/>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endParaRPr lang="en-US"/>
            </a:p>
          </p:txBody>
        </p:sp>
        <p:sp>
          <p:nvSpPr>
            <p:cNvPr id="19" name="TextBox 19"/>
            <p:cNvSpPr txBox="1"/>
            <p:nvPr/>
          </p:nvSpPr>
          <p:spPr>
            <a:xfrm>
              <a:off x="76200" y="133350"/>
              <a:ext cx="660400" cy="603250"/>
            </a:xfrm>
            <a:prstGeom prst="rect">
              <a:avLst/>
            </a:prstGeom>
          </p:spPr>
          <p:txBody>
            <a:bodyPr lIns="50800" tIns="50800" rIns="50800" bIns="50800" rtlCol="0" anchor="ctr"/>
            <a:lstStyle/>
            <a:p>
              <a:pPr algn="ctr">
                <a:lnSpc>
                  <a:spcPts val="2216"/>
                </a:lnSpc>
              </a:pPr>
              <a:endParaRPr/>
            </a:p>
          </p:txBody>
        </p:sp>
      </p:grpSp>
      <p:sp>
        <p:nvSpPr>
          <p:cNvPr id="20" name="TextBox 20"/>
          <p:cNvSpPr txBox="1"/>
          <p:nvPr/>
        </p:nvSpPr>
        <p:spPr>
          <a:xfrm>
            <a:off x="2051874" y="2846390"/>
            <a:ext cx="8801338" cy="1099820"/>
          </a:xfrm>
          <a:prstGeom prst="rect">
            <a:avLst/>
          </a:prstGeom>
        </p:spPr>
        <p:txBody>
          <a:bodyPr lIns="0" tIns="0" rIns="0" bIns="0" rtlCol="0" anchor="t">
            <a:spAutoFit/>
          </a:bodyPr>
          <a:lstStyle/>
          <a:p>
            <a:pPr algn="ctr">
              <a:lnSpc>
                <a:spcPts val="4480"/>
              </a:lnSpc>
            </a:pPr>
            <a:r>
              <a:rPr lang="en-US" sz="3200">
                <a:solidFill>
                  <a:srgbClr val="9F3121"/>
                </a:solidFill>
                <a:latin typeface="Canva Sans"/>
                <a:ea typeface="Canva Sans"/>
                <a:cs typeface="Canva Sans"/>
                <a:sym typeface="Canva Sans"/>
              </a:rPr>
              <a:t>SDC 2022 : Secured the </a:t>
            </a:r>
            <a:r>
              <a:rPr lang="en-US" sz="3200" b="1">
                <a:solidFill>
                  <a:srgbClr val="9F3121"/>
                </a:solidFill>
                <a:latin typeface="Canva Sans Bold"/>
                <a:ea typeface="Canva Sans Bold"/>
                <a:cs typeface="Canva Sans Bold"/>
                <a:sym typeface="Canva Sans Bold"/>
              </a:rPr>
              <a:t>16th </a:t>
            </a:r>
            <a:r>
              <a:rPr lang="en-US" sz="3200">
                <a:solidFill>
                  <a:srgbClr val="9F3121"/>
                </a:solidFill>
                <a:latin typeface="Canva Sans"/>
                <a:ea typeface="Canva Sans"/>
                <a:cs typeface="Canva Sans"/>
                <a:sym typeface="Canva Sans"/>
              </a:rPr>
              <a:t>overall position.</a:t>
            </a:r>
          </a:p>
          <a:p>
            <a:pPr algn="ctr">
              <a:lnSpc>
                <a:spcPts val="4480"/>
              </a:lnSpc>
            </a:pPr>
            <a:endParaRPr lang="en-US" sz="3200">
              <a:solidFill>
                <a:srgbClr val="9F3121"/>
              </a:solidFill>
              <a:latin typeface="Canva Sans"/>
              <a:ea typeface="Canva Sans"/>
              <a:cs typeface="Canva Sans"/>
              <a:sym typeface="Canva Sans"/>
            </a:endParaRPr>
          </a:p>
        </p:txBody>
      </p:sp>
      <p:sp>
        <p:nvSpPr>
          <p:cNvPr id="21" name="TextBox 21"/>
          <p:cNvSpPr txBox="1"/>
          <p:nvPr/>
        </p:nvSpPr>
        <p:spPr>
          <a:xfrm>
            <a:off x="2001868" y="4259778"/>
            <a:ext cx="10588228" cy="1099820"/>
          </a:xfrm>
          <a:prstGeom prst="rect">
            <a:avLst/>
          </a:prstGeom>
        </p:spPr>
        <p:txBody>
          <a:bodyPr lIns="0" tIns="0" rIns="0" bIns="0" rtlCol="0" anchor="t">
            <a:spAutoFit/>
          </a:bodyPr>
          <a:lstStyle/>
          <a:p>
            <a:pPr algn="ctr">
              <a:lnSpc>
                <a:spcPts val="4480"/>
              </a:lnSpc>
            </a:pPr>
            <a:r>
              <a:rPr lang="en-US" sz="3200">
                <a:solidFill>
                  <a:srgbClr val="9F3121"/>
                </a:solidFill>
                <a:latin typeface="Canva Sans"/>
                <a:ea typeface="Canva Sans"/>
                <a:cs typeface="Canva Sans"/>
                <a:sym typeface="Canva Sans"/>
              </a:rPr>
              <a:t>SDC 2023 : Achieved its best-ever </a:t>
            </a:r>
            <a:r>
              <a:rPr lang="en-US" sz="3200" b="1">
                <a:solidFill>
                  <a:srgbClr val="9F3121"/>
                </a:solidFill>
                <a:latin typeface="Canva Sans Bold"/>
                <a:ea typeface="Canva Sans Bold"/>
                <a:cs typeface="Canva Sans Bold"/>
                <a:sym typeface="Canva Sans Bold"/>
              </a:rPr>
              <a:t>8th</a:t>
            </a:r>
            <a:r>
              <a:rPr lang="en-US" sz="3200">
                <a:solidFill>
                  <a:srgbClr val="9F3121"/>
                </a:solidFill>
                <a:latin typeface="Canva Sans"/>
                <a:ea typeface="Canva Sans"/>
                <a:cs typeface="Canva Sans"/>
                <a:sym typeface="Canva Sans"/>
              </a:rPr>
              <a:t> position overall </a:t>
            </a:r>
          </a:p>
          <a:p>
            <a:pPr algn="ctr">
              <a:lnSpc>
                <a:spcPts val="4480"/>
              </a:lnSpc>
            </a:pPr>
            <a:endParaRPr lang="en-US" sz="3200">
              <a:solidFill>
                <a:srgbClr val="9F3121"/>
              </a:solidFill>
              <a:latin typeface="Canva Sans"/>
              <a:ea typeface="Canva Sans"/>
              <a:cs typeface="Canva Sans"/>
              <a:sym typeface="Canva Sans"/>
            </a:endParaRPr>
          </a:p>
        </p:txBody>
      </p:sp>
      <p:sp>
        <p:nvSpPr>
          <p:cNvPr id="22" name="TextBox 22"/>
          <p:cNvSpPr txBox="1"/>
          <p:nvPr/>
        </p:nvSpPr>
        <p:spPr>
          <a:xfrm>
            <a:off x="2036717" y="5766957"/>
            <a:ext cx="12942293" cy="1661795"/>
          </a:xfrm>
          <a:prstGeom prst="rect">
            <a:avLst/>
          </a:prstGeom>
        </p:spPr>
        <p:txBody>
          <a:bodyPr lIns="0" tIns="0" rIns="0" bIns="0" rtlCol="0" anchor="t">
            <a:spAutoFit/>
          </a:bodyPr>
          <a:lstStyle/>
          <a:p>
            <a:pPr algn="ctr">
              <a:lnSpc>
                <a:spcPts val="4480"/>
              </a:lnSpc>
            </a:pPr>
            <a:r>
              <a:rPr lang="en-US" sz="3200">
                <a:solidFill>
                  <a:srgbClr val="9F3121"/>
                </a:solidFill>
                <a:latin typeface="Canva Sans"/>
                <a:ea typeface="Canva Sans"/>
                <a:cs typeface="Canva Sans"/>
                <a:sym typeface="Canva Sans"/>
              </a:rPr>
              <a:t> SDC 2024 : Encountered structural failures but ranked </a:t>
            </a:r>
            <a:r>
              <a:rPr lang="en-US" sz="3200" b="1">
                <a:solidFill>
                  <a:srgbClr val="9F3121"/>
                </a:solidFill>
                <a:latin typeface="Canva Sans Bold"/>
                <a:ea typeface="Canva Sans Bold"/>
                <a:cs typeface="Canva Sans Bold"/>
                <a:sym typeface="Canva Sans Bold"/>
              </a:rPr>
              <a:t>3rd</a:t>
            </a:r>
            <a:r>
              <a:rPr lang="en-US" sz="3200">
                <a:solidFill>
                  <a:srgbClr val="9F3121"/>
                </a:solidFill>
                <a:latin typeface="Canva Sans"/>
                <a:ea typeface="Canva Sans"/>
                <a:cs typeface="Canva Sans"/>
                <a:sym typeface="Canva Sans"/>
              </a:rPr>
              <a:t> among </a:t>
            </a:r>
          </a:p>
          <a:p>
            <a:pPr algn="l">
              <a:lnSpc>
                <a:spcPts val="4480"/>
              </a:lnSpc>
            </a:pPr>
            <a:r>
              <a:rPr lang="en-US" sz="3200">
                <a:solidFill>
                  <a:srgbClr val="9F3121"/>
                </a:solidFill>
                <a:latin typeface="Canva Sans"/>
                <a:ea typeface="Canva Sans"/>
                <a:cs typeface="Canva Sans"/>
                <a:sym typeface="Canva Sans"/>
              </a:rPr>
              <a:t> collapsed structures </a:t>
            </a:r>
          </a:p>
          <a:p>
            <a:pPr algn="ctr">
              <a:lnSpc>
                <a:spcPts val="4480"/>
              </a:lnSpc>
            </a:pPr>
            <a:endParaRPr lang="en-US" sz="3200">
              <a:solidFill>
                <a:srgbClr val="9F3121"/>
              </a:solidFill>
              <a:latin typeface="Canva Sans"/>
              <a:ea typeface="Canva Sans"/>
              <a:cs typeface="Canva Sans"/>
              <a:sym typeface="Canva Sans"/>
            </a:endParaRPr>
          </a:p>
        </p:txBody>
      </p:sp>
      <p:sp>
        <p:nvSpPr>
          <p:cNvPr id="23" name="TextBox 23"/>
          <p:cNvSpPr txBox="1"/>
          <p:nvPr/>
        </p:nvSpPr>
        <p:spPr>
          <a:xfrm>
            <a:off x="2086823" y="7274136"/>
            <a:ext cx="15438084" cy="1099820"/>
          </a:xfrm>
          <a:prstGeom prst="rect">
            <a:avLst/>
          </a:prstGeom>
        </p:spPr>
        <p:txBody>
          <a:bodyPr lIns="0" tIns="0" rIns="0" bIns="0" rtlCol="0" anchor="t">
            <a:spAutoFit/>
          </a:bodyPr>
          <a:lstStyle/>
          <a:p>
            <a:pPr algn="l">
              <a:lnSpc>
                <a:spcPts val="4480"/>
              </a:lnSpc>
            </a:pPr>
            <a:r>
              <a:rPr lang="en-US" sz="3200">
                <a:solidFill>
                  <a:srgbClr val="9F3121"/>
                </a:solidFill>
                <a:latin typeface="Canva Sans"/>
                <a:ea typeface="Canva Sans"/>
                <a:cs typeface="Canva Sans"/>
                <a:sym typeface="Canva Sans"/>
              </a:rPr>
              <a:t>SDC 2025 : Secured the </a:t>
            </a:r>
            <a:r>
              <a:rPr lang="en-US" sz="3200" b="1">
                <a:solidFill>
                  <a:srgbClr val="9F3121"/>
                </a:solidFill>
                <a:latin typeface="Canva Sans Bold"/>
                <a:ea typeface="Canva Sans Bold"/>
                <a:cs typeface="Canva Sans Bold"/>
                <a:sym typeface="Canva Sans Bold"/>
              </a:rPr>
              <a:t>15th</a:t>
            </a:r>
            <a:r>
              <a:rPr lang="en-US" sz="3200">
                <a:solidFill>
                  <a:srgbClr val="9F3121"/>
                </a:solidFill>
                <a:latin typeface="Canva Sans"/>
                <a:ea typeface="Canva Sans"/>
                <a:cs typeface="Canva Sans"/>
                <a:sym typeface="Canva Sans"/>
              </a:rPr>
              <a:t> overall position, with top-15 ranks in Communication, Financial Modelling, and Architecture</a:t>
            </a:r>
          </a:p>
        </p:txBody>
      </p:sp>
      <p:grpSp>
        <p:nvGrpSpPr>
          <p:cNvPr id="24" name="Group 24"/>
          <p:cNvGrpSpPr/>
          <p:nvPr/>
        </p:nvGrpSpPr>
        <p:grpSpPr>
          <a:xfrm>
            <a:off x="1339113" y="8883137"/>
            <a:ext cx="375163" cy="375163"/>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F3121"/>
            </a:solidFill>
          </p:spPr>
          <p:txBody>
            <a:bodyPr/>
            <a:lstStyle/>
            <a:p>
              <a:endParaRPr lang="en-US"/>
            </a:p>
          </p:txBody>
        </p:sp>
        <p:sp>
          <p:nvSpPr>
            <p:cNvPr id="26" name="TextBox 26"/>
            <p:cNvSpPr txBox="1"/>
            <p:nvPr/>
          </p:nvSpPr>
          <p:spPr>
            <a:xfrm>
              <a:off x="76200" y="133350"/>
              <a:ext cx="660400" cy="603250"/>
            </a:xfrm>
            <a:prstGeom prst="rect">
              <a:avLst/>
            </a:prstGeom>
          </p:spPr>
          <p:txBody>
            <a:bodyPr lIns="50800" tIns="50800" rIns="50800" bIns="50800" rtlCol="0" anchor="ctr"/>
            <a:lstStyle/>
            <a:p>
              <a:pPr algn="ctr">
                <a:lnSpc>
                  <a:spcPts val="2216"/>
                </a:lnSpc>
              </a:pPr>
              <a:endParaRPr/>
            </a:p>
          </p:txBody>
        </p:sp>
      </p:grpSp>
      <p:sp>
        <p:nvSpPr>
          <p:cNvPr id="27" name="TextBox 27"/>
          <p:cNvSpPr txBox="1"/>
          <p:nvPr/>
        </p:nvSpPr>
        <p:spPr>
          <a:xfrm>
            <a:off x="2051874" y="8825987"/>
            <a:ext cx="15104780" cy="1099820"/>
          </a:xfrm>
          <a:prstGeom prst="rect">
            <a:avLst/>
          </a:prstGeom>
        </p:spPr>
        <p:txBody>
          <a:bodyPr lIns="0" tIns="0" rIns="0" bIns="0" rtlCol="0" anchor="t">
            <a:spAutoFit/>
          </a:bodyPr>
          <a:lstStyle/>
          <a:p>
            <a:pPr algn="l">
              <a:lnSpc>
                <a:spcPts val="4480"/>
              </a:lnSpc>
            </a:pPr>
            <a:r>
              <a:rPr lang="en-US" sz="3200">
                <a:solidFill>
                  <a:srgbClr val="9F3121"/>
                </a:solidFill>
                <a:latin typeface="Canva Sans"/>
                <a:ea typeface="Canva Sans"/>
                <a:cs typeface="Canva Sans"/>
                <a:sym typeface="Canva Sans"/>
              </a:rPr>
              <a:t>SDC 2026 : Secured the</a:t>
            </a:r>
            <a:r>
              <a:rPr lang="en-US" sz="3200" b="1">
                <a:solidFill>
                  <a:srgbClr val="9F3121"/>
                </a:solidFill>
                <a:latin typeface="Canva Sans Bold"/>
                <a:ea typeface="Canva Sans Bold"/>
                <a:cs typeface="Canva Sans Bold"/>
                <a:sym typeface="Canva Sans Bold"/>
              </a:rPr>
              <a:t> 11th</a:t>
            </a:r>
            <a:r>
              <a:rPr lang="en-US" sz="3200">
                <a:solidFill>
                  <a:srgbClr val="9F3121"/>
                </a:solidFill>
                <a:latin typeface="Canva Sans"/>
                <a:ea typeface="Canva Sans"/>
                <a:cs typeface="Canva Sans"/>
                <a:sym typeface="Canva Sans"/>
              </a:rPr>
              <a:t> overall position and Won the </a:t>
            </a:r>
            <a:r>
              <a:rPr lang="en-US" sz="3200" b="1">
                <a:solidFill>
                  <a:srgbClr val="9F3121"/>
                </a:solidFill>
                <a:latin typeface="Canva Sans Bold"/>
                <a:ea typeface="Canva Sans Bold"/>
                <a:cs typeface="Canva Sans Bold"/>
                <a:sym typeface="Canva Sans Bold"/>
              </a:rPr>
              <a:t>Egor Popov Award</a:t>
            </a:r>
            <a:r>
              <a:rPr lang="en-US" sz="3200">
                <a:solidFill>
                  <a:srgbClr val="9F3121"/>
                </a:solidFill>
                <a:latin typeface="Canva Sans"/>
                <a:ea typeface="Canva Sans"/>
                <a:cs typeface="Canva Sans"/>
                <a:sym typeface="Canva Sans"/>
              </a:rPr>
              <a:t> for Structural Innovation</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1792725" y="5489154"/>
            <a:ext cx="6626944" cy="4306156"/>
          </a:xfrm>
          <a:custGeom>
            <a:avLst/>
            <a:gdLst/>
            <a:ahLst/>
            <a:cxnLst/>
            <a:rect l="l" t="t" r="r" b="b"/>
            <a:pathLst>
              <a:path w="6626944" h="4306156">
                <a:moveTo>
                  <a:pt x="0" y="0"/>
                </a:moveTo>
                <a:lnTo>
                  <a:pt x="6626944" y="0"/>
                </a:lnTo>
                <a:lnTo>
                  <a:pt x="6626944" y="4306156"/>
                </a:lnTo>
                <a:lnTo>
                  <a:pt x="0" y="4306156"/>
                </a:lnTo>
                <a:lnTo>
                  <a:pt x="0" y="0"/>
                </a:lnTo>
                <a:close/>
              </a:path>
            </a:pathLst>
          </a:custGeom>
          <a:blipFill>
            <a:blip r:embed="rId2"/>
            <a:stretch>
              <a:fillRect l="-8772" t="-6650" r="-27006" b="-10887"/>
            </a:stretch>
          </a:blipFill>
        </p:spPr>
        <p:txBody>
          <a:bodyPr/>
          <a:lstStyle/>
          <a:p>
            <a:endParaRPr lang="en-US"/>
          </a:p>
        </p:txBody>
      </p:sp>
      <p:sp>
        <p:nvSpPr>
          <p:cNvPr id="3" name="Freeform 3"/>
          <p:cNvSpPr/>
          <p:nvPr/>
        </p:nvSpPr>
        <p:spPr>
          <a:xfrm>
            <a:off x="9314368" y="357177"/>
            <a:ext cx="6862503" cy="4468464"/>
          </a:xfrm>
          <a:custGeom>
            <a:avLst/>
            <a:gdLst/>
            <a:ahLst/>
            <a:cxnLst/>
            <a:rect l="l" t="t" r="r" b="b"/>
            <a:pathLst>
              <a:path w="6862503" h="4468464">
                <a:moveTo>
                  <a:pt x="0" y="0"/>
                </a:moveTo>
                <a:lnTo>
                  <a:pt x="6862502" y="0"/>
                </a:lnTo>
                <a:lnTo>
                  <a:pt x="6862502" y="4468464"/>
                </a:lnTo>
                <a:lnTo>
                  <a:pt x="0" y="4468464"/>
                </a:lnTo>
                <a:lnTo>
                  <a:pt x="0" y="0"/>
                </a:lnTo>
                <a:close/>
              </a:path>
            </a:pathLst>
          </a:custGeom>
          <a:blipFill>
            <a:blip r:embed="rId3"/>
            <a:stretch>
              <a:fillRect l="-10855" t="-40269" r="-10925"/>
            </a:stretch>
          </a:blipFill>
        </p:spPr>
        <p:txBody>
          <a:bodyPr/>
          <a:lstStyle/>
          <a:p>
            <a:endParaRPr lang="en-US"/>
          </a:p>
        </p:txBody>
      </p:sp>
      <p:sp>
        <p:nvSpPr>
          <p:cNvPr id="4" name="Freeform 4"/>
          <p:cNvSpPr/>
          <p:nvPr/>
        </p:nvSpPr>
        <p:spPr>
          <a:xfrm>
            <a:off x="9314368" y="5489154"/>
            <a:ext cx="6862503" cy="4306156"/>
          </a:xfrm>
          <a:custGeom>
            <a:avLst/>
            <a:gdLst/>
            <a:ahLst/>
            <a:cxnLst/>
            <a:rect l="l" t="t" r="r" b="b"/>
            <a:pathLst>
              <a:path w="6862503" h="4306156">
                <a:moveTo>
                  <a:pt x="0" y="0"/>
                </a:moveTo>
                <a:lnTo>
                  <a:pt x="6862502" y="0"/>
                </a:lnTo>
                <a:lnTo>
                  <a:pt x="6862502" y="4306156"/>
                </a:lnTo>
                <a:lnTo>
                  <a:pt x="0" y="4306156"/>
                </a:lnTo>
                <a:lnTo>
                  <a:pt x="0" y="0"/>
                </a:lnTo>
                <a:close/>
              </a:path>
            </a:pathLst>
          </a:custGeom>
          <a:blipFill>
            <a:blip r:embed="rId4"/>
            <a:stretch>
              <a:fillRect r="-11916"/>
            </a:stretch>
          </a:blipFill>
        </p:spPr>
        <p:txBody>
          <a:bodyPr/>
          <a:lstStyle/>
          <a:p>
            <a:endParaRPr lang="en-US"/>
          </a:p>
        </p:txBody>
      </p:sp>
      <p:sp>
        <p:nvSpPr>
          <p:cNvPr id="5" name="TextBox 5"/>
          <p:cNvSpPr txBox="1"/>
          <p:nvPr/>
        </p:nvSpPr>
        <p:spPr>
          <a:xfrm>
            <a:off x="1792725" y="538152"/>
            <a:ext cx="6626944" cy="2875775"/>
          </a:xfrm>
          <a:prstGeom prst="rect">
            <a:avLst/>
          </a:prstGeom>
        </p:spPr>
        <p:txBody>
          <a:bodyPr lIns="0" tIns="0" rIns="0" bIns="0" rtlCol="0" anchor="t">
            <a:spAutoFit/>
          </a:bodyPr>
          <a:lstStyle/>
          <a:p>
            <a:pPr algn="l">
              <a:lnSpc>
                <a:spcPts val="5483"/>
              </a:lnSpc>
            </a:pPr>
            <a:r>
              <a:rPr lang="en-US" sz="6161" b="1" spc="-585">
                <a:solidFill>
                  <a:srgbClr val="9F3121"/>
                </a:solidFill>
                <a:latin typeface="Inter Bold"/>
                <a:ea typeface="Inter Bold"/>
                <a:cs typeface="Inter Bold"/>
                <a:sym typeface="Inter Bold"/>
              </a:rPr>
              <a:t>EERI IIT Bombay STUDENT CHAPTER  </a:t>
            </a:r>
          </a:p>
          <a:p>
            <a:pPr algn="l">
              <a:lnSpc>
                <a:spcPts val="5483"/>
              </a:lnSpc>
            </a:pPr>
            <a:r>
              <a:rPr lang="en-US" sz="6161" b="1" spc="-585">
                <a:solidFill>
                  <a:srgbClr val="9F3121"/>
                </a:solidFill>
                <a:latin typeface="Inter Bold"/>
                <a:ea typeface="Inter Bold"/>
                <a:cs typeface="Inter Bold"/>
                <a:sym typeface="Inter Bold"/>
              </a:rPr>
              <a:t>at SDC 2026</a:t>
            </a:r>
          </a:p>
          <a:p>
            <a:pPr marL="0" lvl="0" indent="0" algn="l">
              <a:lnSpc>
                <a:spcPts val="5753"/>
              </a:lnSpc>
            </a:pPr>
            <a:endParaRPr lang="en-US" sz="6161" b="1" spc="-585">
              <a:solidFill>
                <a:srgbClr val="9F3121"/>
              </a:solidFill>
              <a:latin typeface="Inter Bold"/>
              <a:ea typeface="Inter Bold"/>
              <a:cs typeface="Inter Bold"/>
              <a:sym typeface="Inter Bold"/>
            </a:endParaRPr>
          </a:p>
        </p:txBody>
      </p:sp>
      <p:sp>
        <p:nvSpPr>
          <p:cNvPr id="6" name="TextBox 6"/>
          <p:cNvSpPr txBox="1"/>
          <p:nvPr/>
        </p:nvSpPr>
        <p:spPr>
          <a:xfrm>
            <a:off x="1123437" y="2881170"/>
            <a:ext cx="7065964" cy="1456786"/>
          </a:xfrm>
          <a:prstGeom prst="rect">
            <a:avLst/>
          </a:prstGeom>
        </p:spPr>
        <p:txBody>
          <a:bodyPr lIns="0" tIns="0" rIns="0" bIns="0" rtlCol="0" anchor="t">
            <a:spAutoFit/>
          </a:bodyPr>
          <a:lstStyle/>
          <a:p>
            <a:pPr algn="ctr">
              <a:lnSpc>
                <a:spcPts val="5898"/>
              </a:lnSpc>
            </a:pPr>
            <a:r>
              <a:rPr lang="en-US" sz="4213">
                <a:solidFill>
                  <a:srgbClr val="9F3121"/>
                </a:solidFill>
                <a:latin typeface="Canva Sans"/>
                <a:ea typeface="Canva Sans"/>
                <a:cs typeface="Canva Sans"/>
                <a:sym typeface="Canva Sans"/>
              </a:rPr>
              <a:t>Portland, Oregon, USA</a:t>
            </a:r>
          </a:p>
          <a:p>
            <a:pPr algn="ctr">
              <a:lnSpc>
                <a:spcPts val="5898"/>
              </a:lnSpc>
            </a:pPr>
            <a:endParaRPr lang="en-US" sz="4213">
              <a:solidFill>
                <a:srgbClr val="9F3121"/>
              </a:solidFill>
              <a:latin typeface="Canva Sans"/>
              <a:ea typeface="Canva Sans"/>
              <a:cs typeface="Canva Sans"/>
              <a:sym typeface="Canva Sans"/>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TextBox 2"/>
          <p:cNvSpPr txBox="1"/>
          <p:nvPr/>
        </p:nvSpPr>
        <p:spPr>
          <a:xfrm>
            <a:off x="777022" y="959683"/>
            <a:ext cx="18154462" cy="1384492"/>
          </a:xfrm>
          <a:prstGeom prst="rect">
            <a:avLst/>
          </a:prstGeom>
        </p:spPr>
        <p:txBody>
          <a:bodyPr lIns="0" tIns="0" rIns="0" bIns="0" rtlCol="0" anchor="t">
            <a:spAutoFit/>
          </a:bodyPr>
          <a:lstStyle/>
          <a:p>
            <a:pPr algn="l">
              <a:lnSpc>
                <a:spcPts val="4963"/>
              </a:lnSpc>
            </a:pPr>
            <a:r>
              <a:rPr lang="en-US" sz="6127" b="1" spc="-612">
                <a:solidFill>
                  <a:srgbClr val="9F3121"/>
                </a:solidFill>
                <a:latin typeface="Inter Bold"/>
                <a:ea typeface="Inter Bold"/>
                <a:cs typeface="Inter Bold"/>
                <a:sym typeface="Inter Bold"/>
              </a:rPr>
              <a:t>FIND YOUR  PLACE  AT  EERI  IITB  STUDENT CHAPTER</a:t>
            </a:r>
          </a:p>
          <a:p>
            <a:pPr marL="0" lvl="0" indent="0" algn="l">
              <a:lnSpc>
                <a:spcPts val="5293"/>
              </a:lnSpc>
            </a:pPr>
            <a:endParaRPr lang="en-US" sz="6127" b="1" spc="-612">
              <a:solidFill>
                <a:srgbClr val="9F3121"/>
              </a:solidFill>
              <a:latin typeface="Inter Bold"/>
              <a:ea typeface="Inter Bold"/>
              <a:cs typeface="Inter Bold"/>
              <a:sym typeface="Inter Bold"/>
            </a:endParaRPr>
          </a:p>
        </p:txBody>
      </p:sp>
      <p:sp>
        <p:nvSpPr>
          <p:cNvPr id="3" name="TextBox 3"/>
          <p:cNvSpPr txBox="1"/>
          <p:nvPr/>
        </p:nvSpPr>
        <p:spPr>
          <a:xfrm>
            <a:off x="777022" y="1903526"/>
            <a:ext cx="11258737" cy="1261348"/>
          </a:xfrm>
          <a:prstGeom prst="rect">
            <a:avLst/>
          </a:prstGeom>
        </p:spPr>
        <p:txBody>
          <a:bodyPr lIns="0" tIns="0" rIns="0" bIns="0" rtlCol="0" anchor="t">
            <a:spAutoFit/>
          </a:bodyPr>
          <a:lstStyle/>
          <a:p>
            <a:pPr algn="l">
              <a:lnSpc>
                <a:spcPts val="5026"/>
              </a:lnSpc>
            </a:pPr>
            <a:r>
              <a:rPr lang="en-US" sz="3590" spc="-319">
                <a:solidFill>
                  <a:srgbClr val="9F3121"/>
                </a:solidFill>
                <a:latin typeface="Inter"/>
                <a:ea typeface="Inter"/>
                <a:cs typeface="Inter"/>
                <a:sym typeface="Inter"/>
              </a:rPr>
              <a:t> Discover the subdivision that matches your interests.</a:t>
            </a:r>
          </a:p>
          <a:p>
            <a:pPr marL="0" lvl="0" indent="0" algn="l">
              <a:lnSpc>
                <a:spcPts val="5026"/>
              </a:lnSpc>
            </a:pPr>
            <a:endParaRPr lang="en-US" sz="3590" spc="-319">
              <a:solidFill>
                <a:srgbClr val="9F3121"/>
              </a:solidFill>
              <a:latin typeface="Inter"/>
              <a:ea typeface="Inter"/>
              <a:cs typeface="Inter"/>
              <a:sym typeface="Inter"/>
            </a:endParaRPr>
          </a:p>
        </p:txBody>
      </p:sp>
      <p:sp>
        <p:nvSpPr>
          <p:cNvPr id="4" name="TextBox 4"/>
          <p:cNvSpPr txBox="1"/>
          <p:nvPr/>
        </p:nvSpPr>
        <p:spPr>
          <a:xfrm>
            <a:off x="0" y="3745899"/>
            <a:ext cx="7163946" cy="2414994"/>
          </a:xfrm>
          <a:prstGeom prst="rect">
            <a:avLst/>
          </a:prstGeom>
        </p:spPr>
        <p:txBody>
          <a:bodyPr lIns="0" tIns="0" rIns="0" bIns="0" rtlCol="0" anchor="t">
            <a:spAutoFit/>
          </a:bodyPr>
          <a:lstStyle/>
          <a:p>
            <a:pPr algn="l">
              <a:lnSpc>
                <a:spcPts val="4469"/>
              </a:lnSpc>
            </a:pPr>
            <a:r>
              <a:rPr lang="en-US" sz="3192" spc="-284">
                <a:solidFill>
                  <a:srgbClr val="9F3121"/>
                </a:solidFill>
                <a:latin typeface="Inter"/>
                <a:ea typeface="Inter"/>
                <a:cs typeface="Inter"/>
                <a:sym typeface="Inter"/>
              </a:rPr>
              <a:t>               </a:t>
            </a:r>
            <a:r>
              <a:rPr lang="en-US" sz="3192" b="1" spc="-284">
                <a:solidFill>
                  <a:srgbClr val="9F3121"/>
                </a:solidFill>
                <a:latin typeface="Inter Bold"/>
                <a:ea typeface="Inter Bold"/>
                <a:cs typeface="Inter Bold"/>
                <a:sym typeface="Inter Bold"/>
              </a:rPr>
              <a:t>Structural &amp; Construction</a:t>
            </a:r>
          </a:p>
          <a:p>
            <a:pPr marL="1148817" lvl="2" indent="-382939" algn="l">
              <a:lnSpc>
                <a:spcPts val="3724"/>
              </a:lnSpc>
              <a:buFont typeface="Arial"/>
              <a:buChar char="⚬"/>
            </a:pPr>
            <a:r>
              <a:rPr lang="en-US" sz="2660" spc="-236">
                <a:solidFill>
                  <a:srgbClr val="9F3121"/>
                </a:solidFill>
                <a:latin typeface="Inter"/>
                <a:ea typeface="Inter"/>
                <a:cs typeface="Inter"/>
                <a:sym typeface="Inter"/>
              </a:rPr>
              <a:t>Design structures using ETABS</a:t>
            </a:r>
          </a:p>
          <a:p>
            <a:pPr marL="1148817" lvl="2" indent="-382939" algn="l">
              <a:lnSpc>
                <a:spcPts val="3724"/>
              </a:lnSpc>
              <a:buFont typeface="Arial"/>
              <a:buChar char="⚬"/>
            </a:pPr>
            <a:r>
              <a:rPr lang="en-US" sz="2660" spc="-196">
                <a:solidFill>
                  <a:srgbClr val="9F3121"/>
                </a:solidFill>
                <a:latin typeface="Inter"/>
                <a:ea typeface="Inter"/>
                <a:cs typeface="Inter"/>
                <a:sym typeface="Inter"/>
              </a:rPr>
              <a:t> Laser-cut &amp; assemble balsa wood models</a:t>
            </a:r>
          </a:p>
          <a:p>
            <a:pPr marL="1148817" lvl="2" indent="-382939" algn="l">
              <a:lnSpc>
                <a:spcPts val="3724"/>
              </a:lnSpc>
              <a:buFont typeface="Arial"/>
              <a:buChar char="⚬"/>
            </a:pPr>
            <a:r>
              <a:rPr lang="en-US" sz="2660" spc="-236">
                <a:solidFill>
                  <a:srgbClr val="9F3121"/>
                </a:solidFill>
                <a:latin typeface="Inter"/>
                <a:ea typeface="Inter"/>
                <a:cs typeface="Inter"/>
                <a:sym typeface="Inter"/>
              </a:rPr>
              <a:t> Build, test &amp; refine your designs</a:t>
            </a:r>
          </a:p>
          <a:p>
            <a:pPr marL="0" lvl="0" indent="0" algn="l">
              <a:lnSpc>
                <a:spcPts val="3724"/>
              </a:lnSpc>
            </a:pPr>
            <a:endParaRPr lang="en-US" sz="2660" spc="-236">
              <a:solidFill>
                <a:srgbClr val="9F3121"/>
              </a:solidFill>
              <a:latin typeface="Inter"/>
              <a:ea typeface="Inter"/>
              <a:cs typeface="Inter"/>
              <a:sym typeface="Inter"/>
            </a:endParaRPr>
          </a:p>
        </p:txBody>
      </p:sp>
      <p:sp>
        <p:nvSpPr>
          <p:cNvPr id="5" name="TextBox 5"/>
          <p:cNvSpPr txBox="1"/>
          <p:nvPr/>
        </p:nvSpPr>
        <p:spPr>
          <a:xfrm>
            <a:off x="6581307" y="3745899"/>
            <a:ext cx="9263005" cy="2445557"/>
          </a:xfrm>
          <a:prstGeom prst="rect">
            <a:avLst/>
          </a:prstGeom>
        </p:spPr>
        <p:txBody>
          <a:bodyPr lIns="0" tIns="0" rIns="0" bIns="0" rtlCol="0" anchor="t">
            <a:spAutoFit/>
          </a:bodyPr>
          <a:lstStyle/>
          <a:p>
            <a:pPr algn="l">
              <a:lnSpc>
                <a:spcPts val="4527"/>
              </a:lnSpc>
            </a:pPr>
            <a:r>
              <a:rPr lang="en-US" sz="3234" spc="-287">
                <a:solidFill>
                  <a:srgbClr val="9F3121"/>
                </a:solidFill>
                <a:latin typeface="Inter"/>
                <a:ea typeface="Inter"/>
                <a:cs typeface="Inter"/>
                <a:sym typeface="Inter"/>
              </a:rPr>
              <a:t>               </a:t>
            </a:r>
            <a:r>
              <a:rPr lang="en-US" sz="3234" b="1" spc="-287">
                <a:solidFill>
                  <a:srgbClr val="9F3121"/>
                </a:solidFill>
                <a:latin typeface="Inter Bold"/>
                <a:ea typeface="Inter Bold"/>
                <a:cs typeface="Inter Bold"/>
                <a:sym typeface="Inter Bold"/>
              </a:rPr>
              <a:t>Geotech</a:t>
            </a:r>
          </a:p>
          <a:p>
            <a:pPr marL="1163768" lvl="2" indent="-387923" algn="l">
              <a:lnSpc>
                <a:spcPts val="3773"/>
              </a:lnSpc>
              <a:buFont typeface="Arial"/>
              <a:buChar char="⚬"/>
            </a:pPr>
            <a:r>
              <a:rPr lang="en-US" sz="2695" spc="-239">
                <a:solidFill>
                  <a:srgbClr val="9F3121"/>
                </a:solidFill>
                <a:latin typeface="Inter"/>
                <a:ea typeface="Inter"/>
                <a:cs typeface="Inter"/>
                <a:sym typeface="Inter"/>
              </a:rPr>
              <a:t>Analyze soil &amp; foundations</a:t>
            </a:r>
          </a:p>
          <a:p>
            <a:pPr marL="1163768" lvl="2" indent="-387923" algn="l">
              <a:lnSpc>
                <a:spcPts val="3773"/>
              </a:lnSpc>
              <a:buFont typeface="Arial"/>
              <a:buChar char="⚬"/>
            </a:pPr>
            <a:r>
              <a:rPr lang="en-US" sz="2695" spc="-199">
                <a:solidFill>
                  <a:srgbClr val="9F3121"/>
                </a:solidFill>
                <a:latin typeface="Inter"/>
                <a:ea typeface="Inter"/>
                <a:cs typeface="Inter"/>
                <a:sym typeface="Inter"/>
              </a:rPr>
              <a:t> Study seismic hazards</a:t>
            </a:r>
          </a:p>
          <a:p>
            <a:pPr marL="1163768" lvl="2" indent="-387923" algn="l">
              <a:lnSpc>
                <a:spcPts val="3773"/>
              </a:lnSpc>
              <a:buFont typeface="Arial"/>
              <a:buChar char="⚬"/>
            </a:pPr>
            <a:r>
              <a:rPr lang="en-US" sz="2695" spc="-239">
                <a:solidFill>
                  <a:srgbClr val="9F3121"/>
                </a:solidFill>
                <a:latin typeface="Inter"/>
                <a:ea typeface="Inter"/>
                <a:cs typeface="Inter"/>
                <a:sym typeface="Inter"/>
              </a:rPr>
              <a:t> Apply geotechnical concepts</a:t>
            </a:r>
          </a:p>
          <a:p>
            <a:pPr marL="0" lvl="0" indent="0" algn="l">
              <a:lnSpc>
                <a:spcPts val="3773"/>
              </a:lnSpc>
            </a:pPr>
            <a:endParaRPr lang="en-US" sz="2695" spc="-239">
              <a:solidFill>
                <a:srgbClr val="9F3121"/>
              </a:solidFill>
              <a:latin typeface="Inter"/>
              <a:ea typeface="Inter"/>
              <a:cs typeface="Inter"/>
              <a:sym typeface="Inter"/>
            </a:endParaRPr>
          </a:p>
        </p:txBody>
      </p:sp>
      <p:sp>
        <p:nvSpPr>
          <p:cNvPr id="6" name="TextBox 6"/>
          <p:cNvSpPr txBox="1"/>
          <p:nvPr/>
        </p:nvSpPr>
        <p:spPr>
          <a:xfrm>
            <a:off x="11933126" y="3745899"/>
            <a:ext cx="9263005" cy="2445557"/>
          </a:xfrm>
          <a:prstGeom prst="rect">
            <a:avLst/>
          </a:prstGeom>
        </p:spPr>
        <p:txBody>
          <a:bodyPr lIns="0" tIns="0" rIns="0" bIns="0" rtlCol="0" anchor="t">
            <a:spAutoFit/>
          </a:bodyPr>
          <a:lstStyle/>
          <a:p>
            <a:pPr algn="l">
              <a:lnSpc>
                <a:spcPts val="4527"/>
              </a:lnSpc>
            </a:pPr>
            <a:r>
              <a:rPr lang="en-US" sz="3234" spc="-287">
                <a:solidFill>
                  <a:srgbClr val="9F3121"/>
                </a:solidFill>
                <a:latin typeface="Inter"/>
                <a:ea typeface="Inter"/>
                <a:cs typeface="Inter"/>
                <a:sym typeface="Inter"/>
              </a:rPr>
              <a:t>               </a:t>
            </a:r>
            <a:r>
              <a:rPr lang="en-US" sz="3234" b="1" spc="-287">
                <a:solidFill>
                  <a:srgbClr val="9F3121"/>
                </a:solidFill>
                <a:latin typeface="Inter Bold"/>
                <a:ea typeface="Inter Bold"/>
                <a:cs typeface="Inter Bold"/>
                <a:sym typeface="Inter Bold"/>
              </a:rPr>
              <a:t>Dampers</a:t>
            </a:r>
          </a:p>
          <a:p>
            <a:pPr marL="1163768" lvl="2" indent="-387923" algn="l">
              <a:lnSpc>
                <a:spcPts val="3773"/>
              </a:lnSpc>
              <a:buFont typeface="Arial"/>
              <a:buChar char="⚬"/>
            </a:pPr>
            <a:r>
              <a:rPr lang="en-US" sz="2695" spc="-239">
                <a:solidFill>
                  <a:srgbClr val="9F3121"/>
                </a:solidFill>
                <a:latin typeface="Inter"/>
                <a:ea typeface="Inter"/>
                <a:cs typeface="Inter"/>
                <a:sym typeface="Inter"/>
              </a:rPr>
              <a:t>Explore vibration control</a:t>
            </a:r>
          </a:p>
          <a:p>
            <a:pPr marL="1163768" lvl="2" indent="-387923" algn="l">
              <a:lnSpc>
                <a:spcPts val="3773"/>
              </a:lnSpc>
              <a:buFont typeface="Arial"/>
              <a:buChar char="⚬"/>
            </a:pPr>
            <a:r>
              <a:rPr lang="en-US" sz="2695" spc="-199">
                <a:solidFill>
                  <a:srgbClr val="9F3121"/>
                </a:solidFill>
                <a:latin typeface="Inter"/>
                <a:ea typeface="Inter"/>
                <a:cs typeface="Inter"/>
                <a:sym typeface="Inter"/>
              </a:rPr>
              <a:t>Design &amp; test dampers</a:t>
            </a:r>
          </a:p>
          <a:p>
            <a:pPr marL="1163768" lvl="2" indent="-387923" algn="l">
              <a:lnSpc>
                <a:spcPts val="3773"/>
              </a:lnSpc>
              <a:buFont typeface="Arial"/>
              <a:buChar char="⚬"/>
            </a:pPr>
            <a:r>
              <a:rPr lang="en-US" sz="2695" spc="-239">
                <a:solidFill>
                  <a:srgbClr val="9F3121"/>
                </a:solidFill>
                <a:latin typeface="Inter"/>
                <a:ea typeface="Inter"/>
                <a:cs typeface="Inter"/>
                <a:sym typeface="Inter"/>
              </a:rPr>
              <a:t> Improve structural resilience</a:t>
            </a:r>
          </a:p>
          <a:p>
            <a:pPr marL="0" lvl="0" indent="0" algn="l">
              <a:lnSpc>
                <a:spcPts val="3773"/>
              </a:lnSpc>
            </a:pPr>
            <a:endParaRPr lang="en-US" sz="2695" spc="-239">
              <a:solidFill>
                <a:srgbClr val="9F3121"/>
              </a:solidFill>
              <a:latin typeface="Inter"/>
              <a:ea typeface="Inter"/>
              <a:cs typeface="Inter"/>
              <a:sym typeface="Inter"/>
            </a:endParaRPr>
          </a:p>
        </p:txBody>
      </p:sp>
      <p:sp>
        <p:nvSpPr>
          <p:cNvPr id="7" name="TextBox 7"/>
          <p:cNvSpPr txBox="1"/>
          <p:nvPr/>
        </p:nvSpPr>
        <p:spPr>
          <a:xfrm>
            <a:off x="2615300" y="6792618"/>
            <a:ext cx="6528700" cy="2441697"/>
          </a:xfrm>
          <a:prstGeom prst="rect">
            <a:avLst/>
          </a:prstGeom>
        </p:spPr>
        <p:txBody>
          <a:bodyPr lIns="0" tIns="0" rIns="0" bIns="0" rtlCol="0" anchor="t">
            <a:spAutoFit/>
          </a:bodyPr>
          <a:lstStyle/>
          <a:p>
            <a:pPr algn="l">
              <a:lnSpc>
                <a:spcPts val="4520"/>
              </a:lnSpc>
            </a:pPr>
            <a:r>
              <a:rPr lang="en-US" sz="3228" spc="-287">
                <a:solidFill>
                  <a:srgbClr val="9F3121"/>
                </a:solidFill>
                <a:latin typeface="Inter"/>
                <a:ea typeface="Inter"/>
                <a:cs typeface="Inter"/>
                <a:sym typeface="Inter"/>
              </a:rPr>
              <a:t>               </a:t>
            </a:r>
            <a:r>
              <a:rPr lang="en-US" sz="3228" b="1" spc="-287">
                <a:solidFill>
                  <a:srgbClr val="9F3121"/>
                </a:solidFill>
                <a:latin typeface="Inter Bold"/>
                <a:ea typeface="Inter Bold"/>
                <a:cs typeface="Inter Bold"/>
                <a:sym typeface="Inter Bold"/>
              </a:rPr>
              <a:t>Architectural </a:t>
            </a:r>
          </a:p>
          <a:p>
            <a:pPr marL="1161880" lvl="2" indent="-387293" algn="l">
              <a:lnSpc>
                <a:spcPts val="3767"/>
              </a:lnSpc>
              <a:buFont typeface="Arial"/>
              <a:buChar char="⚬"/>
            </a:pPr>
            <a:r>
              <a:rPr lang="en-US" sz="2690" spc="-199">
                <a:solidFill>
                  <a:srgbClr val="9F3121"/>
                </a:solidFill>
                <a:latin typeface="Inter"/>
                <a:ea typeface="Inter"/>
                <a:cs typeface="Inter"/>
                <a:sym typeface="Inter"/>
              </a:rPr>
              <a:t>Design using AutoCAD &amp; 3ds Max</a:t>
            </a:r>
          </a:p>
          <a:p>
            <a:pPr marL="1161880" lvl="2" indent="-387293" algn="l">
              <a:lnSpc>
                <a:spcPts val="3767"/>
              </a:lnSpc>
              <a:buFont typeface="Arial"/>
              <a:buChar char="⚬"/>
            </a:pPr>
            <a:r>
              <a:rPr lang="en-US" sz="2690" spc="-199">
                <a:solidFill>
                  <a:srgbClr val="9F3121"/>
                </a:solidFill>
                <a:latin typeface="Inter"/>
                <a:ea typeface="Inter"/>
                <a:cs typeface="Inter"/>
                <a:sym typeface="Inter"/>
              </a:rPr>
              <a:t>Create functional layouts</a:t>
            </a:r>
          </a:p>
          <a:p>
            <a:pPr marL="1161880" lvl="2" indent="-387293" algn="l">
              <a:lnSpc>
                <a:spcPts val="3767"/>
              </a:lnSpc>
              <a:buFont typeface="Arial"/>
              <a:buChar char="⚬"/>
            </a:pPr>
            <a:r>
              <a:rPr lang="en-US" sz="2690" spc="-239">
                <a:solidFill>
                  <a:srgbClr val="9F3121"/>
                </a:solidFill>
                <a:latin typeface="Inter"/>
                <a:ea typeface="Inter"/>
                <a:cs typeface="Inter"/>
                <a:sym typeface="Inter"/>
              </a:rPr>
              <a:t>  Integrate architecture &amp; engineering</a:t>
            </a:r>
          </a:p>
          <a:p>
            <a:pPr marL="0" lvl="0" indent="0" algn="l">
              <a:lnSpc>
                <a:spcPts val="3767"/>
              </a:lnSpc>
            </a:pPr>
            <a:endParaRPr lang="en-US" sz="2690" spc="-239">
              <a:solidFill>
                <a:srgbClr val="9F3121"/>
              </a:solidFill>
              <a:latin typeface="Inter"/>
              <a:ea typeface="Inter"/>
              <a:cs typeface="Inter"/>
              <a:sym typeface="Inter"/>
            </a:endParaRPr>
          </a:p>
        </p:txBody>
      </p:sp>
      <p:sp>
        <p:nvSpPr>
          <p:cNvPr id="8" name="TextBox 8"/>
          <p:cNvSpPr txBox="1"/>
          <p:nvPr/>
        </p:nvSpPr>
        <p:spPr>
          <a:xfrm>
            <a:off x="9854253" y="6733494"/>
            <a:ext cx="6431420" cy="2500820"/>
          </a:xfrm>
          <a:prstGeom prst="rect">
            <a:avLst/>
          </a:prstGeom>
        </p:spPr>
        <p:txBody>
          <a:bodyPr lIns="0" tIns="0" rIns="0" bIns="0" rtlCol="0" anchor="t">
            <a:spAutoFit/>
          </a:bodyPr>
          <a:lstStyle/>
          <a:p>
            <a:pPr algn="l">
              <a:lnSpc>
                <a:spcPts val="4614"/>
              </a:lnSpc>
            </a:pPr>
            <a:r>
              <a:rPr lang="en-US" sz="3296" spc="-293">
                <a:solidFill>
                  <a:srgbClr val="9F3121"/>
                </a:solidFill>
                <a:latin typeface="Inter"/>
                <a:ea typeface="Inter"/>
                <a:cs typeface="Inter"/>
                <a:sym typeface="Inter"/>
              </a:rPr>
              <a:t>               </a:t>
            </a:r>
            <a:r>
              <a:rPr lang="en-US" sz="3296" b="1" spc="-293">
                <a:solidFill>
                  <a:srgbClr val="9F3121"/>
                </a:solidFill>
                <a:latin typeface="Inter Bold"/>
                <a:ea typeface="Inter Bold"/>
                <a:cs typeface="Inter Bold"/>
                <a:sym typeface="Inter Bold"/>
              </a:rPr>
              <a:t>Business</a:t>
            </a:r>
          </a:p>
          <a:p>
            <a:pPr marL="1186144" lvl="2" indent="-395381" algn="l">
              <a:lnSpc>
                <a:spcPts val="3845"/>
              </a:lnSpc>
              <a:buFont typeface="Arial"/>
              <a:buChar char="⚬"/>
            </a:pPr>
            <a:r>
              <a:rPr lang="en-US" sz="2746" spc="-244">
                <a:solidFill>
                  <a:srgbClr val="9F3121"/>
                </a:solidFill>
                <a:latin typeface="Inter"/>
                <a:ea typeface="Inter"/>
                <a:cs typeface="Inter"/>
                <a:sym typeface="Inter"/>
              </a:rPr>
              <a:t>Secure sponsorships</a:t>
            </a:r>
          </a:p>
          <a:p>
            <a:pPr marL="1186144" lvl="2" indent="-395381" algn="l">
              <a:lnSpc>
                <a:spcPts val="3845"/>
              </a:lnSpc>
              <a:buFont typeface="Arial"/>
              <a:buChar char="⚬"/>
            </a:pPr>
            <a:r>
              <a:rPr lang="en-US" sz="2746" spc="-203">
                <a:solidFill>
                  <a:srgbClr val="9F3121"/>
                </a:solidFill>
                <a:latin typeface="Inter"/>
                <a:ea typeface="Inter"/>
                <a:cs typeface="Inter"/>
                <a:sym typeface="Inter"/>
              </a:rPr>
              <a:t>Organize events &amp; outreach</a:t>
            </a:r>
          </a:p>
          <a:p>
            <a:pPr marL="1186144" lvl="2" indent="-395381" algn="l">
              <a:lnSpc>
                <a:spcPts val="3845"/>
              </a:lnSpc>
              <a:buFont typeface="Arial"/>
              <a:buChar char="⚬"/>
            </a:pPr>
            <a:r>
              <a:rPr lang="en-US" sz="2746" spc="-244">
                <a:solidFill>
                  <a:srgbClr val="9F3121"/>
                </a:solidFill>
                <a:latin typeface="Inter"/>
                <a:ea typeface="Inter"/>
                <a:cs typeface="Inter"/>
                <a:sym typeface="Inter"/>
              </a:rPr>
              <a:t> Lead branding &amp; communications</a:t>
            </a:r>
          </a:p>
          <a:p>
            <a:pPr marL="0" lvl="0" indent="0" algn="l">
              <a:lnSpc>
                <a:spcPts val="3845"/>
              </a:lnSpc>
            </a:pPr>
            <a:endParaRPr lang="en-US" sz="2746" spc="-244">
              <a:solidFill>
                <a:srgbClr val="9F3121"/>
              </a:solidFill>
              <a:latin typeface="Inter"/>
              <a:ea typeface="Inter"/>
              <a:cs typeface="Inter"/>
              <a:sym typeface="Inte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Freeform 2"/>
          <p:cNvSpPr/>
          <p:nvPr/>
        </p:nvSpPr>
        <p:spPr>
          <a:xfrm>
            <a:off x="3001583" y="3575308"/>
            <a:ext cx="3136383" cy="3136383"/>
          </a:xfrm>
          <a:custGeom>
            <a:avLst/>
            <a:gdLst/>
            <a:ahLst/>
            <a:cxnLst/>
            <a:rect l="l" t="t" r="r" b="b"/>
            <a:pathLst>
              <a:path w="3136383" h="3136383">
                <a:moveTo>
                  <a:pt x="0" y="0"/>
                </a:moveTo>
                <a:lnTo>
                  <a:pt x="3136384" y="0"/>
                </a:lnTo>
                <a:lnTo>
                  <a:pt x="3136384" y="3136384"/>
                </a:lnTo>
                <a:lnTo>
                  <a:pt x="0" y="3136384"/>
                </a:lnTo>
                <a:lnTo>
                  <a:pt x="0" y="0"/>
                </a:lnTo>
                <a:close/>
              </a:path>
            </a:pathLst>
          </a:custGeom>
          <a:blipFill>
            <a:blip r:embed="rId2"/>
            <a:stretch>
              <a:fillRect/>
            </a:stretch>
          </a:blipFill>
        </p:spPr>
        <p:txBody>
          <a:bodyPr/>
          <a:lstStyle/>
          <a:p>
            <a:endParaRPr lang="en-US"/>
          </a:p>
        </p:txBody>
      </p:sp>
      <p:sp>
        <p:nvSpPr>
          <p:cNvPr id="3" name="Freeform 3"/>
          <p:cNvSpPr/>
          <p:nvPr/>
        </p:nvSpPr>
        <p:spPr>
          <a:xfrm>
            <a:off x="6987742" y="3135948"/>
            <a:ext cx="4312516" cy="5222591"/>
          </a:xfrm>
          <a:custGeom>
            <a:avLst/>
            <a:gdLst/>
            <a:ahLst/>
            <a:cxnLst/>
            <a:rect l="l" t="t" r="r" b="b"/>
            <a:pathLst>
              <a:path w="4312516" h="5222591">
                <a:moveTo>
                  <a:pt x="0" y="0"/>
                </a:moveTo>
                <a:lnTo>
                  <a:pt x="4312516" y="0"/>
                </a:lnTo>
                <a:lnTo>
                  <a:pt x="4312516" y="5222591"/>
                </a:lnTo>
                <a:lnTo>
                  <a:pt x="0" y="5222591"/>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843537" y="2218051"/>
            <a:ext cx="9619356" cy="1524670"/>
          </a:xfrm>
          <a:prstGeom prst="rect">
            <a:avLst/>
          </a:prstGeom>
        </p:spPr>
        <p:txBody>
          <a:bodyPr lIns="0" tIns="0" rIns="0" bIns="0" rtlCol="0" anchor="t">
            <a:spAutoFit/>
          </a:bodyPr>
          <a:lstStyle/>
          <a:p>
            <a:pPr algn="just">
              <a:lnSpc>
                <a:spcPts val="6117"/>
              </a:lnSpc>
            </a:pPr>
            <a:r>
              <a:rPr lang="en-US" sz="4369" spc="-69">
                <a:solidFill>
                  <a:srgbClr val="9F3121"/>
                </a:solidFill>
                <a:latin typeface="Canva Sans"/>
                <a:ea typeface="Canva Sans"/>
                <a:cs typeface="Canva Sans"/>
                <a:sym typeface="Canva Sans"/>
              </a:rPr>
              <a:t> Don't miss recruitment updates</a:t>
            </a:r>
          </a:p>
          <a:p>
            <a:pPr algn="just">
              <a:lnSpc>
                <a:spcPts val="6117"/>
              </a:lnSpc>
            </a:pPr>
            <a:endParaRPr lang="en-US" sz="4369" spc="-69">
              <a:solidFill>
                <a:srgbClr val="9F3121"/>
              </a:solidFill>
              <a:latin typeface="Canva Sans"/>
              <a:ea typeface="Canva Sans"/>
              <a:cs typeface="Canva Sans"/>
              <a:sym typeface="Canva Sans"/>
            </a:endParaRPr>
          </a:p>
        </p:txBody>
      </p:sp>
      <p:sp>
        <p:nvSpPr>
          <p:cNvPr id="5" name="TextBox 5"/>
          <p:cNvSpPr txBox="1"/>
          <p:nvPr/>
        </p:nvSpPr>
        <p:spPr>
          <a:xfrm>
            <a:off x="4843537" y="888642"/>
            <a:ext cx="8600925" cy="1729741"/>
          </a:xfrm>
          <a:prstGeom prst="rect">
            <a:avLst/>
          </a:prstGeom>
        </p:spPr>
        <p:txBody>
          <a:bodyPr lIns="0" tIns="0" rIns="0" bIns="0" rtlCol="0" anchor="t">
            <a:spAutoFit/>
          </a:bodyPr>
          <a:lstStyle/>
          <a:p>
            <a:pPr algn="l">
              <a:lnSpc>
                <a:spcPts val="6480"/>
              </a:lnSpc>
            </a:pPr>
            <a:r>
              <a:rPr lang="en-US" sz="8000" b="1" spc="-800">
                <a:solidFill>
                  <a:srgbClr val="9F3121"/>
                </a:solidFill>
                <a:latin typeface="Inter Bold"/>
                <a:ea typeface="Inter Bold"/>
                <a:cs typeface="Inter Bold"/>
                <a:sym typeface="Inter Bold"/>
              </a:rPr>
              <a:t> STAY CONNECTED! </a:t>
            </a:r>
          </a:p>
          <a:p>
            <a:pPr marL="0" lvl="0" indent="0" algn="l">
              <a:lnSpc>
                <a:spcPts val="6480"/>
              </a:lnSpc>
            </a:pPr>
            <a:endParaRPr lang="en-US" sz="8000" b="1" spc="-800">
              <a:solidFill>
                <a:srgbClr val="9F3121"/>
              </a:solidFill>
              <a:latin typeface="Inter Bold"/>
              <a:ea typeface="Inter Bold"/>
              <a:cs typeface="Inter Bold"/>
              <a:sym typeface="Inter Bold"/>
            </a:endParaRPr>
          </a:p>
        </p:txBody>
      </p:sp>
      <p:sp>
        <p:nvSpPr>
          <p:cNvPr id="6" name="TextBox 6"/>
          <p:cNvSpPr txBox="1"/>
          <p:nvPr/>
        </p:nvSpPr>
        <p:spPr>
          <a:xfrm>
            <a:off x="6257121" y="8448340"/>
            <a:ext cx="5773757" cy="1524670"/>
          </a:xfrm>
          <a:prstGeom prst="rect">
            <a:avLst/>
          </a:prstGeom>
        </p:spPr>
        <p:txBody>
          <a:bodyPr lIns="0" tIns="0" rIns="0" bIns="0" rtlCol="0" anchor="t">
            <a:spAutoFit/>
          </a:bodyPr>
          <a:lstStyle/>
          <a:p>
            <a:pPr algn="just">
              <a:lnSpc>
                <a:spcPts val="6117"/>
              </a:lnSpc>
            </a:pPr>
            <a:r>
              <a:rPr lang="en-US" sz="4369" spc="-69">
                <a:solidFill>
                  <a:srgbClr val="9F3121"/>
                </a:solidFill>
                <a:latin typeface="Canva Sans"/>
                <a:ea typeface="Canva Sans"/>
                <a:cs typeface="Canva Sans"/>
                <a:sym typeface="Canva Sans"/>
              </a:rPr>
              <a:t>Scan to stay updated!</a:t>
            </a:r>
          </a:p>
          <a:p>
            <a:pPr algn="just">
              <a:lnSpc>
                <a:spcPts val="6117"/>
              </a:lnSpc>
            </a:pPr>
            <a:endParaRPr lang="en-US" sz="4369" spc="-69">
              <a:solidFill>
                <a:srgbClr val="9F3121"/>
              </a:solidFill>
              <a:latin typeface="Canva Sans"/>
              <a:ea typeface="Canva Sans"/>
              <a:cs typeface="Canva Sans"/>
              <a:sym typeface="Canva Sans"/>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EEEBE3"/>
        </a:solidFill>
        <a:effectLst/>
      </p:bgPr>
    </p:bg>
    <p:spTree>
      <p:nvGrpSpPr>
        <p:cNvPr id="1" name=""/>
        <p:cNvGrpSpPr/>
        <p:nvPr/>
      </p:nvGrpSpPr>
      <p:grpSpPr>
        <a:xfrm>
          <a:off x="0" y="0"/>
          <a:ext cx="0" cy="0"/>
          <a:chOff x="0" y="0"/>
          <a:chExt cx="0" cy="0"/>
        </a:xfrm>
      </p:grpSpPr>
      <p:sp>
        <p:nvSpPr>
          <p:cNvPr id="2" name="TextBox 2"/>
          <p:cNvSpPr txBox="1"/>
          <p:nvPr/>
        </p:nvSpPr>
        <p:spPr>
          <a:xfrm>
            <a:off x="6193900" y="4431029"/>
            <a:ext cx="8600925" cy="1729741"/>
          </a:xfrm>
          <a:prstGeom prst="rect">
            <a:avLst/>
          </a:prstGeom>
        </p:spPr>
        <p:txBody>
          <a:bodyPr lIns="0" tIns="0" rIns="0" bIns="0" rtlCol="0" anchor="t">
            <a:spAutoFit/>
          </a:bodyPr>
          <a:lstStyle/>
          <a:p>
            <a:pPr algn="l">
              <a:lnSpc>
                <a:spcPts val="6480"/>
              </a:lnSpc>
            </a:pPr>
            <a:r>
              <a:rPr lang="en-US" sz="8000" b="1" spc="-800">
                <a:solidFill>
                  <a:srgbClr val="9F3121"/>
                </a:solidFill>
                <a:latin typeface="Inter Bold"/>
                <a:ea typeface="Inter Bold"/>
                <a:cs typeface="Inter Bold"/>
                <a:sym typeface="Inter Bold"/>
              </a:rPr>
              <a:t> THANK  YOU! </a:t>
            </a:r>
          </a:p>
          <a:p>
            <a:pPr marL="0" lvl="0" indent="0" algn="l">
              <a:lnSpc>
                <a:spcPts val="6480"/>
              </a:lnSpc>
            </a:pPr>
            <a:endParaRPr lang="en-US" sz="8000" b="1" spc="-800">
              <a:solidFill>
                <a:srgbClr val="9F3121"/>
              </a:solidFill>
              <a:latin typeface="Inter Bold"/>
              <a:ea typeface="Inter Bold"/>
              <a:cs typeface="Inter Bold"/>
              <a:sym typeface="Inter Bold"/>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95255" y="-9587"/>
            <a:ext cx="18709752" cy="10391842"/>
            <a:chOff x="0" y="0"/>
            <a:chExt cx="16630891" cy="9237193"/>
          </a:xfrm>
        </p:grpSpPr>
        <p:sp>
          <p:nvSpPr>
            <p:cNvPr id="4" name="Freeform 4"/>
            <p:cNvSpPr/>
            <p:nvPr/>
          </p:nvSpPr>
          <p:spPr>
            <a:xfrm>
              <a:off x="0" y="0"/>
              <a:ext cx="16630890" cy="9237193"/>
            </a:xfrm>
            <a:custGeom>
              <a:avLst/>
              <a:gdLst/>
              <a:ahLst/>
              <a:cxnLst/>
              <a:rect l="l" t="t" r="r" b="b"/>
              <a:pathLst>
                <a:path w="16630890" h="9237193">
                  <a:moveTo>
                    <a:pt x="0" y="0"/>
                  </a:moveTo>
                  <a:lnTo>
                    <a:pt x="16630890" y="0"/>
                  </a:lnTo>
                  <a:lnTo>
                    <a:pt x="16630890" y="9237193"/>
                  </a:lnTo>
                  <a:lnTo>
                    <a:pt x="0" y="9237193"/>
                  </a:lnTo>
                  <a:lnTo>
                    <a:pt x="0" y="0"/>
                  </a:lnTo>
                  <a:close/>
                </a:path>
              </a:pathLst>
            </a:custGeom>
            <a:blipFill>
              <a:blip r:embed="rId3"/>
              <a:stretch>
                <a:fillRect t="-637" b="-637"/>
              </a:stretch>
            </a:blipFill>
          </p:spPr>
          <p:txBody>
            <a:bodyPr/>
            <a:lstStyle/>
            <a:p>
              <a:endParaRPr lang="en-US"/>
            </a:p>
          </p:txBody>
        </p:sp>
      </p:grpSp>
      <p:sp>
        <p:nvSpPr>
          <p:cNvPr id="5" name="Freeform 5"/>
          <p:cNvSpPr/>
          <p:nvPr/>
        </p:nvSpPr>
        <p:spPr>
          <a:xfrm>
            <a:off x="17287132" y="220670"/>
            <a:ext cx="662726" cy="1336296"/>
          </a:xfrm>
          <a:custGeom>
            <a:avLst/>
            <a:gdLst/>
            <a:ahLst/>
            <a:cxnLst/>
            <a:rect l="l" t="t" r="r" b="b"/>
            <a:pathLst>
              <a:path w="662726" h="1336296">
                <a:moveTo>
                  <a:pt x="0" y="0"/>
                </a:moveTo>
                <a:lnTo>
                  <a:pt x="662726" y="0"/>
                </a:lnTo>
                <a:lnTo>
                  <a:pt x="662726" y="1336296"/>
                </a:lnTo>
                <a:lnTo>
                  <a:pt x="0" y="133629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16927937" y="220670"/>
            <a:ext cx="662726" cy="1336296"/>
            <a:chOff x="0" y="0"/>
            <a:chExt cx="589090" cy="1187818"/>
          </a:xfrm>
        </p:grpSpPr>
        <p:sp>
          <p:nvSpPr>
            <p:cNvPr id="7" name="Freeform 7"/>
            <p:cNvSpPr/>
            <p:nvPr/>
          </p:nvSpPr>
          <p:spPr>
            <a:xfrm>
              <a:off x="0" y="0"/>
              <a:ext cx="589026" cy="1187831"/>
            </a:xfrm>
            <a:custGeom>
              <a:avLst/>
              <a:gdLst/>
              <a:ahLst/>
              <a:cxnLst/>
              <a:rect l="l" t="t" r="r" b="b"/>
              <a:pathLst>
                <a:path w="589026" h="1187831">
                  <a:moveTo>
                    <a:pt x="0" y="0"/>
                  </a:moveTo>
                  <a:lnTo>
                    <a:pt x="589026" y="0"/>
                  </a:lnTo>
                  <a:lnTo>
                    <a:pt x="589026" y="1187831"/>
                  </a:lnTo>
                  <a:lnTo>
                    <a:pt x="0" y="1187831"/>
                  </a:lnTo>
                  <a:lnTo>
                    <a:pt x="0" y="0"/>
                  </a:lnTo>
                  <a:close/>
                </a:path>
              </a:pathLst>
            </a:custGeom>
            <a:blipFill>
              <a:blip r:embed="rId5"/>
              <a:stretch>
                <a:fillRect r="-10" b="1"/>
              </a:stretch>
            </a:blipFill>
          </p:spPr>
          <p:txBody>
            <a:bodyPr/>
            <a:lstStyle/>
            <a:p>
              <a:endParaRPr lang="en-US"/>
            </a:p>
          </p:txBody>
        </p:sp>
      </p:grpSp>
      <p:sp>
        <p:nvSpPr>
          <p:cNvPr id="8" name="Freeform 8"/>
          <p:cNvSpPr/>
          <p:nvPr/>
        </p:nvSpPr>
        <p:spPr>
          <a:xfrm>
            <a:off x="11913646" y="194524"/>
            <a:ext cx="1381287" cy="1346754"/>
          </a:xfrm>
          <a:custGeom>
            <a:avLst/>
            <a:gdLst/>
            <a:ahLst/>
            <a:cxnLst/>
            <a:rect l="l" t="t" r="r" b="b"/>
            <a:pathLst>
              <a:path w="1381287" h="1346754">
                <a:moveTo>
                  <a:pt x="0" y="0"/>
                </a:moveTo>
                <a:lnTo>
                  <a:pt x="1381287" y="0"/>
                </a:lnTo>
                <a:lnTo>
                  <a:pt x="1381287" y="1346754"/>
                </a:lnTo>
                <a:lnTo>
                  <a:pt x="0" y="134675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9" name="Group 9"/>
          <p:cNvGrpSpPr/>
          <p:nvPr/>
        </p:nvGrpSpPr>
        <p:grpSpPr>
          <a:xfrm>
            <a:off x="338057" y="355323"/>
            <a:ext cx="1381287" cy="1346754"/>
            <a:chOff x="0" y="0"/>
            <a:chExt cx="1227811" cy="1197115"/>
          </a:xfrm>
        </p:grpSpPr>
        <p:sp>
          <p:nvSpPr>
            <p:cNvPr id="10" name="Freeform 10"/>
            <p:cNvSpPr/>
            <p:nvPr/>
          </p:nvSpPr>
          <p:spPr>
            <a:xfrm>
              <a:off x="0" y="0"/>
              <a:ext cx="1227836" cy="1197102"/>
            </a:xfrm>
            <a:custGeom>
              <a:avLst/>
              <a:gdLst/>
              <a:ahLst/>
              <a:cxnLst/>
              <a:rect l="l" t="t" r="r" b="b"/>
              <a:pathLst>
                <a:path w="1227836" h="1197102">
                  <a:moveTo>
                    <a:pt x="0" y="0"/>
                  </a:moveTo>
                  <a:lnTo>
                    <a:pt x="1227836" y="0"/>
                  </a:lnTo>
                  <a:lnTo>
                    <a:pt x="1227836" y="1197102"/>
                  </a:lnTo>
                  <a:lnTo>
                    <a:pt x="0" y="1197102"/>
                  </a:lnTo>
                  <a:lnTo>
                    <a:pt x="0" y="0"/>
                  </a:lnTo>
                  <a:close/>
                </a:path>
              </a:pathLst>
            </a:custGeom>
            <a:blipFill>
              <a:blip r:embed="rId7"/>
              <a:stretch>
                <a:fillRect r="2" b="-1"/>
              </a:stretch>
            </a:blipFill>
          </p:spPr>
          <p:txBody>
            <a:bodyPr/>
            <a:lstStyle/>
            <a:p>
              <a:endParaRPr lang="en-US"/>
            </a:p>
          </p:txBody>
        </p:sp>
      </p:grpSp>
      <p:sp>
        <p:nvSpPr>
          <p:cNvPr id="11" name="Freeform 11"/>
          <p:cNvSpPr/>
          <p:nvPr/>
        </p:nvSpPr>
        <p:spPr>
          <a:xfrm>
            <a:off x="11843552" y="7498723"/>
            <a:ext cx="5745604" cy="1943557"/>
          </a:xfrm>
          <a:custGeom>
            <a:avLst/>
            <a:gdLst/>
            <a:ahLst/>
            <a:cxnLst/>
            <a:rect l="l" t="t" r="r" b="b"/>
            <a:pathLst>
              <a:path w="5745604" h="1943557">
                <a:moveTo>
                  <a:pt x="0" y="0"/>
                </a:moveTo>
                <a:lnTo>
                  <a:pt x="5745604" y="0"/>
                </a:lnTo>
                <a:lnTo>
                  <a:pt x="5745604" y="1943557"/>
                </a:lnTo>
                <a:lnTo>
                  <a:pt x="0" y="194355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a:off x="11597957" y="2610657"/>
            <a:ext cx="5970932" cy="2802222"/>
          </a:xfrm>
          <a:custGeom>
            <a:avLst/>
            <a:gdLst/>
            <a:ahLst/>
            <a:cxnLst/>
            <a:rect l="l" t="t" r="r" b="b"/>
            <a:pathLst>
              <a:path w="5970932" h="2802222">
                <a:moveTo>
                  <a:pt x="0" y="0"/>
                </a:moveTo>
                <a:lnTo>
                  <a:pt x="5970932" y="0"/>
                </a:lnTo>
                <a:lnTo>
                  <a:pt x="5970932" y="2802221"/>
                </a:lnTo>
                <a:lnTo>
                  <a:pt x="0" y="2802221"/>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13969646" y="428882"/>
            <a:ext cx="2425203" cy="984937"/>
          </a:xfrm>
          <a:custGeom>
            <a:avLst/>
            <a:gdLst/>
            <a:ahLst/>
            <a:cxnLst/>
            <a:rect l="l" t="t" r="r" b="b"/>
            <a:pathLst>
              <a:path w="2425203" h="984937">
                <a:moveTo>
                  <a:pt x="0" y="0"/>
                </a:moveTo>
                <a:lnTo>
                  <a:pt x="2425203" y="0"/>
                </a:lnTo>
                <a:lnTo>
                  <a:pt x="2425203" y="984938"/>
                </a:lnTo>
                <a:lnTo>
                  <a:pt x="0" y="98493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4" name="Freeform 14"/>
          <p:cNvSpPr/>
          <p:nvPr/>
        </p:nvSpPr>
        <p:spPr>
          <a:xfrm>
            <a:off x="17030700" y="9542207"/>
            <a:ext cx="1257300" cy="539996"/>
          </a:xfrm>
          <a:custGeom>
            <a:avLst/>
            <a:gdLst/>
            <a:ahLst/>
            <a:cxnLst/>
            <a:rect l="l" t="t" r="r" b="b"/>
            <a:pathLst>
              <a:path w="1257300" h="539996">
                <a:moveTo>
                  <a:pt x="0" y="0"/>
                </a:moveTo>
                <a:lnTo>
                  <a:pt x="1257300" y="0"/>
                </a:lnTo>
                <a:lnTo>
                  <a:pt x="1257300" y="539996"/>
                </a:lnTo>
                <a:lnTo>
                  <a:pt x="0" y="539996"/>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5" name="TextBox 15"/>
          <p:cNvSpPr txBox="1"/>
          <p:nvPr/>
        </p:nvSpPr>
        <p:spPr>
          <a:xfrm>
            <a:off x="4025649" y="1987967"/>
            <a:ext cx="9148864" cy="1338622"/>
          </a:xfrm>
          <a:prstGeom prst="rect">
            <a:avLst/>
          </a:prstGeom>
        </p:spPr>
        <p:txBody>
          <a:bodyPr lIns="0" tIns="0" rIns="0" bIns="0" rtlCol="0" anchor="t">
            <a:spAutoFit/>
          </a:bodyPr>
          <a:lstStyle/>
          <a:p>
            <a:pPr algn="ctr">
              <a:lnSpc>
                <a:spcPts val="10707"/>
              </a:lnSpc>
            </a:pPr>
            <a:r>
              <a:rPr lang="en-US" sz="8923" b="1">
                <a:solidFill>
                  <a:srgbClr val="9C1E02"/>
                </a:solidFill>
                <a:latin typeface="Bookmania Bold"/>
                <a:ea typeface="Bookmania Bold"/>
                <a:cs typeface="Bookmania Bold"/>
                <a:sym typeface="Bookmania Bold"/>
              </a:rPr>
              <a:t>Team SHUNYA</a:t>
            </a:r>
          </a:p>
        </p:txBody>
      </p:sp>
      <p:sp>
        <p:nvSpPr>
          <p:cNvPr id="16" name="TextBox 16"/>
          <p:cNvSpPr txBox="1"/>
          <p:nvPr/>
        </p:nvSpPr>
        <p:spPr>
          <a:xfrm>
            <a:off x="17331738" y="9616683"/>
            <a:ext cx="667812" cy="339090"/>
          </a:xfrm>
          <a:prstGeom prst="rect">
            <a:avLst/>
          </a:prstGeom>
        </p:spPr>
        <p:txBody>
          <a:bodyPr lIns="0" tIns="0" rIns="0" bIns="0" rtlCol="0" anchor="t">
            <a:spAutoFit/>
          </a:bodyPr>
          <a:lstStyle/>
          <a:p>
            <a:pPr algn="l">
              <a:lnSpc>
                <a:spcPts val="2520"/>
              </a:lnSpc>
            </a:pPr>
            <a:r>
              <a:rPr lang="en-US" sz="1800">
                <a:solidFill>
                  <a:srgbClr val="FFFFFF"/>
                </a:solidFill>
                <a:latin typeface="Calibri (MS)"/>
                <a:ea typeface="Calibri (MS)"/>
                <a:cs typeface="Calibri (MS)"/>
                <a:sym typeface="Calibri (MS)"/>
              </a:rPr>
              <a:t>PAGE 1</a:t>
            </a:r>
          </a:p>
        </p:txBody>
      </p:sp>
      <p:sp>
        <p:nvSpPr>
          <p:cNvPr id="17" name="TextBox 17"/>
          <p:cNvSpPr txBox="1"/>
          <p:nvPr/>
        </p:nvSpPr>
        <p:spPr>
          <a:xfrm>
            <a:off x="2036458" y="3898089"/>
            <a:ext cx="13457914" cy="5124041"/>
          </a:xfrm>
          <a:prstGeom prst="rect">
            <a:avLst/>
          </a:prstGeom>
        </p:spPr>
        <p:txBody>
          <a:bodyPr lIns="0" tIns="0" rIns="0" bIns="0" rtlCol="0" anchor="t">
            <a:spAutoFit/>
          </a:bodyPr>
          <a:lstStyle/>
          <a:p>
            <a:pPr algn="ctr">
              <a:lnSpc>
                <a:spcPts val="13662"/>
              </a:lnSpc>
            </a:pPr>
            <a:r>
              <a:rPr lang="en-US" sz="11385" b="1">
                <a:solidFill>
                  <a:srgbClr val="000000"/>
                </a:solidFill>
                <a:latin typeface="Bookmania Bold"/>
                <a:ea typeface="Bookmania Bold"/>
                <a:cs typeface="Bookmania Bold"/>
                <a:sym typeface="Bookmania Bold"/>
              </a:rPr>
              <a:t>WELCOMES YOU TO </a:t>
            </a:r>
          </a:p>
          <a:p>
            <a:pPr algn="ctr">
              <a:lnSpc>
                <a:spcPts val="13662"/>
              </a:lnSpc>
              <a:spcBef>
                <a:spcPct val="0"/>
              </a:spcBef>
            </a:pPr>
            <a:r>
              <a:rPr lang="en-US" sz="11385" b="1">
                <a:solidFill>
                  <a:srgbClr val="000000"/>
                </a:solidFill>
                <a:latin typeface="Bookmania Bold"/>
                <a:ea typeface="Bookmania Bold"/>
                <a:cs typeface="Bookmania Bold"/>
                <a:sym typeface="Bookmania Bold"/>
              </a:rPr>
              <a:t>IIT BOMBAY!!</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9480" y="-66919"/>
            <a:ext cx="18447480" cy="10331522"/>
          </a:xfrm>
          <a:custGeom>
            <a:avLst/>
            <a:gdLst/>
            <a:ahLst/>
            <a:cxnLst/>
            <a:rect l="l" t="t" r="r" b="b"/>
            <a:pathLst>
              <a:path w="18447480" h="10331522">
                <a:moveTo>
                  <a:pt x="0" y="0"/>
                </a:moveTo>
                <a:lnTo>
                  <a:pt x="18447480" y="0"/>
                </a:lnTo>
                <a:lnTo>
                  <a:pt x="18447480" y="10331521"/>
                </a:lnTo>
                <a:lnTo>
                  <a:pt x="0" y="10331521"/>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8529650" y="6453157"/>
            <a:ext cx="9758350" cy="4579697"/>
            <a:chOff x="0" y="0"/>
            <a:chExt cx="5307495" cy="2490864"/>
          </a:xfrm>
        </p:grpSpPr>
        <p:sp>
          <p:nvSpPr>
            <p:cNvPr id="4" name="Freeform 4"/>
            <p:cNvSpPr/>
            <p:nvPr/>
          </p:nvSpPr>
          <p:spPr>
            <a:xfrm>
              <a:off x="0" y="0"/>
              <a:ext cx="5307457" cy="2490851"/>
            </a:xfrm>
            <a:custGeom>
              <a:avLst/>
              <a:gdLst/>
              <a:ahLst/>
              <a:cxnLst/>
              <a:rect l="l" t="t" r="r" b="b"/>
              <a:pathLst>
                <a:path w="5307457" h="2490851">
                  <a:moveTo>
                    <a:pt x="0" y="0"/>
                  </a:moveTo>
                  <a:lnTo>
                    <a:pt x="5307457" y="0"/>
                  </a:lnTo>
                  <a:lnTo>
                    <a:pt x="5307457" y="2490851"/>
                  </a:lnTo>
                  <a:lnTo>
                    <a:pt x="0" y="2490851"/>
                  </a:lnTo>
                  <a:lnTo>
                    <a:pt x="0" y="0"/>
                  </a:lnTo>
                  <a:close/>
                </a:path>
              </a:pathLst>
            </a:custGeom>
            <a:blipFill>
              <a:blip r:embed="rId3"/>
              <a:stretch>
                <a:fillRect l="-14870" t="-43130" r="-7170" b="-30191"/>
              </a:stretch>
            </a:blipFill>
          </p:spPr>
          <p:txBody>
            <a:bodyPr/>
            <a:lstStyle/>
            <a:p>
              <a:endParaRPr lang="en-US"/>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95255" y="-204797"/>
            <a:ext cx="18383255" cy="10340581"/>
            <a:chOff x="0" y="0"/>
            <a:chExt cx="16256000" cy="9144000"/>
          </a:xfrm>
        </p:grpSpPr>
        <p:sp>
          <p:nvSpPr>
            <p:cNvPr id="4" name="Freeform 4"/>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3"/>
              <a:stretch>
                <a:fillRect/>
              </a:stretch>
            </a:blipFill>
          </p:spPr>
          <p:txBody>
            <a:bodyPr/>
            <a:lstStyle/>
            <a:p>
              <a:endParaRPr lang="en-US"/>
            </a:p>
          </p:txBody>
        </p:sp>
      </p:grpSp>
      <p:sp>
        <p:nvSpPr>
          <p:cNvPr id="5" name="Freeform 5"/>
          <p:cNvSpPr/>
          <p:nvPr/>
        </p:nvSpPr>
        <p:spPr>
          <a:xfrm>
            <a:off x="-302582" y="9928960"/>
            <a:ext cx="20108277" cy="430157"/>
          </a:xfrm>
          <a:custGeom>
            <a:avLst/>
            <a:gdLst/>
            <a:ahLst/>
            <a:cxnLst/>
            <a:rect l="l" t="t" r="r" b="b"/>
            <a:pathLst>
              <a:path w="20108277" h="430157">
                <a:moveTo>
                  <a:pt x="0" y="0"/>
                </a:moveTo>
                <a:lnTo>
                  <a:pt x="20108277" y="0"/>
                </a:lnTo>
                <a:lnTo>
                  <a:pt x="20108277" y="430157"/>
                </a:lnTo>
                <a:lnTo>
                  <a:pt x="0" y="4301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7287132" y="220670"/>
            <a:ext cx="662726" cy="1336296"/>
          </a:xfrm>
          <a:custGeom>
            <a:avLst/>
            <a:gdLst/>
            <a:ahLst/>
            <a:cxnLst/>
            <a:rect l="l" t="t" r="r" b="b"/>
            <a:pathLst>
              <a:path w="662726" h="1336296">
                <a:moveTo>
                  <a:pt x="0" y="0"/>
                </a:moveTo>
                <a:lnTo>
                  <a:pt x="662726" y="0"/>
                </a:lnTo>
                <a:lnTo>
                  <a:pt x="662726" y="1336296"/>
                </a:lnTo>
                <a:lnTo>
                  <a:pt x="0" y="133629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p:nvPr/>
        </p:nvGrpSpPr>
        <p:grpSpPr>
          <a:xfrm>
            <a:off x="17287132" y="220670"/>
            <a:ext cx="662726" cy="1336296"/>
            <a:chOff x="0" y="0"/>
            <a:chExt cx="589090" cy="1187818"/>
          </a:xfrm>
        </p:grpSpPr>
        <p:sp>
          <p:nvSpPr>
            <p:cNvPr id="8" name="Freeform 8"/>
            <p:cNvSpPr/>
            <p:nvPr/>
          </p:nvSpPr>
          <p:spPr>
            <a:xfrm>
              <a:off x="0" y="0"/>
              <a:ext cx="589026" cy="1187831"/>
            </a:xfrm>
            <a:custGeom>
              <a:avLst/>
              <a:gdLst/>
              <a:ahLst/>
              <a:cxnLst/>
              <a:rect l="l" t="t" r="r" b="b"/>
              <a:pathLst>
                <a:path w="589026" h="1187831">
                  <a:moveTo>
                    <a:pt x="0" y="0"/>
                  </a:moveTo>
                  <a:lnTo>
                    <a:pt x="589026" y="0"/>
                  </a:lnTo>
                  <a:lnTo>
                    <a:pt x="589026" y="1187831"/>
                  </a:lnTo>
                  <a:lnTo>
                    <a:pt x="0" y="1187831"/>
                  </a:lnTo>
                  <a:lnTo>
                    <a:pt x="0" y="0"/>
                  </a:lnTo>
                  <a:close/>
                </a:path>
              </a:pathLst>
            </a:custGeom>
            <a:blipFill>
              <a:blip r:embed="rId6"/>
              <a:stretch>
                <a:fillRect r="-10" b="1"/>
              </a:stretch>
            </a:blipFill>
          </p:spPr>
          <p:txBody>
            <a:bodyPr/>
            <a:lstStyle/>
            <a:p>
              <a:endParaRPr lang="en-US"/>
            </a:p>
          </p:txBody>
        </p:sp>
      </p:grpSp>
      <p:grpSp>
        <p:nvGrpSpPr>
          <p:cNvPr id="9" name="Group 9"/>
          <p:cNvGrpSpPr/>
          <p:nvPr/>
        </p:nvGrpSpPr>
        <p:grpSpPr>
          <a:xfrm>
            <a:off x="0" y="34962"/>
            <a:ext cx="1335538" cy="1307278"/>
            <a:chOff x="0" y="0"/>
            <a:chExt cx="1187145" cy="1162025"/>
          </a:xfrm>
        </p:grpSpPr>
        <p:sp>
          <p:nvSpPr>
            <p:cNvPr id="10" name="Freeform 10"/>
            <p:cNvSpPr/>
            <p:nvPr/>
          </p:nvSpPr>
          <p:spPr>
            <a:xfrm>
              <a:off x="0" y="0"/>
              <a:ext cx="1187196" cy="1162050"/>
            </a:xfrm>
            <a:custGeom>
              <a:avLst/>
              <a:gdLst/>
              <a:ahLst/>
              <a:cxnLst/>
              <a:rect l="l" t="t" r="r" b="b"/>
              <a:pathLst>
                <a:path w="1187196" h="1162050">
                  <a:moveTo>
                    <a:pt x="0" y="0"/>
                  </a:moveTo>
                  <a:lnTo>
                    <a:pt x="1187196" y="0"/>
                  </a:lnTo>
                  <a:lnTo>
                    <a:pt x="1187196" y="1162050"/>
                  </a:lnTo>
                  <a:lnTo>
                    <a:pt x="0" y="1162050"/>
                  </a:lnTo>
                  <a:lnTo>
                    <a:pt x="0" y="0"/>
                  </a:lnTo>
                  <a:close/>
                </a:path>
              </a:pathLst>
            </a:custGeom>
            <a:blipFill>
              <a:blip r:embed="rId7"/>
              <a:stretch>
                <a:fillRect r="4" b="2"/>
              </a:stretch>
            </a:blipFill>
          </p:spPr>
          <p:txBody>
            <a:bodyPr/>
            <a:lstStyle/>
            <a:p>
              <a:endParaRPr lang="en-US"/>
            </a:p>
          </p:txBody>
        </p:sp>
      </p:grpSp>
      <p:sp>
        <p:nvSpPr>
          <p:cNvPr id="11" name="Freeform 11"/>
          <p:cNvSpPr/>
          <p:nvPr/>
        </p:nvSpPr>
        <p:spPr>
          <a:xfrm>
            <a:off x="0" y="34962"/>
            <a:ext cx="1335538" cy="1307278"/>
          </a:xfrm>
          <a:custGeom>
            <a:avLst/>
            <a:gdLst/>
            <a:ahLst/>
            <a:cxnLst/>
            <a:rect l="l" t="t" r="r" b="b"/>
            <a:pathLst>
              <a:path w="1335538" h="1307278">
                <a:moveTo>
                  <a:pt x="0" y="0"/>
                </a:moveTo>
                <a:lnTo>
                  <a:pt x="1335538" y="0"/>
                </a:lnTo>
                <a:lnTo>
                  <a:pt x="1335538" y="1307277"/>
                </a:lnTo>
                <a:lnTo>
                  <a:pt x="0" y="13072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2" name="Group 12"/>
          <p:cNvGrpSpPr/>
          <p:nvPr/>
        </p:nvGrpSpPr>
        <p:grpSpPr>
          <a:xfrm>
            <a:off x="9332595" y="1537306"/>
            <a:ext cx="1127727" cy="1197393"/>
            <a:chOff x="0" y="0"/>
            <a:chExt cx="1002424" cy="1064349"/>
          </a:xfrm>
        </p:grpSpPr>
        <p:sp>
          <p:nvSpPr>
            <p:cNvPr id="13" name="Freeform 13"/>
            <p:cNvSpPr/>
            <p:nvPr/>
          </p:nvSpPr>
          <p:spPr>
            <a:xfrm>
              <a:off x="0" y="0"/>
              <a:ext cx="1002411" cy="1064387"/>
            </a:xfrm>
            <a:custGeom>
              <a:avLst/>
              <a:gdLst/>
              <a:ahLst/>
              <a:cxnLst/>
              <a:rect l="l" t="t" r="r" b="b"/>
              <a:pathLst>
                <a:path w="1002411" h="1064387">
                  <a:moveTo>
                    <a:pt x="0" y="0"/>
                  </a:moveTo>
                  <a:lnTo>
                    <a:pt x="1002411" y="0"/>
                  </a:lnTo>
                  <a:lnTo>
                    <a:pt x="1002411" y="1064387"/>
                  </a:lnTo>
                  <a:lnTo>
                    <a:pt x="0" y="1064387"/>
                  </a:lnTo>
                  <a:lnTo>
                    <a:pt x="0" y="0"/>
                  </a:lnTo>
                  <a:close/>
                </a:path>
              </a:pathLst>
            </a:custGeom>
            <a:blipFill>
              <a:blip r:embed="rId9"/>
              <a:stretch>
                <a:fillRect r="-1" b="3"/>
              </a:stretch>
            </a:blipFill>
          </p:spPr>
          <p:txBody>
            <a:bodyPr/>
            <a:lstStyle/>
            <a:p>
              <a:endParaRPr lang="en-US"/>
            </a:p>
          </p:txBody>
        </p:sp>
      </p:grpSp>
      <p:sp>
        <p:nvSpPr>
          <p:cNvPr id="14" name="Freeform 14"/>
          <p:cNvSpPr/>
          <p:nvPr/>
        </p:nvSpPr>
        <p:spPr>
          <a:xfrm>
            <a:off x="9332595" y="1537306"/>
            <a:ext cx="1127727" cy="1197393"/>
          </a:xfrm>
          <a:custGeom>
            <a:avLst/>
            <a:gdLst/>
            <a:ahLst/>
            <a:cxnLst/>
            <a:rect l="l" t="t" r="r" b="b"/>
            <a:pathLst>
              <a:path w="1127727" h="1197393">
                <a:moveTo>
                  <a:pt x="0" y="0"/>
                </a:moveTo>
                <a:lnTo>
                  <a:pt x="1127727" y="0"/>
                </a:lnTo>
                <a:lnTo>
                  <a:pt x="1127727" y="1197393"/>
                </a:lnTo>
                <a:lnTo>
                  <a:pt x="0" y="119739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15" name="Group 15"/>
          <p:cNvGrpSpPr/>
          <p:nvPr/>
        </p:nvGrpSpPr>
        <p:grpSpPr>
          <a:xfrm>
            <a:off x="8862551" y="4390277"/>
            <a:ext cx="1179633" cy="1197050"/>
            <a:chOff x="0" y="0"/>
            <a:chExt cx="1048563" cy="1064044"/>
          </a:xfrm>
        </p:grpSpPr>
        <p:sp>
          <p:nvSpPr>
            <p:cNvPr id="16" name="Freeform 16"/>
            <p:cNvSpPr/>
            <p:nvPr/>
          </p:nvSpPr>
          <p:spPr>
            <a:xfrm>
              <a:off x="0" y="0"/>
              <a:ext cx="1048512" cy="1064006"/>
            </a:xfrm>
            <a:custGeom>
              <a:avLst/>
              <a:gdLst/>
              <a:ahLst/>
              <a:cxnLst/>
              <a:rect l="l" t="t" r="r" b="b"/>
              <a:pathLst>
                <a:path w="1048512" h="1064006">
                  <a:moveTo>
                    <a:pt x="0" y="0"/>
                  </a:moveTo>
                  <a:lnTo>
                    <a:pt x="1048512" y="0"/>
                  </a:lnTo>
                  <a:lnTo>
                    <a:pt x="1048512" y="1064006"/>
                  </a:lnTo>
                  <a:lnTo>
                    <a:pt x="0" y="1064006"/>
                  </a:lnTo>
                  <a:lnTo>
                    <a:pt x="0" y="0"/>
                  </a:lnTo>
                  <a:close/>
                </a:path>
              </a:pathLst>
            </a:custGeom>
            <a:blipFill>
              <a:blip r:embed="rId11"/>
              <a:stretch>
                <a:fillRect r="-4" b="-3"/>
              </a:stretch>
            </a:blipFill>
          </p:spPr>
          <p:txBody>
            <a:bodyPr/>
            <a:lstStyle/>
            <a:p>
              <a:endParaRPr lang="en-US"/>
            </a:p>
          </p:txBody>
        </p:sp>
      </p:grpSp>
      <p:sp>
        <p:nvSpPr>
          <p:cNvPr id="17" name="Freeform 17"/>
          <p:cNvSpPr/>
          <p:nvPr/>
        </p:nvSpPr>
        <p:spPr>
          <a:xfrm>
            <a:off x="1215552" y="1209137"/>
            <a:ext cx="3449245" cy="7976254"/>
          </a:xfrm>
          <a:custGeom>
            <a:avLst/>
            <a:gdLst/>
            <a:ahLst/>
            <a:cxnLst/>
            <a:rect l="l" t="t" r="r" b="b"/>
            <a:pathLst>
              <a:path w="3449245" h="7976254">
                <a:moveTo>
                  <a:pt x="0" y="0"/>
                </a:moveTo>
                <a:lnTo>
                  <a:pt x="3449246" y="0"/>
                </a:lnTo>
                <a:lnTo>
                  <a:pt x="3449246" y="7976254"/>
                </a:lnTo>
                <a:lnTo>
                  <a:pt x="0" y="7976254"/>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8" name="Freeform 18"/>
          <p:cNvSpPr/>
          <p:nvPr/>
        </p:nvSpPr>
        <p:spPr>
          <a:xfrm>
            <a:off x="5882507" y="2937867"/>
            <a:ext cx="10803150" cy="923401"/>
          </a:xfrm>
          <a:custGeom>
            <a:avLst/>
            <a:gdLst/>
            <a:ahLst/>
            <a:cxnLst/>
            <a:rect l="l" t="t" r="r" b="b"/>
            <a:pathLst>
              <a:path w="10803150" h="923401">
                <a:moveTo>
                  <a:pt x="0" y="0"/>
                </a:moveTo>
                <a:lnTo>
                  <a:pt x="10803150" y="0"/>
                </a:lnTo>
                <a:lnTo>
                  <a:pt x="10803150" y="923401"/>
                </a:lnTo>
                <a:lnTo>
                  <a:pt x="0" y="923401"/>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9" name="Freeform 19"/>
          <p:cNvSpPr/>
          <p:nvPr/>
        </p:nvSpPr>
        <p:spPr>
          <a:xfrm>
            <a:off x="5882507" y="6484939"/>
            <a:ext cx="10803150" cy="2585695"/>
          </a:xfrm>
          <a:custGeom>
            <a:avLst/>
            <a:gdLst/>
            <a:ahLst/>
            <a:cxnLst/>
            <a:rect l="l" t="t" r="r" b="b"/>
            <a:pathLst>
              <a:path w="10803150" h="2585695">
                <a:moveTo>
                  <a:pt x="0" y="0"/>
                </a:moveTo>
                <a:lnTo>
                  <a:pt x="10803150" y="0"/>
                </a:lnTo>
                <a:lnTo>
                  <a:pt x="10803150" y="2585695"/>
                </a:lnTo>
                <a:lnTo>
                  <a:pt x="0" y="2585695"/>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0" name="Freeform 20"/>
          <p:cNvSpPr/>
          <p:nvPr/>
        </p:nvSpPr>
        <p:spPr>
          <a:xfrm>
            <a:off x="9896565" y="1209137"/>
            <a:ext cx="3339003" cy="744750"/>
          </a:xfrm>
          <a:custGeom>
            <a:avLst/>
            <a:gdLst/>
            <a:ahLst/>
            <a:cxnLst/>
            <a:rect l="l" t="t" r="r" b="b"/>
            <a:pathLst>
              <a:path w="3339003" h="744750">
                <a:moveTo>
                  <a:pt x="0" y="0"/>
                </a:moveTo>
                <a:lnTo>
                  <a:pt x="3339004" y="0"/>
                </a:lnTo>
                <a:lnTo>
                  <a:pt x="3339004" y="744750"/>
                </a:lnTo>
                <a:lnTo>
                  <a:pt x="0" y="744750"/>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21" name="Freeform 21"/>
          <p:cNvSpPr/>
          <p:nvPr/>
        </p:nvSpPr>
        <p:spPr>
          <a:xfrm>
            <a:off x="8862551" y="4388820"/>
            <a:ext cx="4843062" cy="1715872"/>
          </a:xfrm>
          <a:custGeom>
            <a:avLst/>
            <a:gdLst/>
            <a:ahLst/>
            <a:cxnLst/>
            <a:rect l="l" t="t" r="r" b="b"/>
            <a:pathLst>
              <a:path w="4843062" h="1715872">
                <a:moveTo>
                  <a:pt x="0" y="0"/>
                </a:moveTo>
                <a:lnTo>
                  <a:pt x="4843062" y="0"/>
                </a:lnTo>
                <a:lnTo>
                  <a:pt x="4843062" y="1715872"/>
                </a:lnTo>
                <a:lnTo>
                  <a:pt x="0" y="1715872"/>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22" name="TextBox 22"/>
          <p:cNvSpPr txBox="1"/>
          <p:nvPr/>
        </p:nvSpPr>
        <p:spPr>
          <a:xfrm>
            <a:off x="1215552" y="1213647"/>
            <a:ext cx="319597" cy="830494"/>
          </a:xfrm>
          <a:prstGeom prst="rect">
            <a:avLst/>
          </a:prstGeom>
        </p:spPr>
        <p:txBody>
          <a:bodyPr lIns="0" tIns="0" rIns="0" bIns="0" rtlCol="0" anchor="t">
            <a:spAutoFit/>
          </a:bodyPr>
          <a:lstStyle/>
          <a:p>
            <a:pPr algn="l">
              <a:lnSpc>
                <a:spcPts val="6772"/>
              </a:lnSpc>
            </a:pPr>
            <a:r>
              <a:rPr lang="en-US" sz="4837" b="1">
                <a:solidFill>
                  <a:srgbClr val="890B0E"/>
                </a:solidFill>
                <a:latin typeface="Garamond Bold"/>
                <a:ea typeface="Garamond Bold"/>
                <a:cs typeface="Garamond Bold"/>
                <a:sym typeface="Garamond Bold"/>
              </a:rPr>
              <a:t>S</a:t>
            </a:r>
          </a:p>
        </p:txBody>
      </p:sp>
      <p:sp>
        <p:nvSpPr>
          <p:cNvPr id="23" name="TextBox 23"/>
          <p:cNvSpPr txBox="1"/>
          <p:nvPr/>
        </p:nvSpPr>
        <p:spPr>
          <a:xfrm>
            <a:off x="1215552" y="2688117"/>
            <a:ext cx="541425" cy="830494"/>
          </a:xfrm>
          <a:prstGeom prst="rect">
            <a:avLst/>
          </a:prstGeom>
        </p:spPr>
        <p:txBody>
          <a:bodyPr lIns="0" tIns="0" rIns="0" bIns="0" rtlCol="0" anchor="t">
            <a:spAutoFit/>
          </a:bodyPr>
          <a:lstStyle/>
          <a:p>
            <a:pPr algn="l">
              <a:lnSpc>
                <a:spcPts val="6772"/>
              </a:lnSpc>
            </a:pPr>
            <a:r>
              <a:rPr lang="en-US" sz="4837" b="1">
                <a:solidFill>
                  <a:srgbClr val="890B0E"/>
                </a:solidFill>
                <a:latin typeface="Garamond Bold"/>
                <a:ea typeface="Garamond Bold"/>
                <a:cs typeface="Garamond Bold"/>
                <a:sym typeface="Garamond Bold"/>
              </a:rPr>
              <a:t>H</a:t>
            </a:r>
          </a:p>
        </p:txBody>
      </p:sp>
      <p:sp>
        <p:nvSpPr>
          <p:cNvPr id="24" name="TextBox 24"/>
          <p:cNvSpPr txBox="1"/>
          <p:nvPr/>
        </p:nvSpPr>
        <p:spPr>
          <a:xfrm>
            <a:off x="1215552" y="4162587"/>
            <a:ext cx="476260" cy="830494"/>
          </a:xfrm>
          <a:prstGeom prst="rect">
            <a:avLst/>
          </a:prstGeom>
        </p:spPr>
        <p:txBody>
          <a:bodyPr lIns="0" tIns="0" rIns="0" bIns="0" rtlCol="0" anchor="t">
            <a:spAutoFit/>
          </a:bodyPr>
          <a:lstStyle/>
          <a:p>
            <a:pPr algn="l">
              <a:lnSpc>
                <a:spcPts val="6772"/>
              </a:lnSpc>
            </a:pPr>
            <a:r>
              <a:rPr lang="en-US" sz="4837" b="1">
                <a:solidFill>
                  <a:srgbClr val="890B0E"/>
                </a:solidFill>
                <a:latin typeface="Garamond Bold"/>
                <a:ea typeface="Garamond Bold"/>
                <a:cs typeface="Garamond Bold"/>
                <a:sym typeface="Garamond Bold"/>
              </a:rPr>
              <a:t>U</a:t>
            </a:r>
          </a:p>
        </p:txBody>
      </p:sp>
      <p:sp>
        <p:nvSpPr>
          <p:cNvPr id="25" name="TextBox 25"/>
          <p:cNvSpPr txBox="1"/>
          <p:nvPr/>
        </p:nvSpPr>
        <p:spPr>
          <a:xfrm>
            <a:off x="1215552" y="5637057"/>
            <a:ext cx="528266" cy="830494"/>
          </a:xfrm>
          <a:prstGeom prst="rect">
            <a:avLst/>
          </a:prstGeom>
        </p:spPr>
        <p:txBody>
          <a:bodyPr lIns="0" tIns="0" rIns="0" bIns="0" rtlCol="0" anchor="t">
            <a:spAutoFit/>
          </a:bodyPr>
          <a:lstStyle/>
          <a:p>
            <a:pPr algn="l">
              <a:lnSpc>
                <a:spcPts val="6772"/>
              </a:lnSpc>
            </a:pPr>
            <a:r>
              <a:rPr lang="en-US" sz="4837" b="1">
                <a:solidFill>
                  <a:srgbClr val="890B0E"/>
                </a:solidFill>
                <a:latin typeface="Garamond Bold"/>
                <a:ea typeface="Garamond Bold"/>
                <a:cs typeface="Garamond Bold"/>
                <a:sym typeface="Garamond Bold"/>
              </a:rPr>
              <a:t>N</a:t>
            </a:r>
          </a:p>
        </p:txBody>
      </p:sp>
      <p:sp>
        <p:nvSpPr>
          <p:cNvPr id="26" name="TextBox 26"/>
          <p:cNvSpPr txBox="1"/>
          <p:nvPr/>
        </p:nvSpPr>
        <p:spPr>
          <a:xfrm>
            <a:off x="1215552" y="7111527"/>
            <a:ext cx="411080" cy="830494"/>
          </a:xfrm>
          <a:prstGeom prst="rect">
            <a:avLst/>
          </a:prstGeom>
        </p:spPr>
        <p:txBody>
          <a:bodyPr lIns="0" tIns="0" rIns="0" bIns="0" rtlCol="0" anchor="t">
            <a:spAutoFit/>
          </a:bodyPr>
          <a:lstStyle/>
          <a:p>
            <a:pPr algn="l">
              <a:lnSpc>
                <a:spcPts val="6772"/>
              </a:lnSpc>
            </a:pPr>
            <a:r>
              <a:rPr lang="en-US" sz="4837" b="1">
                <a:solidFill>
                  <a:srgbClr val="890B0E"/>
                </a:solidFill>
                <a:latin typeface="Garamond Bold"/>
                <a:ea typeface="Garamond Bold"/>
                <a:cs typeface="Garamond Bold"/>
                <a:sym typeface="Garamond Bold"/>
              </a:rPr>
              <a:t>Y</a:t>
            </a:r>
          </a:p>
        </p:txBody>
      </p:sp>
      <p:sp>
        <p:nvSpPr>
          <p:cNvPr id="27" name="TextBox 27"/>
          <p:cNvSpPr txBox="1"/>
          <p:nvPr/>
        </p:nvSpPr>
        <p:spPr>
          <a:xfrm>
            <a:off x="1215552" y="8585997"/>
            <a:ext cx="411080" cy="830494"/>
          </a:xfrm>
          <a:prstGeom prst="rect">
            <a:avLst/>
          </a:prstGeom>
        </p:spPr>
        <p:txBody>
          <a:bodyPr lIns="0" tIns="0" rIns="0" bIns="0" rtlCol="0" anchor="t">
            <a:spAutoFit/>
          </a:bodyPr>
          <a:lstStyle/>
          <a:p>
            <a:pPr algn="l">
              <a:lnSpc>
                <a:spcPts val="6772"/>
              </a:lnSpc>
            </a:pPr>
            <a:r>
              <a:rPr lang="en-US" sz="4837" b="1">
                <a:solidFill>
                  <a:srgbClr val="890B0E"/>
                </a:solidFill>
                <a:latin typeface="Garamond Bold"/>
                <a:ea typeface="Garamond Bold"/>
                <a:cs typeface="Garamond Bold"/>
                <a:sym typeface="Garamond Bold"/>
              </a:rPr>
              <a:t>A</a:t>
            </a:r>
          </a:p>
        </p:txBody>
      </p:sp>
      <p:sp>
        <p:nvSpPr>
          <p:cNvPr id="28" name="TextBox 28"/>
          <p:cNvSpPr txBox="1"/>
          <p:nvPr/>
        </p:nvSpPr>
        <p:spPr>
          <a:xfrm>
            <a:off x="10733913" y="1213647"/>
            <a:ext cx="1696341" cy="830494"/>
          </a:xfrm>
          <a:prstGeom prst="rect">
            <a:avLst/>
          </a:prstGeom>
        </p:spPr>
        <p:txBody>
          <a:bodyPr lIns="0" tIns="0" rIns="0" bIns="0" rtlCol="0" anchor="t">
            <a:spAutoFit/>
          </a:bodyPr>
          <a:lstStyle/>
          <a:p>
            <a:pPr algn="l">
              <a:lnSpc>
                <a:spcPts val="6772"/>
              </a:lnSpc>
            </a:pPr>
            <a:r>
              <a:rPr lang="en-US" sz="4837" b="1">
                <a:solidFill>
                  <a:srgbClr val="000000"/>
                </a:solidFill>
                <a:latin typeface="Garamond Bold"/>
                <a:ea typeface="Garamond Bold"/>
                <a:cs typeface="Garamond Bold"/>
                <a:sym typeface="Garamond Bold"/>
              </a:rPr>
              <a:t>Vision</a:t>
            </a:r>
          </a:p>
        </p:txBody>
      </p:sp>
      <p:sp>
        <p:nvSpPr>
          <p:cNvPr id="29" name="TextBox 29"/>
          <p:cNvSpPr txBox="1"/>
          <p:nvPr/>
        </p:nvSpPr>
        <p:spPr>
          <a:xfrm>
            <a:off x="10373096" y="4497859"/>
            <a:ext cx="3332517" cy="830494"/>
          </a:xfrm>
          <a:prstGeom prst="rect">
            <a:avLst/>
          </a:prstGeom>
        </p:spPr>
        <p:txBody>
          <a:bodyPr lIns="0" tIns="0" rIns="0" bIns="0" rtlCol="0" anchor="t">
            <a:spAutoFit/>
          </a:bodyPr>
          <a:lstStyle/>
          <a:p>
            <a:pPr algn="l">
              <a:lnSpc>
                <a:spcPts val="6772"/>
              </a:lnSpc>
            </a:pPr>
            <a:r>
              <a:rPr lang="en-US" sz="4837" b="1">
                <a:solidFill>
                  <a:srgbClr val="000000"/>
                </a:solidFill>
                <a:latin typeface="Garamond Bold"/>
                <a:ea typeface="Garamond Bold"/>
                <a:cs typeface="Garamond Bold"/>
                <a:sym typeface="Garamond Bold"/>
              </a:rPr>
              <a:t>Our Mission</a:t>
            </a:r>
          </a:p>
        </p:txBody>
      </p:sp>
      <p:sp>
        <p:nvSpPr>
          <p:cNvPr id="30" name="TextBox 30"/>
          <p:cNvSpPr txBox="1"/>
          <p:nvPr/>
        </p:nvSpPr>
        <p:spPr>
          <a:xfrm>
            <a:off x="1618717" y="7263017"/>
            <a:ext cx="1126226" cy="616268"/>
          </a:xfrm>
          <a:prstGeom prst="rect">
            <a:avLst/>
          </a:prstGeom>
        </p:spPr>
        <p:txBody>
          <a:bodyPr lIns="0" tIns="0" rIns="0" bIns="0" rtlCol="0" anchor="t">
            <a:spAutoFit/>
          </a:bodyPr>
          <a:lstStyle/>
          <a:p>
            <a:pPr algn="l">
              <a:lnSpc>
                <a:spcPts val="5040"/>
              </a:lnSpc>
            </a:pPr>
            <a:r>
              <a:rPr lang="en-US" sz="3600" b="1">
                <a:solidFill>
                  <a:srgbClr val="000000"/>
                </a:solidFill>
                <a:latin typeface="Garamond Bold"/>
                <a:ea typeface="Garamond Bold"/>
                <a:cs typeface="Garamond Bold"/>
                <a:sym typeface="Garamond Bold"/>
              </a:rPr>
              <a:t>oung </a:t>
            </a:r>
          </a:p>
        </p:txBody>
      </p:sp>
      <p:sp>
        <p:nvSpPr>
          <p:cNvPr id="31" name="TextBox 31"/>
          <p:cNvSpPr txBox="1"/>
          <p:nvPr/>
        </p:nvSpPr>
        <p:spPr>
          <a:xfrm>
            <a:off x="1618717" y="8737487"/>
            <a:ext cx="1562724" cy="616268"/>
          </a:xfrm>
          <a:prstGeom prst="rect">
            <a:avLst/>
          </a:prstGeom>
        </p:spPr>
        <p:txBody>
          <a:bodyPr lIns="0" tIns="0" rIns="0" bIns="0" rtlCol="0" anchor="t">
            <a:spAutoFit/>
          </a:bodyPr>
          <a:lstStyle/>
          <a:p>
            <a:pPr algn="l">
              <a:lnSpc>
                <a:spcPts val="5040"/>
              </a:lnSpc>
            </a:pPr>
            <a:r>
              <a:rPr lang="en-US" sz="3600" b="1">
                <a:solidFill>
                  <a:srgbClr val="000000"/>
                </a:solidFill>
                <a:latin typeface="Garamond Bold"/>
                <a:ea typeface="Garamond Bold"/>
                <a:cs typeface="Garamond Bold"/>
                <a:sym typeface="Garamond Bold"/>
              </a:rPr>
              <a:t>spirants</a:t>
            </a:r>
          </a:p>
        </p:txBody>
      </p:sp>
      <p:sp>
        <p:nvSpPr>
          <p:cNvPr id="32" name="TextBox 32"/>
          <p:cNvSpPr txBox="1"/>
          <p:nvPr/>
        </p:nvSpPr>
        <p:spPr>
          <a:xfrm>
            <a:off x="1682625" y="4314077"/>
            <a:ext cx="2004808" cy="616268"/>
          </a:xfrm>
          <a:prstGeom prst="rect">
            <a:avLst/>
          </a:prstGeom>
        </p:spPr>
        <p:txBody>
          <a:bodyPr lIns="0" tIns="0" rIns="0" bIns="0" rtlCol="0" anchor="t">
            <a:spAutoFit/>
          </a:bodyPr>
          <a:lstStyle/>
          <a:p>
            <a:pPr algn="l">
              <a:lnSpc>
                <a:spcPts val="5040"/>
              </a:lnSpc>
            </a:pPr>
            <a:r>
              <a:rPr lang="en-US" sz="3600" b="1">
                <a:solidFill>
                  <a:srgbClr val="000000"/>
                </a:solidFill>
                <a:latin typeface="Garamond Bold"/>
                <a:ea typeface="Garamond Bold"/>
                <a:cs typeface="Garamond Bold"/>
                <a:sym typeface="Garamond Bold"/>
              </a:rPr>
              <a:t>rbanizing </a:t>
            </a:r>
          </a:p>
        </p:txBody>
      </p:sp>
      <p:sp>
        <p:nvSpPr>
          <p:cNvPr id="33" name="TextBox 33"/>
          <p:cNvSpPr txBox="1"/>
          <p:nvPr/>
        </p:nvSpPr>
        <p:spPr>
          <a:xfrm>
            <a:off x="1529034" y="1365137"/>
            <a:ext cx="2020195" cy="616268"/>
          </a:xfrm>
          <a:prstGeom prst="rect">
            <a:avLst/>
          </a:prstGeom>
        </p:spPr>
        <p:txBody>
          <a:bodyPr lIns="0" tIns="0" rIns="0" bIns="0" rtlCol="0" anchor="t">
            <a:spAutoFit/>
          </a:bodyPr>
          <a:lstStyle/>
          <a:p>
            <a:pPr algn="l">
              <a:lnSpc>
                <a:spcPts val="5040"/>
              </a:lnSpc>
            </a:pPr>
            <a:r>
              <a:rPr lang="en-US" sz="3600" b="1">
                <a:solidFill>
                  <a:srgbClr val="000000"/>
                </a:solidFill>
                <a:latin typeface="Garamond Bold"/>
                <a:ea typeface="Garamond Bold"/>
                <a:cs typeface="Garamond Bold"/>
                <a:sym typeface="Garamond Bold"/>
              </a:rPr>
              <a:t>ustainable</a:t>
            </a:r>
          </a:p>
        </p:txBody>
      </p:sp>
      <p:sp>
        <p:nvSpPr>
          <p:cNvPr id="34" name="TextBox 34"/>
          <p:cNvSpPr txBox="1"/>
          <p:nvPr/>
        </p:nvSpPr>
        <p:spPr>
          <a:xfrm>
            <a:off x="1746819" y="2839607"/>
            <a:ext cx="2092019" cy="616268"/>
          </a:xfrm>
          <a:prstGeom prst="rect">
            <a:avLst/>
          </a:prstGeom>
        </p:spPr>
        <p:txBody>
          <a:bodyPr lIns="0" tIns="0" rIns="0" bIns="0" rtlCol="0" anchor="t">
            <a:spAutoFit/>
          </a:bodyPr>
          <a:lstStyle/>
          <a:p>
            <a:pPr algn="l">
              <a:lnSpc>
                <a:spcPts val="5040"/>
              </a:lnSpc>
            </a:pPr>
            <a:r>
              <a:rPr lang="en-US" sz="3600" b="1">
                <a:solidFill>
                  <a:srgbClr val="000000"/>
                </a:solidFill>
                <a:latin typeface="Garamond Bold"/>
                <a:ea typeface="Garamond Bold"/>
                <a:cs typeface="Garamond Bold"/>
                <a:sym typeface="Garamond Bold"/>
              </a:rPr>
              <a:t>abitats for </a:t>
            </a:r>
          </a:p>
        </p:txBody>
      </p:sp>
      <p:sp>
        <p:nvSpPr>
          <p:cNvPr id="35" name="TextBox 35"/>
          <p:cNvSpPr txBox="1"/>
          <p:nvPr/>
        </p:nvSpPr>
        <p:spPr>
          <a:xfrm>
            <a:off x="1733917" y="5788547"/>
            <a:ext cx="2295816" cy="616268"/>
          </a:xfrm>
          <a:prstGeom prst="rect">
            <a:avLst/>
          </a:prstGeom>
        </p:spPr>
        <p:txBody>
          <a:bodyPr lIns="0" tIns="0" rIns="0" bIns="0" rtlCol="0" anchor="t">
            <a:spAutoFit/>
          </a:bodyPr>
          <a:lstStyle/>
          <a:p>
            <a:pPr algn="l">
              <a:lnSpc>
                <a:spcPts val="5040"/>
              </a:lnSpc>
            </a:pPr>
            <a:r>
              <a:rPr lang="en-US" sz="3600" b="1">
                <a:solidFill>
                  <a:srgbClr val="000000"/>
                </a:solidFill>
                <a:latin typeface="Garamond Bold"/>
                <a:ea typeface="Garamond Bold"/>
                <a:cs typeface="Garamond Bold"/>
                <a:sym typeface="Garamond Bold"/>
              </a:rPr>
              <a:t>ation by its </a:t>
            </a:r>
          </a:p>
        </p:txBody>
      </p:sp>
      <p:sp>
        <p:nvSpPr>
          <p:cNvPr id="36" name="TextBox 36"/>
          <p:cNvSpPr txBox="1"/>
          <p:nvPr/>
        </p:nvSpPr>
        <p:spPr>
          <a:xfrm>
            <a:off x="5126405" y="2824688"/>
            <a:ext cx="11623117" cy="1028723"/>
          </a:xfrm>
          <a:prstGeom prst="rect">
            <a:avLst/>
          </a:prstGeom>
        </p:spPr>
        <p:txBody>
          <a:bodyPr lIns="0" tIns="0" rIns="0" bIns="0" rtlCol="0" anchor="t">
            <a:spAutoFit/>
          </a:bodyPr>
          <a:lstStyle/>
          <a:p>
            <a:pPr algn="l">
              <a:lnSpc>
                <a:spcPts val="3909"/>
              </a:lnSpc>
            </a:pPr>
            <a:r>
              <a:rPr lang="en-US" sz="3258">
                <a:solidFill>
                  <a:srgbClr val="000000"/>
                </a:solidFill>
                <a:latin typeface="Calibri (MS)"/>
                <a:ea typeface="Calibri (MS)"/>
                <a:cs typeface="Calibri (MS)"/>
                <a:sym typeface="Calibri (MS)"/>
              </a:rPr>
              <a:t>“To become a leading innovation hub in the field of sustainability by providing accessible housing solutions for society and industry.”</a:t>
            </a:r>
          </a:p>
        </p:txBody>
      </p:sp>
      <p:sp>
        <p:nvSpPr>
          <p:cNvPr id="37" name="TextBox 37"/>
          <p:cNvSpPr txBox="1"/>
          <p:nvPr/>
        </p:nvSpPr>
        <p:spPr>
          <a:xfrm>
            <a:off x="5126405" y="5507579"/>
            <a:ext cx="13161595" cy="3537157"/>
          </a:xfrm>
          <a:prstGeom prst="rect">
            <a:avLst/>
          </a:prstGeom>
        </p:spPr>
        <p:txBody>
          <a:bodyPr lIns="0" tIns="0" rIns="0" bIns="0" rtlCol="0" anchor="t">
            <a:spAutoFit/>
          </a:bodyPr>
          <a:lstStyle/>
          <a:p>
            <a:pPr algn="l">
              <a:lnSpc>
                <a:spcPts val="5612"/>
              </a:lnSpc>
            </a:pPr>
            <a:r>
              <a:rPr lang="en-US" sz="3118">
                <a:solidFill>
                  <a:srgbClr val="000000"/>
                </a:solidFill>
                <a:latin typeface="Calibri (MS)"/>
                <a:ea typeface="Calibri (MS)"/>
                <a:cs typeface="Calibri (MS)"/>
                <a:sym typeface="Calibri (MS)"/>
              </a:rPr>
              <a:t>To bring a change in the Indian building industry, by demonstrating the affordability of sustainable housing, to formulate and document a design process, which could be replicated to create sustainable homes in a resource efficient way and to raise awareness in the nation about energy efficiency, responsible energy use and the potential of renewable technology with emphasis on solar energy.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0E295-B9C7-7458-E205-A7F3DC10D9E5}"/>
            </a:ext>
          </a:extLst>
        </p:cNvPr>
        <p:cNvGrpSpPr/>
        <p:nvPr/>
      </p:nvGrpSpPr>
      <p:grpSpPr>
        <a:xfrm>
          <a:off x="0" y="0"/>
          <a:ext cx="0" cy="0"/>
          <a:chOff x="0" y="0"/>
          <a:chExt cx="0" cy="0"/>
        </a:xfrm>
      </p:grpSpPr>
      <p:pic>
        <p:nvPicPr>
          <p:cNvPr id="141" name="Image 1" descr="preencoded.png">
            <a:extLst>
              <a:ext uri="{FF2B5EF4-FFF2-40B4-BE49-F238E27FC236}">
                <a16:creationId xmlns:a16="http://schemas.microsoft.com/office/drawing/2014/main" id="{BCFA000B-96C5-B8CB-E8E8-0A75B9CFBB81}"/>
              </a:ext>
            </a:extLst>
          </p:cNvPr>
          <p:cNvPicPr>
            <a:picLocks noChangeAspect="1"/>
          </p:cNvPicPr>
          <p:nvPr/>
        </p:nvPicPr>
        <p:blipFill>
          <a:blip r:embed="rId3"/>
          <a:srcRect l="-1" r="-1"/>
          <a:stretch/>
        </p:blipFill>
        <p:spPr>
          <a:xfrm>
            <a:off x="571955" y="1565327"/>
            <a:ext cx="17546882" cy="8300592"/>
          </a:xfrm>
          <a:prstGeom prst="rect">
            <a:avLst/>
          </a:prstGeom>
        </p:spPr>
      </p:pic>
      <p:pic>
        <p:nvPicPr>
          <p:cNvPr id="94" name="Google Shape;90;p1" descr="Indian Institute of Technology Bombay (IITB) | Engage India ...">
            <a:extLst>
              <a:ext uri="{FF2B5EF4-FFF2-40B4-BE49-F238E27FC236}">
                <a16:creationId xmlns:a16="http://schemas.microsoft.com/office/drawing/2014/main" id="{C855A96F-16B1-CE9A-6F83-96519821C07B}"/>
              </a:ext>
            </a:extLst>
          </p:cNvPr>
          <p:cNvPicPr preferRelativeResize="0">
            <a:picLocks noChangeAspect="1"/>
          </p:cNvPicPr>
          <p:nvPr/>
        </p:nvPicPr>
        <p:blipFill rotWithShape="1">
          <a:blip r:embed="rId4">
            <a:alphaModFix/>
          </a:blip>
          <a:srcRect/>
          <a:stretch/>
        </p:blipFill>
        <p:spPr>
          <a:xfrm>
            <a:off x="16796613" y="98129"/>
            <a:ext cx="1512000" cy="1560783"/>
          </a:xfrm>
          <a:prstGeom prst="rect">
            <a:avLst/>
          </a:prstGeom>
          <a:noFill/>
          <a:ln>
            <a:noFill/>
          </a:ln>
        </p:spPr>
      </p:pic>
      <p:pic>
        <p:nvPicPr>
          <p:cNvPr id="168" name="Image 23" descr="preencoded.png">
            <a:extLst>
              <a:ext uri="{FF2B5EF4-FFF2-40B4-BE49-F238E27FC236}">
                <a16:creationId xmlns:a16="http://schemas.microsoft.com/office/drawing/2014/main" id="{343EA46D-CEFD-3165-EFDD-324CCB156E70}"/>
              </a:ext>
            </a:extLst>
          </p:cNvPr>
          <p:cNvPicPr>
            <a:picLocks noChangeAspect="1"/>
          </p:cNvPicPr>
          <p:nvPr/>
        </p:nvPicPr>
        <p:blipFill>
          <a:blip r:embed="rId5"/>
          <a:srcRect t="-1" b="-1"/>
          <a:stretch/>
        </p:blipFill>
        <p:spPr>
          <a:xfrm>
            <a:off x="-1" y="9971991"/>
            <a:ext cx="18287543" cy="171450"/>
          </a:xfrm>
          <a:prstGeom prst="rect">
            <a:avLst/>
          </a:prstGeom>
        </p:spPr>
      </p:pic>
      <p:pic>
        <p:nvPicPr>
          <p:cNvPr id="1026" name="Picture 2" descr="New Business Application - MyBMC - Welcome to BMC's Website">
            <a:extLst>
              <a:ext uri="{FF2B5EF4-FFF2-40B4-BE49-F238E27FC236}">
                <a16:creationId xmlns:a16="http://schemas.microsoft.com/office/drawing/2014/main" id="{12D001E1-F5DA-9CFA-994F-532A958E1E31}"/>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84209"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UCAR 2025">
            <a:extLst>
              <a:ext uri="{FF2B5EF4-FFF2-40B4-BE49-F238E27FC236}">
                <a16:creationId xmlns:a16="http://schemas.microsoft.com/office/drawing/2014/main" id="{C8E2516D-2C31-7AAC-A6B4-61FAEAC09F4D}"/>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41995"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121" name="Google Shape;198;p8">
            <a:extLst>
              <a:ext uri="{FF2B5EF4-FFF2-40B4-BE49-F238E27FC236}">
                <a16:creationId xmlns:a16="http://schemas.microsoft.com/office/drawing/2014/main" id="{E679B29F-5290-8B0C-D110-E8E87A07DCA6}"/>
              </a:ext>
            </a:extLst>
          </p:cNvPr>
          <p:cNvPicPr preferRelativeResize="0">
            <a:picLocks/>
          </p:cNvPicPr>
          <p:nvPr/>
        </p:nvPicPr>
        <p:blipFill>
          <a:blip r:embed="rId8">
            <a:alphaModFix/>
          </a:blip>
          <a:stretch>
            <a:fillRect/>
          </a:stretch>
        </p:blipFill>
        <p:spPr>
          <a:xfrm>
            <a:off x="16498836" y="1826099"/>
            <a:ext cx="1620000" cy="1350000"/>
          </a:xfrm>
          <a:prstGeom prst="rect">
            <a:avLst/>
          </a:prstGeom>
          <a:noFill/>
          <a:ln>
            <a:noFill/>
          </a:ln>
        </p:spPr>
      </p:pic>
      <p:pic>
        <p:nvPicPr>
          <p:cNvPr id="122" name="Google Shape;200;p8">
            <a:extLst>
              <a:ext uri="{FF2B5EF4-FFF2-40B4-BE49-F238E27FC236}">
                <a16:creationId xmlns:a16="http://schemas.microsoft.com/office/drawing/2014/main" id="{1E704917-992E-C948-38F6-88282EB7BB2E}"/>
              </a:ext>
            </a:extLst>
          </p:cNvPr>
          <p:cNvPicPr preferRelativeResize="0">
            <a:picLocks/>
          </p:cNvPicPr>
          <p:nvPr/>
        </p:nvPicPr>
        <p:blipFill>
          <a:blip r:embed="rId9">
            <a:alphaModFix/>
          </a:blip>
          <a:stretch>
            <a:fillRect/>
          </a:stretch>
        </p:blipFill>
        <p:spPr>
          <a:xfrm>
            <a:off x="14754230" y="1826099"/>
            <a:ext cx="1620000" cy="1350000"/>
          </a:xfrm>
          <a:prstGeom prst="rect">
            <a:avLst/>
          </a:prstGeom>
          <a:noFill/>
          <a:ln>
            <a:noFill/>
          </a:ln>
        </p:spPr>
      </p:pic>
      <p:pic>
        <p:nvPicPr>
          <p:cNvPr id="123" name="Google Shape;194;p8">
            <a:extLst>
              <a:ext uri="{FF2B5EF4-FFF2-40B4-BE49-F238E27FC236}">
                <a16:creationId xmlns:a16="http://schemas.microsoft.com/office/drawing/2014/main" id="{FF17727A-E040-7D2A-379A-5F0F05B55943}"/>
              </a:ext>
            </a:extLst>
          </p:cNvPr>
          <p:cNvPicPr preferRelativeResize="0">
            <a:picLocks/>
          </p:cNvPicPr>
          <p:nvPr/>
        </p:nvPicPr>
        <p:blipFill>
          <a:blip r:embed="rId10">
            <a:alphaModFix/>
          </a:blip>
          <a:srcRect r="12359"/>
          <a:stretch>
            <a:fillRect/>
          </a:stretch>
        </p:blipFill>
        <p:spPr>
          <a:xfrm>
            <a:off x="13009625" y="1826099"/>
            <a:ext cx="1620000" cy="1350000"/>
          </a:xfrm>
          <a:prstGeom prst="rect">
            <a:avLst/>
          </a:prstGeom>
          <a:noFill/>
          <a:ln>
            <a:noFill/>
          </a:ln>
        </p:spPr>
      </p:pic>
      <p:pic>
        <p:nvPicPr>
          <p:cNvPr id="124" name="Google Shape;192;p8">
            <a:extLst>
              <a:ext uri="{FF2B5EF4-FFF2-40B4-BE49-F238E27FC236}">
                <a16:creationId xmlns:a16="http://schemas.microsoft.com/office/drawing/2014/main" id="{8301DA90-89C6-0F61-69B5-A92E3443F094}"/>
              </a:ext>
            </a:extLst>
          </p:cNvPr>
          <p:cNvPicPr preferRelativeResize="0">
            <a:picLocks/>
          </p:cNvPicPr>
          <p:nvPr/>
        </p:nvPicPr>
        <p:blipFill>
          <a:blip r:embed="rId11">
            <a:alphaModFix/>
          </a:blip>
          <a:stretch>
            <a:fillRect/>
          </a:stretch>
        </p:blipFill>
        <p:spPr>
          <a:xfrm>
            <a:off x="9519050" y="3571868"/>
            <a:ext cx="1620000" cy="1350000"/>
          </a:xfrm>
          <a:prstGeom prst="rect">
            <a:avLst/>
          </a:prstGeom>
          <a:noFill/>
          <a:ln>
            <a:noFill/>
          </a:ln>
        </p:spPr>
      </p:pic>
      <p:pic>
        <p:nvPicPr>
          <p:cNvPr id="125" name="Google Shape;195;p8">
            <a:extLst>
              <a:ext uri="{FF2B5EF4-FFF2-40B4-BE49-F238E27FC236}">
                <a16:creationId xmlns:a16="http://schemas.microsoft.com/office/drawing/2014/main" id="{9206AC04-0A90-FAB6-D883-CE86244E20FF}"/>
              </a:ext>
            </a:extLst>
          </p:cNvPr>
          <p:cNvPicPr preferRelativeResize="0">
            <a:picLocks/>
          </p:cNvPicPr>
          <p:nvPr/>
        </p:nvPicPr>
        <p:blipFill>
          <a:blip r:embed="rId12">
            <a:alphaModFix/>
          </a:blip>
          <a:stretch>
            <a:fillRect/>
          </a:stretch>
        </p:blipFill>
        <p:spPr>
          <a:xfrm>
            <a:off x="13008944" y="5199732"/>
            <a:ext cx="1620000" cy="1350000"/>
          </a:xfrm>
          <a:prstGeom prst="rect">
            <a:avLst/>
          </a:prstGeom>
          <a:noFill/>
          <a:ln>
            <a:noFill/>
          </a:ln>
        </p:spPr>
      </p:pic>
      <p:pic>
        <p:nvPicPr>
          <p:cNvPr id="126" name="Google Shape;196;p8">
            <a:extLst>
              <a:ext uri="{FF2B5EF4-FFF2-40B4-BE49-F238E27FC236}">
                <a16:creationId xmlns:a16="http://schemas.microsoft.com/office/drawing/2014/main" id="{6E0C11DA-DC5E-D8E7-2D5F-A2EE56079C02}"/>
              </a:ext>
            </a:extLst>
          </p:cNvPr>
          <p:cNvPicPr preferRelativeResize="0">
            <a:picLocks/>
          </p:cNvPicPr>
          <p:nvPr/>
        </p:nvPicPr>
        <p:blipFill>
          <a:blip r:embed="rId13">
            <a:alphaModFix/>
          </a:blip>
          <a:stretch>
            <a:fillRect/>
          </a:stretch>
        </p:blipFill>
        <p:spPr>
          <a:xfrm>
            <a:off x="6029156" y="5199732"/>
            <a:ext cx="1620000" cy="1350000"/>
          </a:xfrm>
          <a:prstGeom prst="rect">
            <a:avLst/>
          </a:prstGeom>
          <a:noFill/>
          <a:ln>
            <a:noFill/>
          </a:ln>
        </p:spPr>
      </p:pic>
      <p:pic>
        <p:nvPicPr>
          <p:cNvPr id="127" name="Google Shape;193;p8">
            <a:extLst>
              <a:ext uri="{FF2B5EF4-FFF2-40B4-BE49-F238E27FC236}">
                <a16:creationId xmlns:a16="http://schemas.microsoft.com/office/drawing/2014/main" id="{86FF236A-247D-F07F-B0CA-DDF9355E663F}"/>
              </a:ext>
            </a:extLst>
          </p:cNvPr>
          <p:cNvPicPr preferRelativeResize="0">
            <a:picLocks/>
          </p:cNvPicPr>
          <p:nvPr/>
        </p:nvPicPr>
        <p:blipFill>
          <a:blip r:embed="rId14">
            <a:alphaModFix/>
          </a:blip>
          <a:stretch>
            <a:fillRect/>
          </a:stretch>
        </p:blipFill>
        <p:spPr>
          <a:xfrm>
            <a:off x="8646575" y="8510490"/>
            <a:ext cx="1620000" cy="1350000"/>
          </a:xfrm>
          <a:prstGeom prst="rect">
            <a:avLst/>
          </a:prstGeom>
          <a:noFill/>
          <a:ln>
            <a:noFill/>
          </a:ln>
        </p:spPr>
      </p:pic>
      <p:pic>
        <p:nvPicPr>
          <p:cNvPr id="128" name="Google Shape;199;p8">
            <a:extLst>
              <a:ext uri="{FF2B5EF4-FFF2-40B4-BE49-F238E27FC236}">
                <a16:creationId xmlns:a16="http://schemas.microsoft.com/office/drawing/2014/main" id="{FA455F92-9D09-2F9E-2937-B5C9CC042403}"/>
              </a:ext>
            </a:extLst>
          </p:cNvPr>
          <p:cNvPicPr preferRelativeResize="0">
            <a:picLocks/>
          </p:cNvPicPr>
          <p:nvPr/>
        </p:nvPicPr>
        <p:blipFill>
          <a:blip r:embed="rId15">
            <a:alphaModFix/>
          </a:blip>
          <a:stretch>
            <a:fillRect/>
          </a:stretch>
        </p:blipFill>
        <p:spPr>
          <a:xfrm>
            <a:off x="11265020" y="1826099"/>
            <a:ext cx="1620000" cy="1350000"/>
          </a:xfrm>
          <a:prstGeom prst="rect">
            <a:avLst/>
          </a:prstGeom>
          <a:noFill/>
          <a:ln>
            <a:noFill/>
          </a:ln>
        </p:spPr>
      </p:pic>
      <p:pic>
        <p:nvPicPr>
          <p:cNvPr id="129" name="Google Shape;206;p8">
            <a:extLst>
              <a:ext uri="{FF2B5EF4-FFF2-40B4-BE49-F238E27FC236}">
                <a16:creationId xmlns:a16="http://schemas.microsoft.com/office/drawing/2014/main" id="{FA95D6BE-0179-33BE-B3F7-6D15C20A64CC}"/>
              </a:ext>
            </a:extLst>
          </p:cNvPr>
          <p:cNvPicPr preferRelativeResize="0">
            <a:picLocks/>
          </p:cNvPicPr>
          <p:nvPr/>
        </p:nvPicPr>
        <p:blipFill>
          <a:blip r:embed="rId16">
            <a:alphaModFix/>
          </a:blip>
          <a:stretch>
            <a:fillRect/>
          </a:stretch>
        </p:blipFill>
        <p:spPr>
          <a:xfrm>
            <a:off x="7774103" y="3571868"/>
            <a:ext cx="1620000" cy="1350000"/>
          </a:xfrm>
          <a:prstGeom prst="rect">
            <a:avLst/>
          </a:prstGeom>
          <a:noFill/>
          <a:ln>
            <a:noFill/>
          </a:ln>
        </p:spPr>
      </p:pic>
      <p:pic>
        <p:nvPicPr>
          <p:cNvPr id="130" name="Google Shape;201;p8">
            <a:extLst>
              <a:ext uri="{FF2B5EF4-FFF2-40B4-BE49-F238E27FC236}">
                <a16:creationId xmlns:a16="http://schemas.microsoft.com/office/drawing/2014/main" id="{8147A129-0F8C-8010-C7ED-B8CD042D8119}"/>
              </a:ext>
            </a:extLst>
          </p:cNvPr>
          <p:cNvPicPr preferRelativeResize="0">
            <a:picLocks/>
          </p:cNvPicPr>
          <p:nvPr/>
        </p:nvPicPr>
        <p:blipFill>
          <a:blip r:embed="rId17">
            <a:alphaModFix/>
          </a:blip>
          <a:stretch>
            <a:fillRect/>
          </a:stretch>
        </p:blipFill>
        <p:spPr>
          <a:xfrm>
            <a:off x="11249124" y="6948333"/>
            <a:ext cx="1620000" cy="1350000"/>
          </a:xfrm>
          <a:prstGeom prst="rect">
            <a:avLst/>
          </a:prstGeom>
          <a:noFill/>
          <a:ln>
            <a:noFill/>
          </a:ln>
        </p:spPr>
      </p:pic>
      <p:pic>
        <p:nvPicPr>
          <p:cNvPr id="131" name="Google Shape;202;p8">
            <a:extLst>
              <a:ext uri="{FF2B5EF4-FFF2-40B4-BE49-F238E27FC236}">
                <a16:creationId xmlns:a16="http://schemas.microsoft.com/office/drawing/2014/main" id="{50000B52-53EE-89EA-7C4A-F4DA35854587}"/>
              </a:ext>
            </a:extLst>
          </p:cNvPr>
          <p:cNvPicPr preferRelativeResize="0">
            <a:picLocks/>
          </p:cNvPicPr>
          <p:nvPr/>
        </p:nvPicPr>
        <p:blipFill>
          <a:blip r:embed="rId18">
            <a:alphaModFix/>
          </a:blip>
          <a:stretch>
            <a:fillRect/>
          </a:stretch>
        </p:blipFill>
        <p:spPr>
          <a:xfrm>
            <a:off x="2539262" y="3571868"/>
            <a:ext cx="1620000" cy="1350000"/>
          </a:xfrm>
          <a:prstGeom prst="rect">
            <a:avLst/>
          </a:prstGeom>
          <a:noFill/>
          <a:ln>
            <a:noFill/>
          </a:ln>
        </p:spPr>
      </p:pic>
      <p:pic>
        <p:nvPicPr>
          <p:cNvPr id="132" name="Google Shape;203;p8">
            <a:extLst>
              <a:ext uri="{FF2B5EF4-FFF2-40B4-BE49-F238E27FC236}">
                <a16:creationId xmlns:a16="http://schemas.microsoft.com/office/drawing/2014/main" id="{E40E8F5B-10B8-71F2-D4C0-A7DE461D52F3}"/>
              </a:ext>
            </a:extLst>
          </p:cNvPr>
          <p:cNvPicPr preferRelativeResize="0">
            <a:picLocks/>
          </p:cNvPicPr>
          <p:nvPr/>
        </p:nvPicPr>
        <p:blipFill>
          <a:blip r:embed="rId19">
            <a:alphaModFix/>
          </a:blip>
          <a:stretch>
            <a:fillRect/>
          </a:stretch>
        </p:blipFill>
        <p:spPr>
          <a:xfrm>
            <a:off x="16498836" y="6948333"/>
            <a:ext cx="1620000" cy="1350000"/>
          </a:xfrm>
          <a:prstGeom prst="rect">
            <a:avLst/>
          </a:prstGeom>
          <a:noFill/>
          <a:ln>
            <a:noFill/>
          </a:ln>
        </p:spPr>
      </p:pic>
      <p:pic>
        <p:nvPicPr>
          <p:cNvPr id="133" name="Google Shape;204;p8">
            <a:extLst>
              <a:ext uri="{FF2B5EF4-FFF2-40B4-BE49-F238E27FC236}">
                <a16:creationId xmlns:a16="http://schemas.microsoft.com/office/drawing/2014/main" id="{9F26D32A-C98A-91A2-A34D-C0396E53EBA2}"/>
              </a:ext>
            </a:extLst>
          </p:cNvPr>
          <p:cNvPicPr preferRelativeResize="0">
            <a:picLocks/>
          </p:cNvPicPr>
          <p:nvPr/>
        </p:nvPicPr>
        <p:blipFill>
          <a:blip r:embed="rId20">
            <a:alphaModFix/>
          </a:blip>
          <a:stretch>
            <a:fillRect/>
          </a:stretch>
        </p:blipFill>
        <p:spPr>
          <a:xfrm>
            <a:off x="16498836" y="8510490"/>
            <a:ext cx="1620000" cy="1350000"/>
          </a:xfrm>
          <a:prstGeom prst="rect">
            <a:avLst/>
          </a:prstGeom>
          <a:noFill/>
          <a:ln>
            <a:noFill/>
          </a:ln>
        </p:spPr>
      </p:pic>
      <p:pic>
        <p:nvPicPr>
          <p:cNvPr id="138" name="Google Shape;205;p8">
            <a:extLst>
              <a:ext uri="{FF2B5EF4-FFF2-40B4-BE49-F238E27FC236}">
                <a16:creationId xmlns:a16="http://schemas.microsoft.com/office/drawing/2014/main" id="{9F02A4FA-6E1D-B8FF-154C-049E3301D373}"/>
              </a:ext>
            </a:extLst>
          </p:cNvPr>
          <p:cNvPicPr preferRelativeResize="0">
            <a:picLocks/>
          </p:cNvPicPr>
          <p:nvPr/>
        </p:nvPicPr>
        <p:blipFill>
          <a:blip r:embed="rId21">
            <a:alphaModFix/>
          </a:blip>
          <a:stretch>
            <a:fillRect/>
          </a:stretch>
        </p:blipFill>
        <p:spPr>
          <a:xfrm>
            <a:off x="12572705" y="8510490"/>
            <a:ext cx="1620000" cy="1350000"/>
          </a:xfrm>
          <a:prstGeom prst="rect">
            <a:avLst/>
          </a:prstGeom>
          <a:noFill/>
          <a:ln>
            <a:noFill/>
          </a:ln>
        </p:spPr>
      </p:pic>
      <p:pic>
        <p:nvPicPr>
          <p:cNvPr id="151" name="Google Shape;207;p8">
            <a:extLst>
              <a:ext uri="{FF2B5EF4-FFF2-40B4-BE49-F238E27FC236}">
                <a16:creationId xmlns:a16="http://schemas.microsoft.com/office/drawing/2014/main" id="{E250263B-6DEC-4152-209A-0F7EA29CB34D}"/>
              </a:ext>
            </a:extLst>
          </p:cNvPr>
          <p:cNvPicPr preferRelativeResize="0">
            <a:picLocks/>
          </p:cNvPicPr>
          <p:nvPr/>
        </p:nvPicPr>
        <p:blipFill>
          <a:blip r:embed="rId22">
            <a:alphaModFix/>
          </a:blip>
          <a:stretch>
            <a:fillRect/>
          </a:stretch>
        </p:blipFill>
        <p:spPr>
          <a:xfrm>
            <a:off x="9499220" y="6948333"/>
            <a:ext cx="1620000" cy="1350000"/>
          </a:xfrm>
          <a:prstGeom prst="rect">
            <a:avLst/>
          </a:prstGeom>
          <a:noFill/>
          <a:ln>
            <a:noFill/>
          </a:ln>
        </p:spPr>
      </p:pic>
      <p:pic>
        <p:nvPicPr>
          <p:cNvPr id="2050" name="Picture 2" descr="Nuclear Power Corporation of India - Wikipedia">
            <a:extLst>
              <a:ext uri="{FF2B5EF4-FFF2-40B4-BE49-F238E27FC236}">
                <a16:creationId xmlns:a16="http://schemas.microsoft.com/office/drawing/2014/main" id="{0B592010-AD1D-1FDA-26F0-5DDC3618109D}"/>
              </a:ext>
            </a:extLst>
          </p:cNvPr>
          <p:cNvPicPr>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94315"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527E8B0-F4E9-8AB8-BD6E-B14D770EF664}"/>
              </a:ext>
            </a:extLst>
          </p:cNvPr>
          <p:cNvPicPr>
            <a:picLocks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499602"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6B36C03-3C0A-22E2-11F5-F378421CAD7B}"/>
              </a:ext>
            </a:extLst>
          </p:cNvPr>
          <p:cNvPicPr>
            <a:picLocks/>
          </p:cNvPicPr>
          <p:nvPr/>
        </p:nvPicPr>
        <p:blipFill>
          <a:blip r:embed="rId25"/>
          <a:stretch>
            <a:fillRect/>
          </a:stretch>
        </p:blipFill>
        <p:spPr>
          <a:xfrm>
            <a:off x="10609640" y="8510490"/>
            <a:ext cx="1620000" cy="1350000"/>
          </a:xfrm>
          <a:prstGeom prst="rect">
            <a:avLst/>
          </a:prstGeom>
        </p:spPr>
      </p:pic>
      <p:pic>
        <p:nvPicPr>
          <p:cNvPr id="47" name="Picture 46">
            <a:extLst>
              <a:ext uri="{FF2B5EF4-FFF2-40B4-BE49-F238E27FC236}">
                <a16:creationId xmlns:a16="http://schemas.microsoft.com/office/drawing/2014/main" id="{107A112A-03FB-6DBC-1346-611FC93F7DB3}"/>
              </a:ext>
            </a:extLst>
          </p:cNvPr>
          <p:cNvPicPr>
            <a:picLocks/>
          </p:cNvPicPr>
          <p:nvPr/>
        </p:nvPicPr>
        <p:blipFill>
          <a:blip r:embed="rId26"/>
          <a:stretch>
            <a:fillRect/>
          </a:stretch>
        </p:blipFill>
        <p:spPr>
          <a:xfrm>
            <a:off x="9520415" y="1826099"/>
            <a:ext cx="1620000" cy="1350000"/>
          </a:xfrm>
          <a:prstGeom prst="rect">
            <a:avLst/>
          </a:prstGeom>
        </p:spPr>
      </p:pic>
      <p:pic>
        <p:nvPicPr>
          <p:cNvPr id="2076" name="Picture 28" descr="MHRD logo Design">
            <a:extLst>
              <a:ext uri="{FF2B5EF4-FFF2-40B4-BE49-F238E27FC236}">
                <a16:creationId xmlns:a16="http://schemas.microsoft.com/office/drawing/2014/main" id="{0A813733-DA0B-DCC9-8577-0978CB181DF8}"/>
              </a:ext>
            </a:extLst>
          </p:cNvPr>
          <p:cNvPicPr>
            <a:picLocks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7775810"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NISHTHA: About">
            <a:extLst>
              <a:ext uri="{FF2B5EF4-FFF2-40B4-BE49-F238E27FC236}">
                <a16:creationId xmlns:a16="http://schemas.microsoft.com/office/drawing/2014/main" id="{C9C84A45-1296-A612-617B-669151AC9E3C}"/>
              </a:ext>
            </a:extLst>
          </p:cNvPr>
          <p:cNvPicPr>
            <a:picLocks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031205"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Partners Inquiry : Aarogya Path">
            <a:extLst>
              <a:ext uri="{FF2B5EF4-FFF2-40B4-BE49-F238E27FC236}">
                <a16:creationId xmlns:a16="http://schemas.microsoft.com/office/drawing/2014/main" id="{17F567E8-920C-6832-F9E1-BAB2F0048CAB}"/>
              </a:ext>
            </a:extLst>
          </p:cNvPr>
          <p:cNvPicPr>
            <a:picLocks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794315"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C-DAC Hyderabad marks 25 years of innovation">
            <a:extLst>
              <a:ext uri="{FF2B5EF4-FFF2-40B4-BE49-F238E27FC236}">
                <a16:creationId xmlns:a16="http://schemas.microsoft.com/office/drawing/2014/main" id="{41971E9C-6980-250C-69AE-B7C053E3A3C4}"/>
              </a:ext>
            </a:extLst>
          </p:cNvPr>
          <p:cNvPicPr>
            <a:picLocks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3008944"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86" name="Picture 38" descr="National Institute of Ocean Technology ...">
            <a:extLst>
              <a:ext uri="{FF2B5EF4-FFF2-40B4-BE49-F238E27FC236}">
                <a16:creationId xmlns:a16="http://schemas.microsoft.com/office/drawing/2014/main" id="{5CC15EB1-BCC5-85C4-48F3-21B40A72AE81}"/>
              </a:ext>
            </a:extLst>
          </p:cNvPr>
          <p:cNvPicPr>
            <a:picLocks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1263997"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88" name="Picture 40" descr="Indian Chambers of Commerce &amp; Industry ...">
            <a:extLst>
              <a:ext uri="{FF2B5EF4-FFF2-40B4-BE49-F238E27FC236}">
                <a16:creationId xmlns:a16="http://schemas.microsoft.com/office/drawing/2014/main" id="{63FD1A13-CF3E-9F17-5FF7-F32239CAC3C5}"/>
              </a:ext>
            </a:extLst>
          </p:cNvPr>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7749315"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90" name="Picture 42" descr="NSF Logo, symbol, meaning, history, PNG ...">
            <a:extLst>
              <a:ext uri="{FF2B5EF4-FFF2-40B4-BE49-F238E27FC236}">
                <a16:creationId xmlns:a16="http://schemas.microsoft.com/office/drawing/2014/main" id="{F42289FE-5C8B-D438-2B73-992F82594922}"/>
              </a:ext>
            </a:extLst>
          </p:cNvPr>
          <p:cNvPicPr>
            <a:picLocks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2539262"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94" name="Picture 46">
            <a:extLst>
              <a:ext uri="{FF2B5EF4-FFF2-40B4-BE49-F238E27FC236}">
                <a16:creationId xmlns:a16="http://schemas.microsoft.com/office/drawing/2014/main" id="{7BB8C153-AA2D-1C8A-2321-D5366BF5EC42}"/>
              </a:ext>
            </a:extLst>
          </p:cNvPr>
          <p:cNvPicPr>
            <a:picLocks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94315"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098" name="Picture 50" descr="UKIERI - Bombay Chamber">
            <a:extLst>
              <a:ext uri="{FF2B5EF4-FFF2-40B4-BE49-F238E27FC236}">
                <a16:creationId xmlns:a16="http://schemas.microsoft.com/office/drawing/2014/main" id="{03D27417-F4E5-83CD-A9C9-3CCD5C18E860}"/>
              </a:ext>
            </a:extLst>
          </p:cNvPr>
          <p:cNvPicPr>
            <a:picLocks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5999411"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02" name="Picture 54">
            <a:extLst>
              <a:ext uri="{FF2B5EF4-FFF2-40B4-BE49-F238E27FC236}">
                <a16:creationId xmlns:a16="http://schemas.microsoft.com/office/drawing/2014/main" id="{8EDBDB69-3110-5F34-DD4D-C5CAE72B5339}"/>
              </a:ext>
            </a:extLst>
          </p:cNvPr>
          <p:cNvPicPr>
            <a:picLocks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4286600" y="1826099"/>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04" name="Picture 56" descr="Ministry of Defence (India) - Wikipedia">
            <a:extLst>
              <a:ext uri="{FF2B5EF4-FFF2-40B4-BE49-F238E27FC236}">
                <a16:creationId xmlns:a16="http://schemas.microsoft.com/office/drawing/2014/main" id="{EBC4EC15-33E0-4445-0906-A57122E6CABF}"/>
              </a:ext>
            </a:extLst>
          </p:cNvPr>
          <p:cNvPicPr>
            <a:picLocks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029156"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06" name="Picture 58" descr="Industrial Development Corporation ...">
            <a:extLst>
              <a:ext uri="{FF2B5EF4-FFF2-40B4-BE49-F238E27FC236}">
                <a16:creationId xmlns:a16="http://schemas.microsoft.com/office/drawing/2014/main" id="{2DD03FA3-F162-6E4E-72BA-272C0E901D8D}"/>
              </a:ext>
            </a:extLst>
          </p:cNvPr>
          <p:cNvPicPr>
            <a:picLocks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4753891"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08" name="Picture 60" descr="MSRDC – Ayoleeza">
            <a:extLst>
              <a:ext uri="{FF2B5EF4-FFF2-40B4-BE49-F238E27FC236}">
                <a16:creationId xmlns:a16="http://schemas.microsoft.com/office/drawing/2014/main" id="{BD42D02B-FC5E-23E3-6A5E-A9AC9E05C476}"/>
              </a:ext>
            </a:extLst>
          </p:cNvPr>
          <p:cNvPicPr>
            <a:picLocks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4284209"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0" name="Picture 62" descr="SagarMala - Jawaharlal Nehru Port Trust ...">
            <a:extLst>
              <a:ext uri="{FF2B5EF4-FFF2-40B4-BE49-F238E27FC236}">
                <a16:creationId xmlns:a16="http://schemas.microsoft.com/office/drawing/2014/main" id="{52A36065-4740-B54A-19E7-306AEE337B95}"/>
              </a:ext>
            </a:extLst>
          </p:cNvPr>
          <p:cNvPicPr>
            <a:picLocks noChangeArrowheads="1"/>
          </p:cNvPicPr>
          <p:nvPr/>
        </p:nvPicPr>
        <p:blipFill rotWithShape="1">
          <a:blip r:embed="rId40">
            <a:extLst>
              <a:ext uri="{28A0092B-C50C-407E-A947-70E740481C1C}">
                <a14:useLocalDpi xmlns:a14="http://schemas.microsoft.com/office/drawing/2010/main" val="0"/>
              </a:ext>
            </a:extLst>
          </a:blip>
          <a:srcRect l="26163" t="27037" r="28523" b="10651"/>
          <a:stretch>
            <a:fillRect/>
          </a:stretch>
        </p:blipFill>
        <p:spPr bwMode="auto">
          <a:xfrm>
            <a:off x="9519050"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2" name="Picture 64" descr="Chhatrapati Shivaji Maharaj ...">
            <a:extLst>
              <a:ext uri="{FF2B5EF4-FFF2-40B4-BE49-F238E27FC236}">
                <a16:creationId xmlns:a16="http://schemas.microsoft.com/office/drawing/2014/main" id="{6639A1DF-CC11-40CA-B59B-883DDC71AAFB}"/>
              </a:ext>
            </a:extLst>
          </p:cNvPr>
          <p:cNvPicPr>
            <a:picLocks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16498836"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4" name="Picture 66" descr="Development (OECD ...">
            <a:extLst>
              <a:ext uri="{FF2B5EF4-FFF2-40B4-BE49-F238E27FC236}">
                <a16:creationId xmlns:a16="http://schemas.microsoft.com/office/drawing/2014/main" id="{B98E0574-48B9-D7BC-91B3-F93FA85032C6}"/>
              </a:ext>
            </a:extLst>
          </p:cNvPr>
          <p:cNvPicPr>
            <a:picLocks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4535770"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6" name="Picture 68" descr="petrofac-logo-vector - Plagazi AB">
            <a:extLst>
              <a:ext uri="{FF2B5EF4-FFF2-40B4-BE49-F238E27FC236}">
                <a16:creationId xmlns:a16="http://schemas.microsoft.com/office/drawing/2014/main" id="{5CF4E8C0-A77C-2AE8-99CD-2A1E19C9E758}"/>
              </a:ext>
            </a:extLst>
          </p:cNvPr>
          <p:cNvPicPr>
            <a:picLocks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6683510"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18" name="Picture 70" descr="ACC Limited Logo &amp; Brand Assets (SVG ...">
            <a:extLst>
              <a:ext uri="{FF2B5EF4-FFF2-40B4-BE49-F238E27FC236}">
                <a16:creationId xmlns:a16="http://schemas.microsoft.com/office/drawing/2014/main" id="{AF8750FB-C5C0-D741-6A82-A757DF75480E}"/>
              </a:ext>
            </a:extLst>
          </p:cNvPr>
          <p:cNvPicPr>
            <a:picLocks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12999029"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0" name="Picture 72" descr="BASF logo vector - Download logo BASF ...">
            <a:extLst>
              <a:ext uri="{FF2B5EF4-FFF2-40B4-BE49-F238E27FC236}">
                <a16:creationId xmlns:a16="http://schemas.microsoft.com/office/drawing/2014/main" id="{6D55CD81-F994-D710-DD47-2AFAE3028EEE}"/>
              </a:ext>
            </a:extLst>
          </p:cNvPr>
          <p:cNvPicPr>
            <a:picLocks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11263997"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2" name="Picture 74">
            <a:extLst>
              <a:ext uri="{FF2B5EF4-FFF2-40B4-BE49-F238E27FC236}">
                <a16:creationId xmlns:a16="http://schemas.microsoft.com/office/drawing/2014/main" id="{6B9DF9DE-88FE-4F80-6DF1-39380E92C1D8}"/>
              </a:ext>
            </a:extLst>
          </p:cNvPr>
          <p:cNvPicPr>
            <a:picLocks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4748933"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4" name="Picture 76" descr="CPWD (Central Public Works Department ...">
            <a:extLst>
              <a:ext uri="{FF2B5EF4-FFF2-40B4-BE49-F238E27FC236}">
                <a16:creationId xmlns:a16="http://schemas.microsoft.com/office/drawing/2014/main" id="{EB6D2E5B-3111-4085-A2EC-4712BA7481B3}"/>
              </a:ext>
            </a:extLst>
          </p:cNvPr>
          <p:cNvPicPr>
            <a:picLocks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794315" y="519063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6" name="Picture 78" descr="godrej-properties-logo-vector - Trade ...">
            <a:extLst>
              <a:ext uri="{FF2B5EF4-FFF2-40B4-BE49-F238E27FC236}">
                <a16:creationId xmlns:a16="http://schemas.microsoft.com/office/drawing/2014/main" id="{56F408D1-01F9-CC40-09CF-9E7BF30E4B9B}"/>
              </a:ext>
            </a:extLst>
          </p:cNvPr>
          <p:cNvPicPr>
            <a:picLocks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4720445"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28" name="Picture 80" descr="Logo – SP">
            <a:extLst>
              <a:ext uri="{FF2B5EF4-FFF2-40B4-BE49-F238E27FC236}">
                <a16:creationId xmlns:a16="http://schemas.microsoft.com/office/drawing/2014/main" id="{BD4140A9-989F-6B8D-115A-1165E04A1CDA}"/>
              </a:ext>
            </a:extLst>
          </p:cNvPr>
          <p:cNvPicPr>
            <a:picLocks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4249506"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32" name="Picture 84" descr="Maharashtra Maritime Board, Mumbai ...">
            <a:extLst>
              <a:ext uri="{FF2B5EF4-FFF2-40B4-BE49-F238E27FC236}">
                <a16:creationId xmlns:a16="http://schemas.microsoft.com/office/drawing/2014/main" id="{BF00609B-B65B-35C6-1E38-A0C3F5B83F9F}"/>
              </a:ext>
            </a:extLst>
          </p:cNvPr>
          <p:cNvPicPr>
            <a:picLocks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16498836"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34" name="Picture 86" descr="File:Bureau of Indian Standards Logo ...">
            <a:extLst>
              <a:ext uri="{FF2B5EF4-FFF2-40B4-BE49-F238E27FC236}">
                <a16:creationId xmlns:a16="http://schemas.microsoft.com/office/drawing/2014/main" id="{D146F899-B884-9C4A-45A4-34A6F066D47D}"/>
              </a:ext>
            </a:extLst>
          </p:cNvPr>
          <p:cNvPicPr>
            <a:picLocks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7774103" y="5199732"/>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38" name="Picture 90" descr="Reliance Industries Logo – History, Meaning &amp; Brand Colors ...">
            <a:extLst>
              <a:ext uri="{FF2B5EF4-FFF2-40B4-BE49-F238E27FC236}">
                <a16:creationId xmlns:a16="http://schemas.microsoft.com/office/drawing/2014/main" id="{BDBECE44-C485-666A-85F2-B5E4BFDCAB04}"/>
              </a:ext>
            </a:extLst>
          </p:cNvPr>
          <p:cNvPicPr>
            <a:picLocks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2757380" y="8510490"/>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40" name="Picture 92" descr="Indian Oil Corporation - Wikipedia">
            <a:extLst>
              <a:ext uri="{FF2B5EF4-FFF2-40B4-BE49-F238E27FC236}">
                <a16:creationId xmlns:a16="http://schemas.microsoft.com/office/drawing/2014/main" id="{1BC2BD85-750E-EA77-5D79-1216A116F1C6}"/>
              </a:ext>
            </a:extLst>
          </p:cNvPr>
          <p:cNvPicPr>
            <a:picLocks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14753891" y="3571868"/>
            <a:ext cx="1620000" cy="1350000"/>
          </a:xfrm>
          <a:prstGeom prst="rect">
            <a:avLst/>
          </a:prstGeom>
          <a:noFill/>
          <a:extLst>
            <a:ext uri="{909E8E84-426E-40DD-AFC4-6F175D3DCCD1}">
              <a14:hiddenFill xmlns:a14="http://schemas.microsoft.com/office/drawing/2010/main">
                <a:solidFill>
                  <a:srgbClr val="FFFFFF"/>
                </a:solidFill>
              </a14:hiddenFill>
            </a:ext>
          </a:extLst>
        </p:spPr>
      </p:pic>
      <p:pic>
        <p:nvPicPr>
          <p:cNvPr id="2142" name="Picture 94" descr="DMRC - Chief Project Manager Civil ...">
            <a:extLst>
              <a:ext uri="{FF2B5EF4-FFF2-40B4-BE49-F238E27FC236}">
                <a16:creationId xmlns:a16="http://schemas.microsoft.com/office/drawing/2014/main" id="{BD2E589F-DE1A-5162-0D89-E8766DD72E4E}"/>
              </a:ext>
            </a:extLst>
          </p:cNvPr>
          <p:cNvPicPr>
            <a:picLocks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749697" y="6948333"/>
            <a:ext cx="1620000" cy="1350000"/>
          </a:xfrm>
          <a:prstGeom prst="rect">
            <a:avLst/>
          </a:prstGeom>
          <a:noFill/>
          <a:extLst>
            <a:ext uri="{909E8E84-426E-40DD-AFC4-6F175D3DCCD1}">
              <a14:hiddenFill xmlns:a14="http://schemas.microsoft.com/office/drawing/2010/main">
                <a:solidFill>
                  <a:srgbClr val="FFFFFF"/>
                </a:solidFill>
              </a14:hiddenFill>
            </a:ext>
          </a:extLst>
        </p:spPr>
      </p:pic>
      <p:sp>
        <p:nvSpPr>
          <p:cNvPr id="2" name="Shape 2">
            <a:extLst>
              <a:ext uri="{FF2B5EF4-FFF2-40B4-BE49-F238E27FC236}">
                <a16:creationId xmlns:a16="http://schemas.microsoft.com/office/drawing/2014/main" id="{ACEF3E8E-1499-8F50-8C76-70D4821CCB8C}"/>
              </a:ext>
            </a:extLst>
          </p:cNvPr>
          <p:cNvSpPr/>
          <p:nvPr/>
        </p:nvSpPr>
        <p:spPr>
          <a:xfrm>
            <a:off x="304794" y="1039050"/>
            <a:ext cx="16491819" cy="27000"/>
          </a:xfrm>
          <a:prstGeom prst="rect">
            <a:avLst/>
          </a:prstGeom>
          <a:solidFill>
            <a:srgbClr val="3B82F6"/>
          </a:solidFill>
          <a:ln w="12700">
            <a:solidFill>
              <a:srgbClr val="3B82F6">
                <a:alpha val="0"/>
              </a:srgbClr>
            </a:solidFill>
            <a:prstDash val="solid"/>
          </a:ln>
        </p:spPr>
        <p:txBody>
          <a:bodyPr/>
          <a:lstStyle/>
          <a:p>
            <a:endParaRPr lang="en-IN" sz="2700"/>
          </a:p>
        </p:txBody>
      </p:sp>
      <p:sp>
        <p:nvSpPr>
          <p:cNvPr id="4" name="Text 54">
            <a:extLst>
              <a:ext uri="{FF2B5EF4-FFF2-40B4-BE49-F238E27FC236}">
                <a16:creationId xmlns:a16="http://schemas.microsoft.com/office/drawing/2014/main" id="{36E7A2F5-1142-D572-144B-04240566C585}"/>
              </a:ext>
            </a:extLst>
          </p:cNvPr>
          <p:cNvSpPr txBox="1"/>
          <p:nvPr/>
        </p:nvSpPr>
        <p:spPr>
          <a:xfrm>
            <a:off x="583755" y="379021"/>
            <a:ext cx="15275370" cy="571958"/>
          </a:xfrm>
          <a:prstGeom prst="rect">
            <a:avLst/>
          </a:prstGeom>
          <a:noFill/>
          <a:ln/>
        </p:spPr>
        <p:txBody>
          <a:bodyPr wrap="square" lIns="0" tIns="0" rIns="0" bIns="0" rtlCol="0" anchor="ctr"/>
          <a:lstStyle/>
          <a:p>
            <a:r>
              <a:rPr lang="en-US" sz="4800" dirty="0">
                <a:latin typeface="Montserrat" panose="00000500000000000000" pitchFamily="2" charset="0"/>
                <a:cs typeface="Times New Roman" panose="02020603050405020304" pitchFamily="18" charset="0"/>
              </a:rPr>
              <a:t>Industry Partnerships &amp; Collaborations</a:t>
            </a:r>
          </a:p>
        </p:txBody>
      </p:sp>
    </p:spTree>
    <p:extLst>
      <p:ext uri="{BB962C8B-B14F-4D97-AF65-F5344CB8AC3E}">
        <p14:creationId xmlns:p14="http://schemas.microsoft.com/office/powerpoint/2010/main" val="354382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4685" y="506771"/>
            <a:ext cx="18133315" cy="8613324"/>
          </a:xfrm>
          <a:custGeom>
            <a:avLst/>
            <a:gdLst/>
            <a:ahLst/>
            <a:cxnLst/>
            <a:rect l="l" t="t" r="r" b="b"/>
            <a:pathLst>
              <a:path w="18133315" h="8613324">
                <a:moveTo>
                  <a:pt x="0" y="0"/>
                </a:moveTo>
                <a:lnTo>
                  <a:pt x="18133315" y="0"/>
                </a:lnTo>
                <a:lnTo>
                  <a:pt x="18133315" y="8613324"/>
                </a:lnTo>
                <a:lnTo>
                  <a:pt x="0" y="8613324"/>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026724" y="-407384"/>
            <a:ext cx="19314724" cy="10864532"/>
            <a:chOff x="0" y="0"/>
            <a:chExt cx="16256000" cy="9144000"/>
          </a:xfrm>
        </p:grpSpPr>
        <p:sp>
          <p:nvSpPr>
            <p:cNvPr id="4" name="Freeform 4"/>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3"/>
              <a:stretch>
                <a:fillRect/>
              </a:stretch>
            </a:blipFill>
          </p:spPr>
          <p:txBody>
            <a:bodyPr/>
            <a:lstStyle/>
            <a:p>
              <a:endParaRPr lang="en-US"/>
            </a:p>
          </p:txBody>
        </p:sp>
      </p:grpSp>
      <p:grpSp>
        <p:nvGrpSpPr>
          <p:cNvPr id="5" name="Group 5"/>
          <p:cNvGrpSpPr/>
          <p:nvPr/>
        </p:nvGrpSpPr>
        <p:grpSpPr>
          <a:xfrm>
            <a:off x="154685" y="506771"/>
            <a:ext cx="3438611" cy="3583969"/>
            <a:chOff x="0" y="0"/>
            <a:chExt cx="7783447" cy="8112470"/>
          </a:xfrm>
        </p:grpSpPr>
        <p:sp>
          <p:nvSpPr>
            <p:cNvPr id="6" name="Freeform 6"/>
            <p:cNvSpPr/>
            <p:nvPr/>
          </p:nvSpPr>
          <p:spPr>
            <a:xfrm>
              <a:off x="0" y="0"/>
              <a:ext cx="7783447" cy="8112470"/>
            </a:xfrm>
            <a:custGeom>
              <a:avLst/>
              <a:gdLst/>
              <a:ahLst/>
              <a:cxnLst/>
              <a:rect l="l" t="t" r="r" b="b"/>
              <a:pathLst>
                <a:path w="7783447" h="8112470">
                  <a:moveTo>
                    <a:pt x="0" y="0"/>
                  </a:moveTo>
                  <a:lnTo>
                    <a:pt x="7783447" y="0"/>
                  </a:lnTo>
                  <a:lnTo>
                    <a:pt x="7783447" y="8112470"/>
                  </a:lnTo>
                  <a:lnTo>
                    <a:pt x="0" y="8112470"/>
                  </a:lnTo>
                  <a:lnTo>
                    <a:pt x="0" y="0"/>
                  </a:lnTo>
                  <a:close/>
                </a:path>
              </a:pathLst>
            </a:custGeom>
            <a:blipFill>
              <a:blip r:embed="rId4"/>
              <a:stretch>
                <a:fillRect l="-19484" r="-19484"/>
              </a:stretch>
            </a:blipFill>
          </p:spPr>
          <p:txBody>
            <a:bodyPr/>
            <a:lstStyle/>
            <a:p>
              <a:endParaRPr lang="en-US"/>
            </a:p>
          </p:txBody>
        </p:sp>
      </p:grpSp>
      <p:sp>
        <p:nvSpPr>
          <p:cNvPr id="7" name="TextBox 7"/>
          <p:cNvSpPr txBox="1"/>
          <p:nvPr/>
        </p:nvSpPr>
        <p:spPr>
          <a:xfrm>
            <a:off x="154685" y="4514580"/>
            <a:ext cx="2506547" cy="1143540"/>
          </a:xfrm>
          <a:prstGeom prst="rect">
            <a:avLst/>
          </a:prstGeom>
        </p:spPr>
        <p:txBody>
          <a:bodyPr lIns="0" tIns="0" rIns="0" bIns="0" rtlCol="0" anchor="t">
            <a:spAutoFit/>
          </a:bodyPr>
          <a:lstStyle/>
          <a:p>
            <a:pPr algn="l">
              <a:lnSpc>
                <a:spcPts val="3814"/>
              </a:lnSpc>
            </a:pPr>
            <a:r>
              <a:rPr lang="en-US" sz="2724" b="1">
                <a:solidFill>
                  <a:srgbClr val="000000"/>
                </a:solidFill>
                <a:latin typeface="Calibri (MS) Bold"/>
                <a:ea typeface="Calibri (MS) Bold"/>
                <a:cs typeface="Calibri (MS) Bold"/>
                <a:sym typeface="Calibri (MS) Bold"/>
              </a:rPr>
              <a:t>Project H-naught </a:t>
            </a:r>
          </a:p>
          <a:p>
            <a:pPr algn="l">
              <a:lnSpc>
                <a:spcPts val="2425"/>
              </a:lnSpc>
            </a:pPr>
            <a:r>
              <a:rPr lang="en-US" sz="1732" b="1">
                <a:solidFill>
                  <a:srgbClr val="C00000"/>
                </a:solidFill>
                <a:latin typeface="Calibri (MS) Bold"/>
                <a:ea typeface="Calibri (MS) Bold"/>
                <a:cs typeface="Calibri (MS) Bold"/>
                <a:sym typeface="Calibri (MS) Bold"/>
              </a:rPr>
              <a:t>Solar</a:t>
            </a:r>
            <a:r>
              <a:rPr lang="en-US" sz="1732" b="1">
                <a:solidFill>
                  <a:srgbClr val="FFFFFF"/>
                </a:solidFill>
                <a:latin typeface="Calibri (MS) Bold"/>
                <a:ea typeface="Calibri (MS) Bold"/>
                <a:cs typeface="Calibri (MS) Bold"/>
                <a:sym typeface="Calibri (MS) Bold"/>
              </a:rPr>
              <a:t> </a:t>
            </a:r>
            <a:r>
              <a:rPr lang="en-US" sz="1732" b="1">
                <a:solidFill>
                  <a:srgbClr val="C00000"/>
                </a:solidFill>
                <a:latin typeface="Calibri (MS) Bold"/>
                <a:ea typeface="Calibri (MS) Bold"/>
                <a:cs typeface="Calibri (MS) Bold"/>
                <a:sym typeface="Calibri (MS) Bold"/>
              </a:rPr>
              <a:t>Decathlon</a:t>
            </a:r>
            <a:r>
              <a:rPr lang="en-US" sz="1732" b="1">
                <a:solidFill>
                  <a:srgbClr val="FFFFFF"/>
                </a:solidFill>
                <a:latin typeface="Calibri (MS) Bold"/>
                <a:ea typeface="Calibri (MS) Bold"/>
                <a:cs typeface="Calibri (MS) Bold"/>
                <a:sym typeface="Calibri (MS) Bold"/>
              </a:rPr>
              <a:t> </a:t>
            </a:r>
            <a:r>
              <a:rPr lang="en-US" sz="1732" b="1">
                <a:solidFill>
                  <a:srgbClr val="C00000"/>
                </a:solidFill>
                <a:latin typeface="Calibri (MS) Bold"/>
                <a:ea typeface="Calibri (MS) Bold"/>
                <a:cs typeface="Calibri (MS) Bold"/>
                <a:sym typeface="Calibri (MS) Bold"/>
              </a:rPr>
              <a:t>Europe,</a:t>
            </a:r>
            <a:r>
              <a:rPr lang="en-US" sz="1732" b="1">
                <a:solidFill>
                  <a:srgbClr val="FFFFFF"/>
                </a:solidFill>
                <a:latin typeface="Calibri (MS) Bold"/>
                <a:ea typeface="Calibri (MS) Bold"/>
                <a:cs typeface="Calibri (MS) Bold"/>
                <a:sym typeface="Calibri (MS) Bold"/>
              </a:rPr>
              <a:t> </a:t>
            </a:r>
            <a:r>
              <a:rPr lang="en-US" sz="1732" b="1">
                <a:solidFill>
                  <a:srgbClr val="C00000"/>
                </a:solidFill>
                <a:latin typeface="Calibri (MS) Bold"/>
                <a:ea typeface="Calibri (MS) Bold"/>
                <a:cs typeface="Calibri (MS) Bold"/>
                <a:sym typeface="Calibri (MS) Bold"/>
              </a:rPr>
              <a:t>2014</a:t>
            </a:r>
          </a:p>
        </p:txBody>
      </p:sp>
      <p:grpSp>
        <p:nvGrpSpPr>
          <p:cNvPr id="8" name="Group 8"/>
          <p:cNvGrpSpPr/>
          <p:nvPr/>
        </p:nvGrpSpPr>
        <p:grpSpPr>
          <a:xfrm>
            <a:off x="2086430" y="5436196"/>
            <a:ext cx="3572932" cy="3683899"/>
            <a:chOff x="0" y="0"/>
            <a:chExt cx="4763909" cy="4911866"/>
          </a:xfrm>
        </p:grpSpPr>
        <p:sp>
          <p:nvSpPr>
            <p:cNvPr id="9" name="Freeform 9"/>
            <p:cNvSpPr/>
            <p:nvPr/>
          </p:nvSpPr>
          <p:spPr>
            <a:xfrm>
              <a:off x="0" y="0"/>
              <a:ext cx="4763884" cy="4911847"/>
            </a:xfrm>
            <a:custGeom>
              <a:avLst/>
              <a:gdLst/>
              <a:ahLst/>
              <a:cxnLst/>
              <a:rect l="l" t="t" r="r" b="b"/>
              <a:pathLst>
                <a:path w="4763884" h="4911847">
                  <a:moveTo>
                    <a:pt x="0" y="0"/>
                  </a:moveTo>
                  <a:lnTo>
                    <a:pt x="4763884" y="0"/>
                  </a:lnTo>
                  <a:lnTo>
                    <a:pt x="4763884" y="4911847"/>
                  </a:lnTo>
                  <a:lnTo>
                    <a:pt x="0" y="4911847"/>
                  </a:lnTo>
                  <a:lnTo>
                    <a:pt x="0" y="0"/>
                  </a:lnTo>
                  <a:close/>
                </a:path>
              </a:pathLst>
            </a:custGeom>
            <a:blipFill>
              <a:blip r:embed="rId5"/>
              <a:stretch>
                <a:fillRect l="-27440" r="-27441"/>
              </a:stretch>
            </a:blipFill>
          </p:spPr>
          <p:txBody>
            <a:bodyPr/>
            <a:lstStyle/>
            <a:p>
              <a:endParaRPr lang="en-US"/>
            </a:p>
          </p:txBody>
        </p:sp>
      </p:grpSp>
      <p:sp>
        <p:nvSpPr>
          <p:cNvPr id="10" name="TextBox 10"/>
          <p:cNvSpPr txBox="1"/>
          <p:nvPr/>
        </p:nvSpPr>
        <p:spPr>
          <a:xfrm>
            <a:off x="2567018" y="9005795"/>
            <a:ext cx="2611755" cy="594995"/>
          </a:xfrm>
          <a:prstGeom prst="rect">
            <a:avLst/>
          </a:prstGeom>
        </p:spPr>
        <p:txBody>
          <a:bodyPr lIns="0" tIns="0" rIns="0" bIns="0" rtlCol="0" anchor="t">
            <a:spAutoFit/>
          </a:bodyPr>
          <a:lstStyle/>
          <a:p>
            <a:pPr algn="l">
              <a:lnSpc>
                <a:spcPts val="4480"/>
              </a:lnSpc>
            </a:pPr>
            <a:r>
              <a:rPr lang="en-US" sz="3200" b="1">
                <a:solidFill>
                  <a:srgbClr val="000000"/>
                </a:solidFill>
                <a:latin typeface="Calibri (MS) Bold"/>
                <a:ea typeface="Calibri (MS) Bold"/>
                <a:cs typeface="Calibri (MS) Bold"/>
                <a:sym typeface="Calibri (MS) Bold"/>
              </a:rPr>
              <a:t>Project Solarize</a:t>
            </a:r>
          </a:p>
        </p:txBody>
      </p:sp>
      <p:sp>
        <p:nvSpPr>
          <p:cNvPr id="11" name="TextBox 11"/>
          <p:cNvSpPr txBox="1"/>
          <p:nvPr/>
        </p:nvSpPr>
        <p:spPr>
          <a:xfrm>
            <a:off x="2466987" y="9524590"/>
            <a:ext cx="2711787" cy="339090"/>
          </a:xfrm>
          <a:prstGeom prst="rect">
            <a:avLst/>
          </a:prstGeom>
        </p:spPr>
        <p:txBody>
          <a:bodyPr lIns="0" tIns="0" rIns="0" bIns="0" rtlCol="0" anchor="t">
            <a:spAutoFit/>
          </a:bodyPr>
          <a:lstStyle/>
          <a:p>
            <a:pPr algn="l">
              <a:lnSpc>
                <a:spcPts val="2520"/>
              </a:lnSpc>
            </a:pPr>
            <a:r>
              <a:rPr lang="en-US" sz="1800" b="1">
                <a:solidFill>
                  <a:srgbClr val="C00000"/>
                </a:solidFill>
                <a:latin typeface="Calibri (MS) Bold"/>
                <a:ea typeface="Calibri (MS) Bold"/>
                <a:cs typeface="Calibri (MS) Bold"/>
                <a:sym typeface="Calibri (MS) Bold"/>
              </a:rPr>
              <a:t>Solar</a:t>
            </a:r>
            <a:r>
              <a:rPr lang="en-US" sz="1800" b="1">
                <a:solidFill>
                  <a:srgbClr val="FFFFFF"/>
                </a:solidFill>
                <a:latin typeface="Calibri (MS) Bold"/>
                <a:ea typeface="Calibri (MS) Bold"/>
                <a:cs typeface="Calibri (MS) Bold"/>
                <a:sym typeface="Calibri (MS) Bold"/>
              </a:rPr>
              <a:t> </a:t>
            </a:r>
            <a:r>
              <a:rPr lang="en-US" sz="1800" b="1">
                <a:solidFill>
                  <a:srgbClr val="C00000"/>
                </a:solidFill>
                <a:latin typeface="Calibri (MS) Bold"/>
                <a:ea typeface="Calibri (MS) Bold"/>
                <a:cs typeface="Calibri (MS) Bold"/>
                <a:sym typeface="Calibri (MS) Bold"/>
              </a:rPr>
              <a:t>Decathlon</a:t>
            </a:r>
            <a:r>
              <a:rPr lang="en-US" sz="1800" b="1">
                <a:solidFill>
                  <a:srgbClr val="FFFFFF"/>
                </a:solidFill>
                <a:latin typeface="Calibri (MS) Bold"/>
                <a:ea typeface="Calibri (MS) Bold"/>
                <a:cs typeface="Calibri (MS) Bold"/>
                <a:sym typeface="Calibri (MS) Bold"/>
              </a:rPr>
              <a:t> </a:t>
            </a:r>
            <a:r>
              <a:rPr lang="en-US" sz="1800" b="1">
                <a:solidFill>
                  <a:srgbClr val="C00000"/>
                </a:solidFill>
                <a:latin typeface="Calibri (MS) Bold"/>
                <a:ea typeface="Calibri (MS) Bold"/>
                <a:cs typeface="Calibri (MS) Bold"/>
                <a:sym typeface="Calibri (MS) Bold"/>
              </a:rPr>
              <a:t>China,</a:t>
            </a:r>
            <a:r>
              <a:rPr lang="en-US" sz="1800" b="1">
                <a:solidFill>
                  <a:srgbClr val="FFFFFF"/>
                </a:solidFill>
                <a:latin typeface="Calibri (MS) Bold"/>
                <a:ea typeface="Calibri (MS) Bold"/>
                <a:cs typeface="Calibri (MS) Bold"/>
                <a:sym typeface="Calibri (MS) Bold"/>
              </a:rPr>
              <a:t> </a:t>
            </a:r>
            <a:r>
              <a:rPr lang="en-US" sz="1800" b="1">
                <a:solidFill>
                  <a:srgbClr val="C00000"/>
                </a:solidFill>
                <a:latin typeface="Calibri (MS) Bold"/>
                <a:ea typeface="Calibri (MS) Bold"/>
                <a:cs typeface="Calibri (MS) Bold"/>
                <a:sym typeface="Calibri (MS) Bold"/>
              </a:rPr>
              <a:t>2018</a:t>
            </a:r>
          </a:p>
        </p:txBody>
      </p:sp>
      <p:grpSp>
        <p:nvGrpSpPr>
          <p:cNvPr id="12" name="Group 12"/>
          <p:cNvGrpSpPr/>
          <p:nvPr/>
        </p:nvGrpSpPr>
        <p:grpSpPr>
          <a:xfrm>
            <a:off x="4323550" y="433606"/>
            <a:ext cx="3572932" cy="3657134"/>
            <a:chOff x="0" y="0"/>
            <a:chExt cx="5575141" cy="5706529"/>
          </a:xfrm>
        </p:grpSpPr>
        <p:sp>
          <p:nvSpPr>
            <p:cNvPr id="13" name="Freeform 13"/>
            <p:cNvSpPr/>
            <p:nvPr/>
          </p:nvSpPr>
          <p:spPr>
            <a:xfrm>
              <a:off x="0" y="0"/>
              <a:ext cx="5575192" cy="5706491"/>
            </a:xfrm>
            <a:custGeom>
              <a:avLst/>
              <a:gdLst/>
              <a:ahLst/>
              <a:cxnLst/>
              <a:rect l="l" t="t" r="r" b="b"/>
              <a:pathLst>
                <a:path w="5575192" h="5706491">
                  <a:moveTo>
                    <a:pt x="0" y="0"/>
                  </a:moveTo>
                  <a:lnTo>
                    <a:pt x="5575192" y="0"/>
                  </a:lnTo>
                  <a:lnTo>
                    <a:pt x="5575192" y="5706491"/>
                  </a:lnTo>
                  <a:lnTo>
                    <a:pt x="0" y="5706491"/>
                  </a:lnTo>
                  <a:lnTo>
                    <a:pt x="0" y="0"/>
                  </a:lnTo>
                  <a:close/>
                </a:path>
              </a:pathLst>
            </a:custGeom>
            <a:blipFill>
              <a:blip r:embed="rId6"/>
              <a:stretch>
                <a:fillRect l="-40197" r="-42227"/>
              </a:stretch>
            </a:blipFill>
          </p:spPr>
          <p:txBody>
            <a:bodyPr/>
            <a:lstStyle/>
            <a:p>
              <a:endParaRPr lang="en-US"/>
            </a:p>
          </p:txBody>
        </p:sp>
      </p:grpSp>
      <p:sp>
        <p:nvSpPr>
          <p:cNvPr id="14" name="TextBox 14"/>
          <p:cNvSpPr txBox="1"/>
          <p:nvPr/>
        </p:nvSpPr>
        <p:spPr>
          <a:xfrm>
            <a:off x="5000110" y="4477417"/>
            <a:ext cx="1930004" cy="476851"/>
          </a:xfrm>
          <a:prstGeom prst="rect">
            <a:avLst/>
          </a:prstGeom>
        </p:spPr>
        <p:txBody>
          <a:bodyPr lIns="0" tIns="0" rIns="0" bIns="0" rtlCol="0" anchor="t">
            <a:spAutoFit/>
          </a:bodyPr>
          <a:lstStyle/>
          <a:p>
            <a:pPr algn="l">
              <a:lnSpc>
                <a:spcPts val="3556"/>
              </a:lnSpc>
            </a:pPr>
            <a:r>
              <a:rPr lang="en-US" sz="2540" b="1">
                <a:solidFill>
                  <a:srgbClr val="000000"/>
                </a:solidFill>
                <a:latin typeface="Calibri (MS) Bold"/>
                <a:ea typeface="Calibri (MS) Bold"/>
                <a:cs typeface="Calibri (MS) Bold"/>
                <a:sym typeface="Calibri (MS) Bold"/>
              </a:rPr>
              <a:t>Project Daksh</a:t>
            </a:r>
          </a:p>
        </p:txBody>
      </p:sp>
      <p:sp>
        <p:nvSpPr>
          <p:cNvPr id="15" name="TextBox 15"/>
          <p:cNvSpPr txBox="1"/>
          <p:nvPr/>
        </p:nvSpPr>
        <p:spPr>
          <a:xfrm>
            <a:off x="5057618" y="4777066"/>
            <a:ext cx="1872496" cy="659130"/>
          </a:xfrm>
          <a:prstGeom prst="rect">
            <a:avLst/>
          </a:prstGeom>
        </p:spPr>
        <p:txBody>
          <a:bodyPr lIns="0" tIns="0" rIns="0" bIns="0" rtlCol="0" anchor="t">
            <a:spAutoFit/>
          </a:bodyPr>
          <a:lstStyle/>
          <a:p>
            <a:pPr algn="l">
              <a:lnSpc>
                <a:spcPts val="2520"/>
              </a:lnSpc>
            </a:pPr>
            <a:r>
              <a:rPr lang="en-US" sz="1800" b="1">
                <a:solidFill>
                  <a:srgbClr val="C00000"/>
                </a:solidFill>
                <a:latin typeface="Calibri (MS) Bold"/>
                <a:ea typeface="Calibri (MS) Bold"/>
                <a:cs typeface="Calibri (MS) Bold"/>
                <a:sym typeface="Calibri (MS) Bold"/>
              </a:rPr>
              <a:t>US</a:t>
            </a:r>
            <a:r>
              <a:rPr lang="en-US" sz="1800" b="1">
                <a:solidFill>
                  <a:srgbClr val="FFFFFF"/>
                </a:solidFill>
                <a:latin typeface="Calibri (MS) Bold"/>
                <a:ea typeface="Calibri (MS) Bold"/>
                <a:cs typeface="Calibri (MS) Bold"/>
                <a:sym typeface="Calibri (MS) Bold"/>
              </a:rPr>
              <a:t> </a:t>
            </a:r>
            <a:r>
              <a:rPr lang="en-US" sz="1800" b="1">
                <a:solidFill>
                  <a:srgbClr val="C00000"/>
                </a:solidFill>
                <a:latin typeface="Calibri (MS) Bold"/>
                <a:ea typeface="Calibri (MS) Bold"/>
                <a:cs typeface="Calibri (MS) Bold"/>
                <a:sym typeface="Calibri (MS) Bold"/>
              </a:rPr>
              <a:t>Solar</a:t>
            </a:r>
            <a:r>
              <a:rPr lang="en-US" sz="1800" b="1">
                <a:solidFill>
                  <a:srgbClr val="FFFFFF"/>
                </a:solidFill>
                <a:latin typeface="Calibri (MS) Bold"/>
                <a:ea typeface="Calibri (MS) Bold"/>
                <a:cs typeface="Calibri (MS) Bold"/>
                <a:sym typeface="Calibri (MS) Bold"/>
              </a:rPr>
              <a:t> </a:t>
            </a:r>
            <a:r>
              <a:rPr lang="en-US" sz="1800" b="1">
                <a:solidFill>
                  <a:srgbClr val="C00000"/>
                </a:solidFill>
                <a:latin typeface="Calibri (MS) Bold"/>
                <a:ea typeface="Calibri (MS) Bold"/>
                <a:cs typeface="Calibri (MS) Bold"/>
                <a:sym typeface="Calibri (MS) Bold"/>
              </a:rPr>
              <a:t>Decathlon,</a:t>
            </a:r>
          </a:p>
          <a:p>
            <a:pPr algn="l">
              <a:lnSpc>
                <a:spcPts val="2520"/>
              </a:lnSpc>
            </a:pPr>
            <a:r>
              <a:rPr lang="en-US" sz="1800" b="1">
                <a:solidFill>
                  <a:srgbClr val="FFFFFF"/>
                </a:solidFill>
                <a:latin typeface="Calibri (MS) Bold"/>
                <a:ea typeface="Calibri (MS) Bold"/>
                <a:cs typeface="Calibri (MS) Bold"/>
                <a:sym typeface="Calibri (MS) Bold"/>
              </a:rPr>
              <a:t>            </a:t>
            </a:r>
            <a:r>
              <a:rPr lang="en-US" sz="1800" b="1">
                <a:solidFill>
                  <a:srgbClr val="C00000"/>
                </a:solidFill>
                <a:latin typeface="Calibri (MS) Bold"/>
                <a:ea typeface="Calibri (MS) Bold"/>
                <a:cs typeface="Calibri (MS) Bold"/>
                <a:sym typeface="Calibri (MS) Bold"/>
              </a:rPr>
              <a:t>2021</a:t>
            </a:r>
          </a:p>
        </p:txBody>
      </p:sp>
      <p:grpSp>
        <p:nvGrpSpPr>
          <p:cNvPr id="16" name="Group 16"/>
          <p:cNvGrpSpPr/>
          <p:nvPr/>
        </p:nvGrpSpPr>
        <p:grpSpPr>
          <a:xfrm>
            <a:off x="6110016" y="5512719"/>
            <a:ext cx="4349612" cy="3530854"/>
            <a:chOff x="0" y="0"/>
            <a:chExt cx="7259736" cy="5893186"/>
          </a:xfrm>
        </p:grpSpPr>
        <p:sp>
          <p:nvSpPr>
            <p:cNvPr id="17" name="Freeform 17"/>
            <p:cNvSpPr/>
            <p:nvPr/>
          </p:nvSpPr>
          <p:spPr>
            <a:xfrm>
              <a:off x="0" y="0"/>
              <a:ext cx="7259736" cy="5893211"/>
            </a:xfrm>
            <a:custGeom>
              <a:avLst/>
              <a:gdLst/>
              <a:ahLst/>
              <a:cxnLst/>
              <a:rect l="l" t="t" r="r" b="b"/>
              <a:pathLst>
                <a:path w="7259736" h="5893211">
                  <a:moveTo>
                    <a:pt x="0" y="0"/>
                  </a:moveTo>
                  <a:lnTo>
                    <a:pt x="7259736" y="0"/>
                  </a:lnTo>
                  <a:lnTo>
                    <a:pt x="7259736" y="5893211"/>
                  </a:lnTo>
                  <a:lnTo>
                    <a:pt x="0" y="5893211"/>
                  </a:lnTo>
                  <a:lnTo>
                    <a:pt x="0" y="0"/>
                  </a:lnTo>
                  <a:close/>
                </a:path>
              </a:pathLst>
            </a:custGeom>
            <a:blipFill>
              <a:blip r:embed="rId7"/>
              <a:stretch>
                <a:fillRect l="-22545" r="-22545"/>
              </a:stretch>
            </a:blipFill>
          </p:spPr>
          <p:txBody>
            <a:bodyPr/>
            <a:lstStyle/>
            <a:p>
              <a:endParaRPr lang="en-US"/>
            </a:p>
          </p:txBody>
        </p:sp>
      </p:grpSp>
      <p:sp>
        <p:nvSpPr>
          <p:cNvPr id="18" name="TextBox 18"/>
          <p:cNvSpPr txBox="1"/>
          <p:nvPr/>
        </p:nvSpPr>
        <p:spPr>
          <a:xfrm>
            <a:off x="6699255" y="9043895"/>
            <a:ext cx="2832395" cy="631136"/>
          </a:xfrm>
          <a:prstGeom prst="rect">
            <a:avLst/>
          </a:prstGeom>
        </p:spPr>
        <p:txBody>
          <a:bodyPr lIns="0" tIns="0" rIns="0" bIns="0" rtlCol="0" anchor="t">
            <a:spAutoFit/>
          </a:bodyPr>
          <a:lstStyle/>
          <a:p>
            <a:pPr algn="ctr">
              <a:lnSpc>
                <a:spcPts val="4474"/>
              </a:lnSpc>
              <a:spcBef>
                <a:spcPct val="0"/>
              </a:spcBef>
            </a:pPr>
            <a:r>
              <a:rPr lang="en-US" sz="3728" b="1">
                <a:solidFill>
                  <a:srgbClr val="000000"/>
                </a:solidFill>
                <a:latin typeface="Calibri (MS) Bold"/>
                <a:ea typeface="Calibri (MS) Bold"/>
                <a:cs typeface="Calibri (MS) Bold"/>
                <a:sym typeface="Calibri (MS) Bold"/>
              </a:rPr>
              <a:t>Project Vivaan</a:t>
            </a:r>
          </a:p>
        </p:txBody>
      </p:sp>
      <p:sp>
        <p:nvSpPr>
          <p:cNvPr id="19" name="TextBox 19"/>
          <p:cNvSpPr txBox="1"/>
          <p:nvPr/>
        </p:nvSpPr>
        <p:spPr>
          <a:xfrm>
            <a:off x="6930114" y="9598832"/>
            <a:ext cx="2428484" cy="339090"/>
          </a:xfrm>
          <a:prstGeom prst="rect">
            <a:avLst/>
          </a:prstGeom>
        </p:spPr>
        <p:txBody>
          <a:bodyPr lIns="0" tIns="0" rIns="0" bIns="0" rtlCol="0" anchor="t">
            <a:spAutoFit/>
          </a:bodyPr>
          <a:lstStyle/>
          <a:p>
            <a:pPr algn="l">
              <a:lnSpc>
                <a:spcPts val="2520"/>
              </a:lnSpc>
            </a:pPr>
            <a:r>
              <a:rPr lang="en-US" sz="1800" b="1">
                <a:solidFill>
                  <a:srgbClr val="C00000"/>
                </a:solidFill>
                <a:latin typeface="Calibri (MS) Bold"/>
                <a:ea typeface="Calibri (MS) Bold"/>
                <a:cs typeface="Calibri (MS) Bold"/>
                <a:sym typeface="Calibri (MS) Bold"/>
              </a:rPr>
              <a:t>US</a:t>
            </a:r>
            <a:r>
              <a:rPr lang="en-US" sz="1800" b="1">
                <a:solidFill>
                  <a:srgbClr val="FFFFFF"/>
                </a:solidFill>
                <a:latin typeface="Calibri (MS) Bold"/>
                <a:ea typeface="Calibri (MS) Bold"/>
                <a:cs typeface="Calibri (MS) Bold"/>
                <a:sym typeface="Calibri (MS) Bold"/>
              </a:rPr>
              <a:t> </a:t>
            </a:r>
            <a:r>
              <a:rPr lang="en-US" sz="1800" b="1">
                <a:solidFill>
                  <a:srgbClr val="C00000"/>
                </a:solidFill>
                <a:latin typeface="Calibri (MS) Bold"/>
                <a:ea typeface="Calibri (MS) Bold"/>
                <a:cs typeface="Calibri (MS) Bold"/>
                <a:sym typeface="Calibri (MS) Bold"/>
              </a:rPr>
              <a:t>Solar</a:t>
            </a:r>
            <a:r>
              <a:rPr lang="en-US" sz="1800" b="1">
                <a:solidFill>
                  <a:srgbClr val="FFFFFF"/>
                </a:solidFill>
                <a:latin typeface="Calibri (MS) Bold"/>
                <a:ea typeface="Calibri (MS) Bold"/>
                <a:cs typeface="Calibri (MS) Bold"/>
                <a:sym typeface="Calibri (MS) Bold"/>
              </a:rPr>
              <a:t> </a:t>
            </a:r>
            <a:r>
              <a:rPr lang="en-US" sz="1800" b="1">
                <a:solidFill>
                  <a:srgbClr val="C00000"/>
                </a:solidFill>
                <a:latin typeface="Calibri (MS) Bold"/>
                <a:ea typeface="Calibri (MS) Bold"/>
                <a:cs typeface="Calibri (MS) Bold"/>
                <a:sym typeface="Calibri (MS) Bold"/>
              </a:rPr>
              <a:t>Decathlon,</a:t>
            </a:r>
            <a:r>
              <a:rPr lang="en-US" sz="1800" b="1">
                <a:solidFill>
                  <a:srgbClr val="FFFFFF"/>
                </a:solidFill>
                <a:latin typeface="Calibri (MS) Bold"/>
                <a:ea typeface="Calibri (MS) Bold"/>
                <a:cs typeface="Calibri (MS) Bold"/>
                <a:sym typeface="Calibri (MS) Bold"/>
              </a:rPr>
              <a:t> </a:t>
            </a:r>
            <a:r>
              <a:rPr lang="en-US" sz="1800" b="1">
                <a:solidFill>
                  <a:srgbClr val="C00000"/>
                </a:solidFill>
                <a:latin typeface="Calibri (MS) Bold"/>
                <a:ea typeface="Calibri (MS) Bold"/>
                <a:cs typeface="Calibri (MS) Bold"/>
                <a:sym typeface="Calibri (MS) Bold"/>
              </a:rPr>
              <a:t>2023</a:t>
            </a:r>
          </a:p>
        </p:txBody>
      </p:sp>
      <p:grpSp>
        <p:nvGrpSpPr>
          <p:cNvPr id="20" name="Group 20"/>
          <p:cNvGrpSpPr/>
          <p:nvPr/>
        </p:nvGrpSpPr>
        <p:grpSpPr>
          <a:xfrm>
            <a:off x="8629907" y="506771"/>
            <a:ext cx="3572932" cy="3683899"/>
            <a:chOff x="0" y="0"/>
            <a:chExt cx="6447530" cy="6647777"/>
          </a:xfrm>
        </p:grpSpPr>
        <p:sp>
          <p:nvSpPr>
            <p:cNvPr id="21" name="Freeform 21"/>
            <p:cNvSpPr/>
            <p:nvPr/>
          </p:nvSpPr>
          <p:spPr>
            <a:xfrm>
              <a:off x="0" y="0"/>
              <a:ext cx="6447462" cy="6647815"/>
            </a:xfrm>
            <a:custGeom>
              <a:avLst/>
              <a:gdLst/>
              <a:ahLst/>
              <a:cxnLst/>
              <a:rect l="l" t="t" r="r" b="b"/>
              <a:pathLst>
                <a:path w="6447462" h="6647815">
                  <a:moveTo>
                    <a:pt x="0" y="0"/>
                  </a:moveTo>
                  <a:lnTo>
                    <a:pt x="6447462" y="0"/>
                  </a:lnTo>
                  <a:lnTo>
                    <a:pt x="6447462" y="6647815"/>
                  </a:lnTo>
                  <a:lnTo>
                    <a:pt x="0" y="6647815"/>
                  </a:lnTo>
                  <a:lnTo>
                    <a:pt x="0" y="0"/>
                  </a:lnTo>
                  <a:close/>
                </a:path>
              </a:pathLst>
            </a:custGeom>
            <a:blipFill>
              <a:blip r:embed="rId8"/>
              <a:stretch>
                <a:fillRect t="-44076" r="-1" b="-3727"/>
              </a:stretch>
            </a:blipFill>
          </p:spPr>
          <p:txBody>
            <a:bodyPr/>
            <a:lstStyle/>
            <a:p>
              <a:endParaRPr lang="en-US"/>
            </a:p>
          </p:txBody>
        </p:sp>
      </p:grpSp>
      <p:sp>
        <p:nvSpPr>
          <p:cNvPr id="22" name="TextBox 22"/>
          <p:cNvSpPr txBox="1"/>
          <p:nvPr/>
        </p:nvSpPr>
        <p:spPr>
          <a:xfrm>
            <a:off x="9755955" y="4581532"/>
            <a:ext cx="1320835" cy="860870"/>
          </a:xfrm>
          <a:prstGeom prst="rect">
            <a:avLst/>
          </a:prstGeom>
        </p:spPr>
        <p:txBody>
          <a:bodyPr lIns="0" tIns="0" rIns="0" bIns="0" rtlCol="0" anchor="t">
            <a:spAutoFit/>
          </a:bodyPr>
          <a:lstStyle/>
          <a:p>
            <a:pPr algn="l">
              <a:lnSpc>
                <a:spcPts val="3289"/>
              </a:lnSpc>
            </a:pPr>
            <a:r>
              <a:rPr lang="en-US" sz="2349" b="1">
                <a:solidFill>
                  <a:srgbClr val="000000"/>
                </a:solidFill>
                <a:latin typeface="Calibri (MS) Bold"/>
                <a:ea typeface="Calibri (MS) Bold"/>
                <a:cs typeface="Calibri (MS) Bold"/>
                <a:sym typeface="Calibri (MS) Bold"/>
              </a:rPr>
              <a:t> SAMSARA</a:t>
            </a:r>
          </a:p>
          <a:p>
            <a:pPr algn="l">
              <a:lnSpc>
                <a:spcPts val="3289"/>
              </a:lnSpc>
            </a:pPr>
            <a:r>
              <a:rPr lang="en-US" sz="2349" b="1">
                <a:solidFill>
                  <a:srgbClr val="000000"/>
                </a:solidFill>
                <a:latin typeface="Calibri (MS) Bold"/>
                <a:ea typeface="Calibri (MS) Bold"/>
                <a:cs typeface="Calibri (MS) Bold"/>
                <a:sym typeface="Calibri (MS) Bold"/>
              </a:rPr>
              <a:t>     2024</a:t>
            </a:r>
          </a:p>
        </p:txBody>
      </p:sp>
      <p:grpSp>
        <p:nvGrpSpPr>
          <p:cNvPr id="23" name="Group 23"/>
          <p:cNvGrpSpPr/>
          <p:nvPr/>
        </p:nvGrpSpPr>
        <p:grpSpPr>
          <a:xfrm>
            <a:off x="10785537" y="5512719"/>
            <a:ext cx="7502463" cy="4088072"/>
            <a:chOff x="0" y="0"/>
            <a:chExt cx="9840930" cy="5362296"/>
          </a:xfrm>
        </p:grpSpPr>
        <p:sp>
          <p:nvSpPr>
            <p:cNvPr id="24" name="Freeform 24"/>
            <p:cNvSpPr/>
            <p:nvPr/>
          </p:nvSpPr>
          <p:spPr>
            <a:xfrm>
              <a:off x="0" y="0"/>
              <a:ext cx="9840916" cy="5362321"/>
            </a:xfrm>
            <a:custGeom>
              <a:avLst/>
              <a:gdLst/>
              <a:ahLst/>
              <a:cxnLst/>
              <a:rect l="l" t="t" r="r" b="b"/>
              <a:pathLst>
                <a:path w="9840916" h="5362321">
                  <a:moveTo>
                    <a:pt x="0" y="0"/>
                  </a:moveTo>
                  <a:lnTo>
                    <a:pt x="9840916" y="0"/>
                  </a:lnTo>
                  <a:lnTo>
                    <a:pt x="9840916" y="5362321"/>
                  </a:lnTo>
                  <a:lnTo>
                    <a:pt x="0" y="5362321"/>
                  </a:lnTo>
                  <a:lnTo>
                    <a:pt x="0" y="0"/>
                  </a:lnTo>
                  <a:close/>
                </a:path>
              </a:pathLst>
            </a:custGeom>
            <a:blipFill>
              <a:blip r:embed="rId9"/>
              <a:stretch>
                <a:fillRect t="-1614" b="-1614"/>
              </a:stretch>
            </a:blipFill>
          </p:spPr>
          <p:txBody>
            <a:bodyPr/>
            <a:lstStyle/>
            <a:p>
              <a:endParaRPr lang="en-US"/>
            </a:p>
          </p:txBody>
        </p:sp>
      </p:grpSp>
      <p:sp>
        <p:nvSpPr>
          <p:cNvPr id="25" name="TextBox 25"/>
          <p:cNvSpPr txBox="1"/>
          <p:nvPr/>
        </p:nvSpPr>
        <p:spPr>
          <a:xfrm>
            <a:off x="13004509" y="9617935"/>
            <a:ext cx="2181244" cy="581663"/>
          </a:xfrm>
          <a:prstGeom prst="rect">
            <a:avLst/>
          </a:prstGeom>
        </p:spPr>
        <p:txBody>
          <a:bodyPr lIns="0" tIns="0" rIns="0" bIns="0" rtlCol="0" anchor="t">
            <a:spAutoFit/>
          </a:bodyPr>
          <a:lstStyle/>
          <a:p>
            <a:pPr algn="l">
              <a:lnSpc>
                <a:spcPts val="4480"/>
              </a:lnSpc>
            </a:pPr>
            <a:r>
              <a:rPr lang="en-US" sz="3200" b="1">
                <a:solidFill>
                  <a:srgbClr val="000000"/>
                </a:solidFill>
                <a:latin typeface="Calibri (MS) Bold"/>
                <a:ea typeface="Calibri (MS) Bold"/>
                <a:cs typeface="Calibri (MS) Bold"/>
                <a:sym typeface="Calibri (MS) Bold"/>
              </a:rPr>
              <a:t>Project SEVA</a:t>
            </a:r>
          </a:p>
        </p:txBody>
      </p:sp>
      <p:grpSp>
        <p:nvGrpSpPr>
          <p:cNvPr id="26" name="Group 26"/>
          <p:cNvGrpSpPr/>
          <p:nvPr/>
        </p:nvGrpSpPr>
        <p:grpSpPr>
          <a:xfrm>
            <a:off x="12563251" y="506771"/>
            <a:ext cx="5245003" cy="3683899"/>
            <a:chOff x="0" y="0"/>
            <a:chExt cx="7299376" cy="5126816"/>
          </a:xfrm>
        </p:grpSpPr>
        <p:sp>
          <p:nvSpPr>
            <p:cNvPr id="27" name="Freeform 27"/>
            <p:cNvSpPr/>
            <p:nvPr/>
          </p:nvSpPr>
          <p:spPr>
            <a:xfrm>
              <a:off x="0" y="0"/>
              <a:ext cx="7299325" cy="5126829"/>
            </a:xfrm>
            <a:custGeom>
              <a:avLst/>
              <a:gdLst/>
              <a:ahLst/>
              <a:cxnLst/>
              <a:rect l="l" t="t" r="r" b="b"/>
              <a:pathLst>
                <a:path w="7299325" h="5126829">
                  <a:moveTo>
                    <a:pt x="0" y="0"/>
                  </a:moveTo>
                  <a:lnTo>
                    <a:pt x="7299325" y="0"/>
                  </a:lnTo>
                  <a:lnTo>
                    <a:pt x="7299325" y="5126829"/>
                  </a:lnTo>
                  <a:lnTo>
                    <a:pt x="0" y="5126829"/>
                  </a:lnTo>
                  <a:lnTo>
                    <a:pt x="0" y="0"/>
                  </a:lnTo>
                  <a:close/>
                </a:path>
              </a:pathLst>
            </a:custGeom>
            <a:blipFill>
              <a:blip r:embed="rId10"/>
              <a:stretch>
                <a:fillRect l="-8138" t="-17270" r="-2310"/>
              </a:stretch>
            </a:blipFill>
          </p:spPr>
          <p:txBody>
            <a:bodyPr/>
            <a:lstStyle/>
            <a:p>
              <a:endParaRPr lang="en-US"/>
            </a:p>
          </p:txBody>
        </p:sp>
      </p:grpSp>
      <p:sp>
        <p:nvSpPr>
          <p:cNvPr id="28" name="TextBox 28"/>
          <p:cNvSpPr txBox="1"/>
          <p:nvPr/>
        </p:nvSpPr>
        <p:spPr>
          <a:xfrm>
            <a:off x="15461498" y="9730277"/>
            <a:ext cx="2563406" cy="353692"/>
          </a:xfrm>
          <a:prstGeom prst="rect">
            <a:avLst/>
          </a:prstGeom>
        </p:spPr>
        <p:txBody>
          <a:bodyPr lIns="0" tIns="0" rIns="0" bIns="0" rtlCol="0" anchor="t">
            <a:spAutoFit/>
          </a:bodyPr>
          <a:lstStyle/>
          <a:p>
            <a:pPr algn="l">
              <a:lnSpc>
                <a:spcPts val="2660"/>
              </a:lnSpc>
            </a:pPr>
            <a:r>
              <a:rPr lang="en-US" sz="1900" b="1">
                <a:solidFill>
                  <a:srgbClr val="C00000"/>
                </a:solidFill>
                <a:latin typeface="Calibri (MS) Bold"/>
                <a:ea typeface="Calibri (MS) Bold"/>
                <a:cs typeface="Calibri (MS) Bold"/>
                <a:sym typeface="Calibri (MS) Bold"/>
              </a:rPr>
              <a:t>US</a:t>
            </a:r>
            <a:r>
              <a:rPr lang="en-US" sz="1900" b="1">
                <a:solidFill>
                  <a:srgbClr val="FFFFFF"/>
                </a:solidFill>
                <a:latin typeface="Calibri (MS) Bold"/>
                <a:ea typeface="Calibri (MS) Bold"/>
                <a:cs typeface="Calibri (MS) Bold"/>
                <a:sym typeface="Calibri (MS) Bold"/>
              </a:rPr>
              <a:t> </a:t>
            </a:r>
            <a:r>
              <a:rPr lang="en-US" sz="1900" b="1">
                <a:solidFill>
                  <a:srgbClr val="C00000"/>
                </a:solidFill>
                <a:latin typeface="Calibri (MS) Bold"/>
                <a:ea typeface="Calibri (MS) Bold"/>
                <a:cs typeface="Calibri (MS) Bold"/>
                <a:sym typeface="Calibri (MS) Bold"/>
              </a:rPr>
              <a:t>Solar</a:t>
            </a:r>
            <a:r>
              <a:rPr lang="en-US" sz="1900" b="1">
                <a:solidFill>
                  <a:srgbClr val="FFFFFF"/>
                </a:solidFill>
                <a:latin typeface="Calibri (MS) Bold"/>
                <a:ea typeface="Calibri (MS) Bold"/>
                <a:cs typeface="Calibri (MS) Bold"/>
                <a:sym typeface="Calibri (MS) Bold"/>
              </a:rPr>
              <a:t> </a:t>
            </a:r>
            <a:r>
              <a:rPr lang="en-US" sz="1900" b="1">
                <a:solidFill>
                  <a:srgbClr val="C00000"/>
                </a:solidFill>
                <a:latin typeface="Calibri (MS) Bold"/>
                <a:ea typeface="Calibri (MS) Bold"/>
                <a:cs typeface="Calibri (MS) Bold"/>
                <a:sym typeface="Calibri (MS) Bold"/>
              </a:rPr>
              <a:t>Decathlon,</a:t>
            </a:r>
            <a:r>
              <a:rPr lang="en-US" sz="1900" b="1">
                <a:solidFill>
                  <a:srgbClr val="FFFFFF"/>
                </a:solidFill>
                <a:latin typeface="Calibri (MS) Bold"/>
                <a:ea typeface="Calibri (MS) Bold"/>
                <a:cs typeface="Calibri (MS) Bold"/>
                <a:sym typeface="Calibri (MS) Bold"/>
              </a:rPr>
              <a:t> </a:t>
            </a:r>
            <a:r>
              <a:rPr lang="en-US" sz="1900" b="1">
                <a:solidFill>
                  <a:srgbClr val="C00000"/>
                </a:solidFill>
                <a:latin typeface="Calibri (MS) Bold"/>
                <a:ea typeface="Calibri (MS) Bold"/>
                <a:cs typeface="Calibri (MS) Bold"/>
                <a:sym typeface="Calibri (MS) Bold"/>
              </a:rPr>
              <a:t>2025</a:t>
            </a:r>
          </a:p>
        </p:txBody>
      </p:sp>
      <p:sp>
        <p:nvSpPr>
          <p:cNvPr id="29" name="TextBox 29"/>
          <p:cNvSpPr txBox="1"/>
          <p:nvPr/>
        </p:nvSpPr>
        <p:spPr>
          <a:xfrm>
            <a:off x="13682050" y="4483777"/>
            <a:ext cx="1779448" cy="545012"/>
          </a:xfrm>
          <a:prstGeom prst="rect">
            <a:avLst/>
          </a:prstGeom>
        </p:spPr>
        <p:txBody>
          <a:bodyPr lIns="0" tIns="0" rIns="0" bIns="0" rtlCol="0" anchor="t">
            <a:spAutoFit/>
          </a:bodyPr>
          <a:lstStyle/>
          <a:p>
            <a:pPr algn="l">
              <a:lnSpc>
                <a:spcPts val="4128"/>
              </a:lnSpc>
            </a:pPr>
            <a:r>
              <a:rPr lang="en-US" sz="2949" b="1">
                <a:solidFill>
                  <a:srgbClr val="000000"/>
                </a:solidFill>
                <a:latin typeface="Calibri (MS) Bold"/>
                <a:ea typeface="Calibri (MS) Bold"/>
                <a:cs typeface="Calibri (MS) Bold"/>
                <a:sym typeface="Calibri (MS) Bold"/>
              </a:rPr>
              <a:t>CoDe VAYU</a:t>
            </a:r>
          </a:p>
        </p:txBody>
      </p:sp>
      <p:sp>
        <p:nvSpPr>
          <p:cNvPr id="30" name="TextBox 30"/>
          <p:cNvSpPr txBox="1"/>
          <p:nvPr/>
        </p:nvSpPr>
        <p:spPr>
          <a:xfrm>
            <a:off x="13682050" y="4887593"/>
            <a:ext cx="2044600" cy="639855"/>
          </a:xfrm>
          <a:prstGeom prst="rect">
            <a:avLst/>
          </a:prstGeom>
        </p:spPr>
        <p:txBody>
          <a:bodyPr lIns="0" tIns="0" rIns="0" bIns="0" rtlCol="0" anchor="t">
            <a:spAutoFit/>
          </a:bodyPr>
          <a:lstStyle/>
          <a:p>
            <a:pPr algn="l">
              <a:lnSpc>
                <a:spcPts val="2465"/>
              </a:lnSpc>
            </a:pPr>
            <a:r>
              <a:rPr lang="en-US" sz="1760" b="1">
                <a:solidFill>
                  <a:srgbClr val="C00000"/>
                </a:solidFill>
                <a:latin typeface="Calibri (MS) Bold"/>
                <a:ea typeface="Calibri (MS) Bold"/>
                <a:cs typeface="Calibri (MS) Bold"/>
                <a:sym typeface="Calibri (MS) Bold"/>
              </a:rPr>
              <a:t>Solar</a:t>
            </a:r>
            <a:r>
              <a:rPr lang="en-US" sz="1760" b="1">
                <a:solidFill>
                  <a:srgbClr val="FFFFFF"/>
                </a:solidFill>
                <a:latin typeface="Calibri (MS) Bold"/>
                <a:ea typeface="Calibri (MS) Bold"/>
                <a:cs typeface="Calibri (MS) Bold"/>
                <a:sym typeface="Calibri (MS) Bold"/>
              </a:rPr>
              <a:t> </a:t>
            </a:r>
            <a:r>
              <a:rPr lang="en-US" sz="1760" b="1">
                <a:solidFill>
                  <a:srgbClr val="C00000"/>
                </a:solidFill>
                <a:latin typeface="Calibri (MS) Bold"/>
                <a:ea typeface="Calibri (MS) Bold"/>
                <a:cs typeface="Calibri (MS) Bold"/>
                <a:sym typeface="Calibri (MS) Bold"/>
              </a:rPr>
              <a:t>Decathlon</a:t>
            </a:r>
            <a:r>
              <a:rPr lang="en-US" sz="1760" b="1">
                <a:solidFill>
                  <a:srgbClr val="FFFFFF"/>
                </a:solidFill>
                <a:latin typeface="Calibri (MS) Bold"/>
                <a:ea typeface="Calibri (MS) Bold"/>
                <a:cs typeface="Calibri (MS) Bold"/>
                <a:sym typeface="Calibri (MS) Bold"/>
              </a:rPr>
              <a:t> </a:t>
            </a:r>
            <a:r>
              <a:rPr lang="en-US" sz="1760" b="1">
                <a:solidFill>
                  <a:srgbClr val="C00000"/>
                </a:solidFill>
                <a:latin typeface="Calibri (MS) Bold"/>
                <a:ea typeface="Calibri (MS) Bold"/>
                <a:cs typeface="Calibri (MS) Bold"/>
                <a:sym typeface="Calibri (MS) Bold"/>
              </a:rPr>
              <a:t>India,</a:t>
            </a:r>
          </a:p>
          <a:p>
            <a:pPr algn="l">
              <a:lnSpc>
                <a:spcPts val="2465"/>
              </a:lnSpc>
            </a:pPr>
            <a:r>
              <a:rPr lang="en-US" sz="1760" b="1">
                <a:solidFill>
                  <a:srgbClr val="FFFFFF"/>
                </a:solidFill>
                <a:latin typeface="Calibri (MS) Bold"/>
                <a:ea typeface="Calibri (MS) Bold"/>
                <a:cs typeface="Calibri (MS) Bold"/>
                <a:sym typeface="Calibri (MS) Bold"/>
              </a:rPr>
              <a:t>              </a:t>
            </a:r>
            <a:r>
              <a:rPr lang="en-US" sz="1760" b="1">
                <a:solidFill>
                  <a:srgbClr val="C00000"/>
                </a:solidFill>
                <a:latin typeface="Calibri (MS) Bold"/>
                <a:ea typeface="Calibri (MS) Bold"/>
                <a:cs typeface="Calibri (MS) Bold"/>
                <a:sym typeface="Calibri (MS) Bold"/>
              </a:rPr>
              <a:t>2025</a:t>
            </a:r>
          </a:p>
        </p:txBody>
      </p:sp>
      <p:sp>
        <p:nvSpPr>
          <p:cNvPr id="31" name="TextBox 31"/>
          <p:cNvSpPr txBox="1"/>
          <p:nvPr/>
        </p:nvSpPr>
        <p:spPr>
          <a:xfrm>
            <a:off x="154685" y="-85725"/>
            <a:ext cx="2816662" cy="628650"/>
          </a:xfrm>
          <a:prstGeom prst="rect">
            <a:avLst/>
          </a:prstGeom>
        </p:spPr>
        <p:txBody>
          <a:bodyPr lIns="0" tIns="0" rIns="0" bIns="0" rtlCol="0" anchor="t">
            <a:spAutoFit/>
          </a:bodyPr>
          <a:lstStyle/>
          <a:p>
            <a:pPr algn="ctr">
              <a:lnSpc>
                <a:spcPts val="4319"/>
              </a:lnSpc>
              <a:spcBef>
                <a:spcPct val="0"/>
              </a:spcBef>
            </a:pPr>
            <a:r>
              <a:rPr lang="en-US" sz="3599">
                <a:solidFill>
                  <a:srgbClr val="000000"/>
                </a:solidFill>
                <a:latin typeface="Calibri (MS)"/>
                <a:ea typeface="Calibri (MS)"/>
                <a:cs typeface="Calibri (MS)"/>
                <a:sym typeface="Calibri (MS)"/>
              </a:rPr>
              <a:t>PAST PROJECTS</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2264540" y="2388499"/>
            <a:ext cx="5353955" cy="1002897"/>
          </a:xfrm>
          <a:custGeom>
            <a:avLst/>
            <a:gdLst/>
            <a:ahLst/>
            <a:cxnLst/>
            <a:rect l="l" t="t" r="r" b="b"/>
            <a:pathLst>
              <a:path w="5353955" h="1002897">
                <a:moveTo>
                  <a:pt x="0" y="0"/>
                </a:moveTo>
                <a:lnTo>
                  <a:pt x="5353955" y="0"/>
                </a:lnTo>
                <a:lnTo>
                  <a:pt x="5353955" y="1002896"/>
                </a:lnTo>
                <a:lnTo>
                  <a:pt x="0" y="100289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0" y="0"/>
            <a:ext cx="18288000" cy="10287000"/>
            <a:chOff x="0" y="0"/>
            <a:chExt cx="16256000" cy="9144000"/>
          </a:xfrm>
        </p:grpSpPr>
        <p:sp>
          <p:nvSpPr>
            <p:cNvPr id="5" name="Freeform 5"/>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4"/>
              <a:stretch>
                <a:fillRect/>
              </a:stretch>
            </a:blipFill>
          </p:spPr>
          <p:txBody>
            <a:bodyPr/>
            <a:lstStyle/>
            <a:p>
              <a:endParaRPr lang="en-US"/>
            </a:p>
          </p:txBody>
        </p:sp>
      </p:grpSp>
      <p:sp>
        <p:nvSpPr>
          <p:cNvPr id="6" name="Freeform 6"/>
          <p:cNvSpPr/>
          <p:nvPr/>
        </p:nvSpPr>
        <p:spPr>
          <a:xfrm>
            <a:off x="-95255" y="9986962"/>
            <a:ext cx="18478495" cy="395292"/>
          </a:xfrm>
          <a:custGeom>
            <a:avLst/>
            <a:gdLst/>
            <a:ahLst/>
            <a:cxnLst/>
            <a:rect l="l" t="t" r="r" b="b"/>
            <a:pathLst>
              <a:path w="18478495" h="395292">
                <a:moveTo>
                  <a:pt x="0" y="0"/>
                </a:moveTo>
                <a:lnTo>
                  <a:pt x="18478495" y="0"/>
                </a:lnTo>
                <a:lnTo>
                  <a:pt x="18478495" y="395293"/>
                </a:lnTo>
                <a:lnTo>
                  <a:pt x="0" y="39529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7287132" y="220670"/>
            <a:ext cx="662726" cy="1336296"/>
          </a:xfrm>
          <a:custGeom>
            <a:avLst/>
            <a:gdLst/>
            <a:ahLst/>
            <a:cxnLst/>
            <a:rect l="l" t="t" r="r" b="b"/>
            <a:pathLst>
              <a:path w="662726" h="1336296">
                <a:moveTo>
                  <a:pt x="0" y="0"/>
                </a:moveTo>
                <a:lnTo>
                  <a:pt x="662726" y="0"/>
                </a:lnTo>
                <a:lnTo>
                  <a:pt x="662726" y="1336296"/>
                </a:lnTo>
                <a:lnTo>
                  <a:pt x="0" y="133629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17287132" y="220670"/>
            <a:ext cx="662726" cy="1336296"/>
            <a:chOff x="0" y="0"/>
            <a:chExt cx="589090" cy="1187818"/>
          </a:xfrm>
        </p:grpSpPr>
        <p:sp>
          <p:nvSpPr>
            <p:cNvPr id="9" name="Freeform 9"/>
            <p:cNvSpPr/>
            <p:nvPr/>
          </p:nvSpPr>
          <p:spPr>
            <a:xfrm>
              <a:off x="0" y="0"/>
              <a:ext cx="589026" cy="1187831"/>
            </a:xfrm>
            <a:custGeom>
              <a:avLst/>
              <a:gdLst/>
              <a:ahLst/>
              <a:cxnLst/>
              <a:rect l="l" t="t" r="r" b="b"/>
              <a:pathLst>
                <a:path w="589026" h="1187831">
                  <a:moveTo>
                    <a:pt x="0" y="0"/>
                  </a:moveTo>
                  <a:lnTo>
                    <a:pt x="589026" y="0"/>
                  </a:lnTo>
                  <a:lnTo>
                    <a:pt x="589026" y="1187831"/>
                  </a:lnTo>
                  <a:lnTo>
                    <a:pt x="0" y="1187831"/>
                  </a:lnTo>
                  <a:lnTo>
                    <a:pt x="0" y="0"/>
                  </a:lnTo>
                  <a:close/>
                </a:path>
              </a:pathLst>
            </a:custGeom>
            <a:blipFill>
              <a:blip r:embed="rId7"/>
              <a:stretch>
                <a:fillRect r="-10" b="1"/>
              </a:stretch>
            </a:blipFill>
          </p:spPr>
          <p:txBody>
            <a:bodyPr/>
            <a:lstStyle/>
            <a:p>
              <a:endParaRPr lang="en-US"/>
            </a:p>
          </p:txBody>
        </p:sp>
      </p:grpSp>
      <p:sp>
        <p:nvSpPr>
          <p:cNvPr id="10" name="Freeform 10"/>
          <p:cNvSpPr/>
          <p:nvPr/>
        </p:nvSpPr>
        <p:spPr>
          <a:xfrm>
            <a:off x="17030700" y="9542207"/>
            <a:ext cx="1257300" cy="539996"/>
          </a:xfrm>
          <a:custGeom>
            <a:avLst/>
            <a:gdLst/>
            <a:ahLst/>
            <a:cxnLst/>
            <a:rect l="l" t="t" r="r" b="b"/>
            <a:pathLst>
              <a:path w="1257300" h="539996">
                <a:moveTo>
                  <a:pt x="0" y="0"/>
                </a:moveTo>
                <a:lnTo>
                  <a:pt x="1257300" y="0"/>
                </a:lnTo>
                <a:lnTo>
                  <a:pt x="1257300" y="539996"/>
                </a:lnTo>
                <a:lnTo>
                  <a:pt x="0" y="53999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1" name="Group 11"/>
          <p:cNvGrpSpPr/>
          <p:nvPr/>
        </p:nvGrpSpPr>
        <p:grpSpPr>
          <a:xfrm>
            <a:off x="0" y="34962"/>
            <a:ext cx="1335538" cy="1307278"/>
            <a:chOff x="0" y="0"/>
            <a:chExt cx="1187145" cy="1162025"/>
          </a:xfrm>
        </p:grpSpPr>
        <p:sp>
          <p:nvSpPr>
            <p:cNvPr id="12" name="Freeform 12"/>
            <p:cNvSpPr/>
            <p:nvPr/>
          </p:nvSpPr>
          <p:spPr>
            <a:xfrm>
              <a:off x="0" y="0"/>
              <a:ext cx="1187196" cy="1162050"/>
            </a:xfrm>
            <a:custGeom>
              <a:avLst/>
              <a:gdLst/>
              <a:ahLst/>
              <a:cxnLst/>
              <a:rect l="l" t="t" r="r" b="b"/>
              <a:pathLst>
                <a:path w="1187196" h="1162050">
                  <a:moveTo>
                    <a:pt x="0" y="0"/>
                  </a:moveTo>
                  <a:lnTo>
                    <a:pt x="1187196" y="0"/>
                  </a:lnTo>
                  <a:lnTo>
                    <a:pt x="1187196" y="1162050"/>
                  </a:lnTo>
                  <a:lnTo>
                    <a:pt x="0" y="1162050"/>
                  </a:lnTo>
                  <a:lnTo>
                    <a:pt x="0" y="0"/>
                  </a:lnTo>
                  <a:close/>
                </a:path>
              </a:pathLst>
            </a:custGeom>
            <a:blipFill>
              <a:blip r:embed="rId9"/>
              <a:stretch>
                <a:fillRect r="4" b="2"/>
              </a:stretch>
            </a:blipFill>
          </p:spPr>
          <p:txBody>
            <a:bodyPr/>
            <a:lstStyle/>
            <a:p>
              <a:endParaRPr lang="en-US"/>
            </a:p>
          </p:txBody>
        </p:sp>
      </p:grpSp>
      <p:sp>
        <p:nvSpPr>
          <p:cNvPr id="13" name="Freeform 13"/>
          <p:cNvSpPr/>
          <p:nvPr/>
        </p:nvSpPr>
        <p:spPr>
          <a:xfrm>
            <a:off x="105070" y="2384698"/>
            <a:ext cx="5353955" cy="1002897"/>
          </a:xfrm>
          <a:custGeom>
            <a:avLst/>
            <a:gdLst/>
            <a:ahLst/>
            <a:cxnLst/>
            <a:rect l="l" t="t" r="r" b="b"/>
            <a:pathLst>
              <a:path w="5353955" h="1002897">
                <a:moveTo>
                  <a:pt x="0" y="0"/>
                </a:moveTo>
                <a:lnTo>
                  <a:pt x="5353955" y="0"/>
                </a:lnTo>
                <a:lnTo>
                  <a:pt x="5353955" y="1002897"/>
                </a:lnTo>
                <a:lnTo>
                  <a:pt x="0" y="100289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TextBox 14"/>
          <p:cNvSpPr txBox="1"/>
          <p:nvPr/>
        </p:nvSpPr>
        <p:spPr>
          <a:xfrm>
            <a:off x="17273816" y="9616683"/>
            <a:ext cx="785784" cy="339090"/>
          </a:xfrm>
          <a:prstGeom prst="rect">
            <a:avLst/>
          </a:prstGeom>
        </p:spPr>
        <p:txBody>
          <a:bodyPr lIns="0" tIns="0" rIns="0" bIns="0" rtlCol="0" anchor="t">
            <a:spAutoFit/>
          </a:bodyPr>
          <a:lstStyle/>
          <a:p>
            <a:pPr algn="l">
              <a:lnSpc>
                <a:spcPts val="2520"/>
              </a:lnSpc>
            </a:pPr>
            <a:r>
              <a:rPr lang="en-US" sz="1800">
                <a:solidFill>
                  <a:srgbClr val="FFFFFF"/>
                </a:solidFill>
                <a:latin typeface="Calibri (MS)"/>
                <a:ea typeface="Calibri (MS)"/>
                <a:cs typeface="Calibri (MS)"/>
                <a:sym typeface="Calibri (MS)"/>
              </a:rPr>
              <a:t>PAGE 18</a:t>
            </a:r>
          </a:p>
        </p:txBody>
      </p:sp>
      <p:sp>
        <p:nvSpPr>
          <p:cNvPr id="15" name="Freeform 15"/>
          <p:cNvSpPr/>
          <p:nvPr/>
        </p:nvSpPr>
        <p:spPr>
          <a:xfrm>
            <a:off x="6164853" y="2388499"/>
            <a:ext cx="5353955" cy="1002897"/>
          </a:xfrm>
          <a:custGeom>
            <a:avLst/>
            <a:gdLst/>
            <a:ahLst/>
            <a:cxnLst/>
            <a:rect l="l" t="t" r="r" b="b"/>
            <a:pathLst>
              <a:path w="5353955" h="1002897">
                <a:moveTo>
                  <a:pt x="0" y="0"/>
                </a:moveTo>
                <a:lnTo>
                  <a:pt x="5353954" y="0"/>
                </a:lnTo>
                <a:lnTo>
                  <a:pt x="5353954" y="1002896"/>
                </a:lnTo>
                <a:lnTo>
                  <a:pt x="0" y="100289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extBox 16"/>
          <p:cNvSpPr txBox="1"/>
          <p:nvPr/>
        </p:nvSpPr>
        <p:spPr>
          <a:xfrm>
            <a:off x="12622501" y="3547679"/>
            <a:ext cx="5643916" cy="2180826"/>
          </a:xfrm>
          <a:prstGeom prst="rect">
            <a:avLst/>
          </a:prstGeom>
        </p:spPr>
        <p:txBody>
          <a:bodyPr lIns="0" tIns="0" rIns="0" bIns="0" rtlCol="0" anchor="t">
            <a:spAutoFit/>
          </a:bodyPr>
          <a:lstStyle/>
          <a:p>
            <a:pPr algn="l">
              <a:lnSpc>
                <a:spcPts val="3512"/>
              </a:lnSpc>
            </a:pPr>
            <a:r>
              <a:rPr lang="en-US" sz="2545">
                <a:solidFill>
                  <a:srgbClr val="000000"/>
                </a:solidFill>
                <a:latin typeface="Quattrocento"/>
                <a:ea typeface="Quattrocento"/>
                <a:cs typeface="Quattrocento"/>
                <a:sym typeface="Quattrocento"/>
              </a:rPr>
              <a:t>A hybrid digital twin system integrates sensing, data-driven modeling, and intelligent control to enable real-time, adaptive, and efﬁcient indoor environment management.</a:t>
            </a:r>
          </a:p>
        </p:txBody>
      </p:sp>
      <p:grpSp>
        <p:nvGrpSpPr>
          <p:cNvPr id="17" name="Group 17"/>
          <p:cNvGrpSpPr/>
          <p:nvPr/>
        </p:nvGrpSpPr>
        <p:grpSpPr>
          <a:xfrm>
            <a:off x="895687" y="5728505"/>
            <a:ext cx="3772721" cy="3924948"/>
            <a:chOff x="0" y="0"/>
            <a:chExt cx="4999190" cy="5200904"/>
          </a:xfrm>
        </p:grpSpPr>
        <p:sp>
          <p:nvSpPr>
            <p:cNvPr id="18" name="Freeform 18"/>
            <p:cNvSpPr/>
            <p:nvPr/>
          </p:nvSpPr>
          <p:spPr>
            <a:xfrm>
              <a:off x="0" y="0"/>
              <a:ext cx="4999138" cy="5200904"/>
            </a:xfrm>
            <a:custGeom>
              <a:avLst/>
              <a:gdLst/>
              <a:ahLst/>
              <a:cxnLst/>
              <a:rect l="l" t="t" r="r" b="b"/>
              <a:pathLst>
                <a:path w="4999138" h="5200904">
                  <a:moveTo>
                    <a:pt x="0" y="0"/>
                  </a:moveTo>
                  <a:lnTo>
                    <a:pt x="4999138" y="0"/>
                  </a:lnTo>
                  <a:lnTo>
                    <a:pt x="4999138" y="5200904"/>
                  </a:lnTo>
                  <a:lnTo>
                    <a:pt x="0" y="5200904"/>
                  </a:lnTo>
                  <a:lnTo>
                    <a:pt x="0" y="0"/>
                  </a:lnTo>
                  <a:close/>
                </a:path>
              </a:pathLst>
            </a:custGeom>
            <a:blipFill>
              <a:blip r:embed="rId10"/>
              <a:stretch>
                <a:fillRect t="-13259" r="-1" b="-31055"/>
              </a:stretch>
            </a:blipFill>
          </p:spPr>
          <p:txBody>
            <a:bodyPr/>
            <a:lstStyle/>
            <a:p>
              <a:endParaRPr lang="en-US"/>
            </a:p>
          </p:txBody>
        </p:sp>
      </p:grpSp>
      <p:grpSp>
        <p:nvGrpSpPr>
          <p:cNvPr id="19" name="Group 19"/>
          <p:cNvGrpSpPr/>
          <p:nvPr/>
        </p:nvGrpSpPr>
        <p:grpSpPr>
          <a:xfrm>
            <a:off x="12338365" y="5728505"/>
            <a:ext cx="5928052" cy="4255414"/>
            <a:chOff x="0" y="0"/>
            <a:chExt cx="8439061" cy="6057925"/>
          </a:xfrm>
        </p:grpSpPr>
        <p:sp>
          <p:nvSpPr>
            <p:cNvPr id="20" name="Freeform 20"/>
            <p:cNvSpPr/>
            <p:nvPr/>
          </p:nvSpPr>
          <p:spPr>
            <a:xfrm>
              <a:off x="0" y="0"/>
              <a:ext cx="8439023" cy="6057900"/>
            </a:xfrm>
            <a:custGeom>
              <a:avLst/>
              <a:gdLst/>
              <a:ahLst/>
              <a:cxnLst/>
              <a:rect l="l" t="t" r="r" b="b"/>
              <a:pathLst>
                <a:path w="8439023" h="6057900">
                  <a:moveTo>
                    <a:pt x="0" y="0"/>
                  </a:moveTo>
                  <a:lnTo>
                    <a:pt x="8439023" y="0"/>
                  </a:lnTo>
                  <a:lnTo>
                    <a:pt x="8439023" y="6057900"/>
                  </a:lnTo>
                  <a:lnTo>
                    <a:pt x="0" y="6057900"/>
                  </a:lnTo>
                  <a:lnTo>
                    <a:pt x="0" y="0"/>
                  </a:lnTo>
                  <a:close/>
                </a:path>
              </a:pathLst>
            </a:custGeom>
            <a:blipFill>
              <a:blip r:embed="rId11"/>
              <a:stretch>
                <a:fillRect/>
              </a:stretch>
            </a:blipFill>
          </p:spPr>
          <p:txBody>
            <a:bodyPr/>
            <a:lstStyle/>
            <a:p>
              <a:endParaRPr lang="en-US"/>
            </a:p>
          </p:txBody>
        </p:sp>
      </p:grpSp>
      <p:sp>
        <p:nvSpPr>
          <p:cNvPr id="21" name="TextBox 21"/>
          <p:cNvSpPr txBox="1"/>
          <p:nvPr/>
        </p:nvSpPr>
        <p:spPr>
          <a:xfrm>
            <a:off x="1617459" y="461853"/>
            <a:ext cx="5401046" cy="1033462"/>
          </a:xfrm>
          <a:prstGeom prst="rect">
            <a:avLst/>
          </a:prstGeom>
        </p:spPr>
        <p:txBody>
          <a:bodyPr lIns="0" tIns="0" rIns="0" bIns="0" rtlCol="0" anchor="t">
            <a:spAutoFit/>
          </a:bodyPr>
          <a:lstStyle/>
          <a:p>
            <a:pPr algn="l">
              <a:lnSpc>
                <a:spcPts val="8400"/>
              </a:lnSpc>
            </a:pPr>
            <a:r>
              <a:rPr lang="en-US" sz="6000" b="1" spc="18">
                <a:solidFill>
                  <a:srgbClr val="850000"/>
                </a:solidFill>
                <a:latin typeface="Garamond Bold"/>
                <a:ea typeface="Garamond Bold"/>
                <a:cs typeface="Garamond Bold"/>
                <a:sym typeface="Garamond Bold"/>
              </a:rPr>
              <a:t>Current Projects</a:t>
            </a:r>
          </a:p>
        </p:txBody>
      </p:sp>
      <p:sp>
        <p:nvSpPr>
          <p:cNvPr id="22" name="TextBox 22"/>
          <p:cNvSpPr txBox="1"/>
          <p:nvPr/>
        </p:nvSpPr>
        <p:spPr>
          <a:xfrm>
            <a:off x="2047684" y="2601744"/>
            <a:ext cx="1497273" cy="474497"/>
          </a:xfrm>
          <a:prstGeom prst="rect">
            <a:avLst/>
          </a:prstGeom>
        </p:spPr>
        <p:txBody>
          <a:bodyPr lIns="0" tIns="0" rIns="0" bIns="0" rtlCol="0" anchor="t">
            <a:spAutoFit/>
          </a:bodyPr>
          <a:lstStyle/>
          <a:p>
            <a:pPr algn="l">
              <a:lnSpc>
                <a:spcPts val="3359"/>
              </a:lnSpc>
            </a:pPr>
            <a:r>
              <a:rPr lang="en-US" sz="2400">
                <a:solidFill>
                  <a:srgbClr val="FFFFFF"/>
                </a:solidFill>
                <a:latin typeface="Gill Sans Light Shadowed"/>
                <a:ea typeface="Gill Sans Light Shadowed"/>
                <a:cs typeface="Gill Sans Light Shadowed"/>
                <a:sym typeface="Gill Sans Light Shadowed"/>
              </a:rPr>
              <a:t>Sheetansh</a:t>
            </a:r>
          </a:p>
        </p:txBody>
      </p:sp>
      <p:sp>
        <p:nvSpPr>
          <p:cNvPr id="23" name="TextBox 23"/>
          <p:cNvSpPr txBox="1"/>
          <p:nvPr/>
        </p:nvSpPr>
        <p:spPr>
          <a:xfrm>
            <a:off x="8048242" y="2601273"/>
            <a:ext cx="2191502" cy="474497"/>
          </a:xfrm>
          <a:prstGeom prst="rect">
            <a:avLst/>
          </a:prstGeom>
        </p:spPr>
        <p:txBody>
          <a:bodyPr lIns="0" tIns="0" rIns="0" bIns="0" rtlCol="0" anchor="t">
            <a:spAutoFit/>
          </a:bodyPr>
          <a:lstStyle/>
          <a:p>
            <a:pPr algn="l">
              <a:lnSpc>
                <a:spcPts val="3359"/>
              </a:lnSpc>
            </a:pPr>
            <a:r>
              <a:rPr lang="en-US" sz="2400">
                <a:solidFill>
                  <a:srgbClr val="FFFFFF"/>
                </a:solidFill>
                <a:latin typeface="Gill Sans Light Shadowed"/>
                <a:ea typeface="Gill Sans Light Shadowed"/>
                <a:cs typeface="Gill Sans Light Shadowed"/>
                <a:sym typeface="Gill Sans Light Shadowed"/>
              </a:rPr>
              <a:t>Nivas EcoTech </a:t>
            </a:r>
          </a:p>
        </p:txBody>
      </p:sp>
      <p:sp>
        <p:nvSpPr>
          <p:cNvPr id="24" name="TextBox 24"/>
          <p:cNvSpPr txBox="1"/>
          <p:nvPr/>
        </p:nvSpPr>
        <p:spPr>
          <a:xfrm>
            <a:off x="13857483" y="2605073"/>
            <a:ext cx="1678224" cy="474497"/>
          </a:xfrm>
          <a:prstGeom prst="rect">
            <a:avLst/>
          </a:prstGeom>
        </p:spPr>
        <p:txBody>
          <a:bodyPr lIns="0" tIns="0" rIns="0" bIns="0" rtlCol="0" anchor="t">
            <a:spAutoFit/>
          </a:bodyPr>
          <a:lstStyle/>
          <a:p>
            <a:pPr algn="l">
              <a:lnSpc>
                <a:spcPts val="3359"/>
              </a:lnSpc>
            </a:pPr>
            <a:r>
              <a:rPr lang="en-US" sz="2400">
                <a:solidFill>
                  <a:srgbClr val="FFFFFF"/>
                </a:solidFill>
                <a:latin typeface="Gill Sans Light Shadowed"/>
                <a:ea typeface="Gill Sans Light Shadowed"/>
                <a:cs typeface="Gill Sans Light Shadowed"/>
                <a:sym typeface="Gill Sans Light Shadowed"/>
              </a:rPr>
              <a:t>Digital Twin</a:t>
            </a:r>
          </a:p>
        </p:txBody>
      </p:sp>
      <p:sp>
        <p:nvSpPr>
          <p:cNvPr id="25" name="TextBox 25"/>
          <p:cNvSpPr txBox="1"/>
          <p:nvPr/>
        </p:nvSpPr>
        <p:spPr>
          <a:xfrm>
            <a:off x="278292" y="3513731"/>
            <a:ext cx="5546393" cy="2055840"/>
          </a:xfrm>
          <a:prstGeom prst="rect">
            <a:avLst/>
          </a:prstGeom>
        </p:spPr>
        <p:txBody>
          <a:bodyPr lIns="0" tIns="0" rIns="0" bIns="0" rtlCol="0" anchor="t">
            <a:spAutoFit/>
          </a:bodyPr>
          <a:lstStyle/>
          <a:p>
            <a:pPr algn="l">
              <a:lnSpc>
                <a:spcPts val="3321"/>
              </a:lnSpc>
            </a:pPr>
            <a:r>
              <a:rPr lang="en-US" sz="2406">
                <a:solidFill>
                  <a:srgbClr val="000000"/>
                </a:solidFill>
                <a:latin typeface="Quattrocento"/>
                <a:ea typeface="Quattrocento"/>
                <a:cs typeface="Quattrocento"/>
                <a:sym typeface="Quattrocento"/>
              </a:rPr>
              <a:t>A compact personalized cooling dome uses chilled-water circulation and ESP32-based dew-point control to deliver efﬁcient, condensation-free localized cooling.</a:t>
            </a:r>
          </a:p>
        </p:txBody>
      </p:sp>
      <p:sp>
        <p:nvSpPr>
          <p:cNvPr id="26" name="TextBox 26"/>
          <p:cNvSpPr txBox="1"/>
          <p:nvPr/>
        </p:nvSpPr>
        <p:spPr>
          <a:xfrm>
            <a:off x="6596210" y="3547679"/>
            <a:ext cx="5386611" cy="2180826"/>
          </a:xfrm>
          <a:prstGeom prst="rect">
            <a:avLst/>
          </a:prstGeom>
        </p:spPr>
        <p:txBody>
          <a:bodyPr lIns="0" tIns="0" rIns="0" bIns="0" rtlCol="0" anchor="t">
            <a:spAutoFit/>
          </a:bodyPr>
          <a:lstStyle/>
          <a:p>
            <a:pPr algn="l">
              <a:lnSpc>
                <a:spcPts val="3512"/>
              </a:lnSpc>
            </a:pPr>
            <a:r>
              <a:rPr lang="en-US" sz="2545">
                <a:solidFill>
                  <a:srgbClr val="000000"/>
                </a:solidFill>
                <a:latin typeface="Quattrocento"/>
                <a:ea typeface="Quattrocento"/>
                <a:cs typeface="Quattrocento"/>
                <a:sym typeface="Quattrocento"/>
              </a:rPr>
              <a:t>An AI-powered tool that delivers climate-responsive green building designs using a hybrid multi-agent system with automated analysis and reporting.</a:t>
            </a:r>
          </a:p>
        </p:txBody>
      </p:sp>
      <p:sp>
        <p:nvSpPr>
          <p:cNvPr id="27" name="Freeform 27"/>
          <p:cNvSpPr/>
          <p:nvPr/>
        </p:nvSpPr>
        <p:spPr>
          <a:xfrm>
            <a:off x="5134551" y="5985680"/>
            <a:ext cx="7029976" cy="3038314"/>
          </a:xfrm>
          <a:custGeom>
            <a:avLst/>
            <a:gdLst/>
            <a:ahLst/>
            <a:cxnLst/>
            <a:rect l="l" t="t" r="r" b="b"/>
            <a:pathLst>
              <a:path w="7029976" h="3038314">
                <a:moveTo>
                  <a:pt x="0" y="0"/>
                </a:moveTo>
                <a:lnTo>
                  <a:pt x="7029977" y="0"/>
                </a:lnTo>
                <a:lnTo>
                  <a:pt x="7029977" y="3038314"/>
                </a:lnTo>
                <a:lnTo>
                  <a:pt x="0" y="3038314"/>
                </a:lnTo>
                <a:lnTo>
                  <a:pt x="0" y="0"/>
                </a:lnTo>
                <a:close/>
              </a:path>
            </a:pathLst>
          </a:custGeom>
          <a:blipFill>
            <a:blip r:embed="rId12"/>
            <a:stretch>
              <a:fillRect/>
            </a:stretch>
          </a:blipFill>
        </p:spPr>
        <p:txBody>
          <a:bodyPr/>
          <a:lstStyle/>
          <a:p>
            <a:endParaRPr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95240" y="0"/>
            <a:ext cx="18288000" cy="10287000"/>
            <a:chOff x="0" y="0"/>
            <a:chExt cx="16256000" cy="9144000"/>
          </a:xfrm>
        </p:grpSpPr>
        <p:sp>
          <p:nvSpPr>
            <p:cNvPr id="4" name="Freeform 4"/>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blipFill>
              <a:blip r:embed="rId3"/>
              <a:stretch>
                <a:fillRect/>
              </a:stretch>
            </a:blipFill>
          </p:spPr>
          <p:txBody>
            <a:bodyPr/>
            <a:lstStyle/>
            <a:p>
              <a:endParaRPr lang="en-US"/>
            </a:p>
          </p:txBody>
        </p:sp>
      </p:grpSp>
      <p:sp>
        <p:nvSpPr>
          <p:cNvPr id="5" name="Freeform 5"/>
          <p:cNvSpPr/>
          <p:nvPr/>
        </p:nvSpPr>
        <p:spPr>
          <a:xfrm>
            <a:off x="-95255" y="9986962"/>
            <a:ext cx="18478495" cy="395292"/>
          </a:xfrm>
          <a:custGeom>
            <a:avLst/>
            <a:gdLst/>
            <a:ahLst/>
            <a:cxnLst/>
            <a:rect l="l" t="t" r="r" b="b"/>
            <a:pathLst>
              <a:path w="18478495" h="395292">
                <a:moveTo>
                  <a:pt x="0" y="0"/>
                </a:moveTo>
                <a:lnTo>
                  <a:pt x="18478495" y="0"/>
                </a:lnTo>
                <a:lnTo>
                  <a:pt x="18478495" y="395293"/>
                </a:lnTo>
                <a:lnTo>
                  <a:pt x="0" y="3952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7287132" y="220670"/>
            <a:ext cx="662726" cy="1336296"/>
          </a:xfrm>
          <a:custGeom>
            <a:avLst/>
            <a:gdLst/>
            <a:ahLst/>
            <a:cxnLst/>
            <a:rect l="l" t="t" r="r" b="b"/>
            <a:pathLst>
              <a:path w="662726" h="1336296">
                <a:moveTo>
                  <a:pt x="0" y="0"/>
                </a:moveTo>
                <a:lnTo>
                  <a:pt x="662726" y="0"/>
                </a:lnTo>
                <a:lnTo>
                  <a:pt x="662726" y="1336296"/>
                </a:lnTo>
                <a:lnTo>
                  <a:pt x="0" y="133629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p:nvPr/>
        </p:nvGrpSpPr>
        <p:grpSpPr>
          <a:xfrm>
            <a:off x="17287132" y="220670"/>
            <a:ext cx="662726" cy="1336296"/>
            <a:chOff x="0" y="0"/>
            <a:chExt cx="589090" cy="1187818"/>
          </a:xfrm>
        </p:grpSpPr>
        <p:sp>
          <p:nvSpPr>
            <p:cNvPr id="8" name="Freeform 8"/>
            <p:cNvSpPr/>
            <p:nvPr/>
          </p:nvSpPr>
          <p:spPr>
            <a:xfrm>
              <a:off x="0" y="0"/>
              <a:ext cx="589026" cy="1187831"/>
            </a:xfrm>
            <a:custGeom>
              <a:avLst/>
              <a:gdLst/>
              <a:ahLst/>
              <a:cxnLst/>
              <a:rect l="l" t="t" r="r" b="b"/>
              <a:pathLst>
                <a:path w="589026" h="1187831">
                  <a:moveTo>
                    <a:pt x="0" y="0"/>
                  </a:moveTo>
                  <a:lnTo>
                    <a:pt x="589026" y="0"/>
                  </a:lnTo>
                  <a:lnTo>
                    <a:pt x="589026" y="1187831"/>
                  </a:lnTo>
                  <a:lnTo>
                    <a:pt x="0" y="1187831"/>
                  </a:lnTo>
                  <a:lnTo>
                    <a:pt x="0" y="0"/>
                  </a:lnTo>
                  <a:close/>
                </a:path>
              </a:pathLst>
            </a:custGeom>
            <a:blipFill>
              <a:blip r:embed="rId6"/>
              <a:stretch>
                <a:fillRect r="-10" b="1"/>
              </a:stretch>
            </a:blipFill>
          </p:spPr>
          <p:txBody>
            <a:bodyPr/>
            <a:lstStyle/>
            <a:p>
              <a:endParaRPr lang="en-US"/>
            </a:p>
          </p:txBody>
        </p:sp>
      </p:grpSp>
      <p:sp>
        <p:nvSpPr>
          <p:cNvPr id="9" name="Freeform 9"/>
          <p:cNvSpPr/>
          <p:nvPr/>
        </p:nvSpPr>
        <p:spPr>
          <a:xfrm>
            <a:off x="17030700" y="9542207"/>
            <a:ext cx="1257300" cy="539996"/>
          </a:xfrm>
          <a:custGeom>
            <a:avLst/>
            <a:gdLst/>
            <a:ahLst/>
            <a:cxnLst/>
            <a:rect l="l" t="t" r="r" b="b"/>
            <a:pathLst>
              <a:path w="1257300" h="539996">
                <a:moveTo>
                  <a:pt x="0" y="0"/>
                </a:moveTo>
                <a:lnTo>
                  <a:pt x="1257300" y="0"/>
                </a:lnTo>
                <a:lnTo>
                  <a:pt x="1257300" y="539996"/>
                </a:lnTo>
                <a:lnTo>
                  <a:pt x="0" y="53999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0" name="Group 10"/>
          <p:cNvGrpSpPr/>
          <p:nvPr/>
        </p:nvGrpSpPr>
        <p:grpSpPr>
          <a:xfrm>
            <a:off x="0" y="34962"/>
            <a:ext cx="1335538" cy="1307278"/>
            <a:chOff x="0" y="0"/>
            <a:chExt cx="1187145" cy="1162025"/>
          </a:xfrm>
        </p:grpSpPr>
        <p:sp>
          <p:nvSpPr>
            <p:cNvPr id="11" name="Freeform 11"/>
            <p:cNvSpPr/>
            <p:nvPr/>
          </p:nvSpPr>
          <p:spPr>
            <a:xfrm>
              <a:off x="0" y="0"/>
              <a:ext cx="1187196" cy="1162050"/>
            </a:xfrm>
            <a:custGeom>
              <a:avLst/>
              <a:gdLst/>
              <a:ahLst/>
              <a:cxnLst/>
              <a:rect l="l" t="t" r="r" b="b"/>
              <a:pathLst>
                <a:path w="1187196" h="1162050">
                  <a:moveTo>
                    <a:pt x="0" y="0"/>
                  </a:moveTo>
                  <a:lnTo>
                    <a:pt x="1187196" y="0"/>
                  </a:lnTo>
                  <a:lnTo>
                    <a:pt x="1187196" y="1162050"/>
                  </a:lnTo>
                  <a:lnTo>
                    <a:pt x="0" y="1162050"/>
                  </a:lnTo>
                  <a:lnTo>
                    <a:pt x="0" y="0"/>
                  </a:lnTo>
                  <a:close/>
                </a:path>
              </a:pathLst>
            </a:custGeom>
            <a:blipFill>
              <a:blip r:embed="rId8"/>
              <a:stretch>
                <a:fillRect r="4" b="2"/>
              </a:stretch>
            </a:blipFill>
          </p:spPr>
          <p:txBody>
            <a:bodyPr/>
            <a:lstStyle/>
            <a:p>
              <a:endParaRPr lang="en-US"/>
            </a:p>
          </p:txBody>
        </p:sp>
      </p:grpSp>
      <p:sp>
        <p:nvSpPr>
          <p:cNvPr id="12" name="Freeform 12"/>
          <p:cNvSpPr/>
          <p:nvPr/>
        </p:nvSpPr>
        <p:spPr>
          <a:xfrm>
            <a:off x="-95255" y="-60293"/>
            <a:ext cx="12713032" cy="1697398"/>
          </a:xfrm>
          <a:custGeom>
            <a:avLst/>
            <a:gdLst/>
            <a:ahLst/>
            <a:cxnLst/>
            <a:rect l="l" t="t" r="r" b="b"/>
            <a:pathLst>
              <a:path w="12713032" h="1697398">
                <a:moveTo>
                  <a:pt x="0" y="0"/>
                </a:moveTo>
                <a:lnTo>
                  <a:pt x="12713032" y="0"/>
                </a:lnTo>
                <a:lnTo>
                  <a:pt x="12713032" y="1697398"/>
                </a:lnTo>
                <a:lnTo>
                  <a:pt x="0" y="169739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394992" y="5223953"/>
            <a:ext cx="5512260" cy="4445741"/>
          </a:xfrm>
          <a:custGeom>
            <a:avLst/>
            <a:gdLst/>
            <a:ahLst/>
            <a:cxnLst/>
            <a:rect l="l" t="t" r="r" b="b"/>
            <a:pathLst>
              <a:path w="5512260" h="4445741">
                <a:moveTo>
                  <a:pt x="0" y="0"/>
                </a:moveTo>
                <a:lnTo>
                  <a:pt x="5512261" y="0"/>
                </a:lnTo>
                <a:lnTo>
                  <a:pt x="5512261" y="4445741"/>
                </a:lnTo>
                <a:lnTo>
                  <a:pt x="0" y="4445741"/>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14" name="Group 14"/>
          <p:cNvGrpSpPr/>
          <p:nvPr/>
        </p:nvGrpSpPr>
        <p:grpSpPr>
          <a:xfrm>
            <a:off x="12509549" y="5374143"/>
            <a:ext cx="5280931" cy="3478720"/>
            <a:chOff x="0" y="0"/>
            <a:chExt cx="4694161" cy="3092196"/>
          </a:xfrm>
        </p:grpSpPr>
        <p:sp>
          <p:nvSpPr>
            <p:cNvPr id="15" name="Freeform 15"/>
            <p:cNvSpPr/>
            <p:nvPr/>
          </p:nvSpPr>
          <p:spPr>
            <a:xfrm>
              <a:off x="0" y="0"/>
              <a:ext cx="4694174" cy="3092196"/>
            </a:xfrm>
            <a:custGeom>
              <a:avLst/>
              <a:gdLst/>
              <a:ahLst/>
              <a:cxnLst/>
              <a:rect l="l" t="t" r="r" b="b"/>
              <a:pathLst>
                <a:path w="4694174" h="3092196">
                  <a:moveTo>
                    <a:pt x="0" y="0"/>
                  </a:moveTo>
                  <a:lnTo>
                    <a:pt x="4694174" y="0"/>
                  </a:lnTo>
                  <a:lnTo>
                    <a:pt x="4694174" y="3092196"/>
                  </a:lnTo>
                  <a:lnTo>
                    <a:pt x="0" y="3092196"/>
                  </a:lnTo>
                  <a:lnTo>
                    <a:pt x="0" y="0"/>
                  </a:lnTo>
                  <a:close/>
                </a:path>
              </a:pathLst>
            </a:custGeom>
            <a:blipFill>
              <a:blip r:embed="rId11"/>
              <a:stretch>
                <a:fillRect/>
              </a:stretch>
            </a:blipFill>
          </p:spPr>
          <p:txBody>
            <a:bodyPr/>
            <a:lstStyle/>
            <a:p>
              <a:endParaRPr lang="en-US"/>
            </a:p>
          </p:txBody>
        </p:sp>
      </p:grpSp>
      <p:sp>
        <p:nvSpPr>
          <p:cNvPr id="16" name="Freeform 16"/>
          <p:cNvSpPr/>
          <p:nvPr/>
        </p:nvSpPr>
        <p:spPr>
          <a:xfrm>
            <a:off x="12585759" y="5393188"/>
            <a:ext cx="5128527" cy="3326330"/>
          </a:xfrm>
          <a:custGeom>
            <a:avLst/>
            <a:gdLst/>
            <a:ahLst/>
            <a:cxnLst/>
            <a:rect l="l" t="t" r="r" b="b"/>
            <a:pathLst>
              <a:path w="5128527" h="3326330">
                <a:moveTo>
                  <a:pt x="0" y="0"/>
                </a:moveTo>
                <a:lnTo>
                  <a:pt x="5128526" y="0"/>
                </a:lnTo>
                <a:lnTo>
                  <a:pt x="5128526" y="3326330"/>
                </a:lnTo>
                <a:lnTo>
                  <a:pt x="0" y="3326330"/>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grpSp>
        <p:nvGrpSpPr>
          <p:cNvPr id="17" name="Group 17"/>
          <p:cNvGrpSpPr/>
          <p:nvPr/>
        </p:nvGrpSpPr>
        <p:grpSpPr>
          <a:xfrm>
            <a:off x="12509549" y="8700473"/>
            <a:ext cx="5280931" cy="781055"/>
            <a:chOff x="0" y="0"/>
            <a:chExt cx="4694161" cy="694271"/>
          </a:xfrm>
        </p:grpSpPr>
        <p:sp>
          <p:nvSpPr>
            <p:cNvPr id="18" name="Freeform 18"/>
            <p:cNvSpPr/>
            <p:nvPr/>
          </p:nvSpPr>
          <p:spPr>
            <a:xfrm>
              <a:off x="0" y="0"/>
              <a:ext cx="4694174" cy="694309"/>
            </a:xfrm>
            <a:custGeom>
              <a:avLst/>
              <a:gdLst/>
              <a:ahLst/>
              <a:cxnLst/>
              <a:rect l="l" t="t" r="r" b="b"/>
              <a:pathLst>
                <a:path w="4694174" h="694309">
                  <a:moveTo>
                    <a:pt x="0" y="0"/>
                  </a:moveTo>
                  <a:lnTo>
                    <a:pt x="4694174" y="0"/>
                  </a:lnTo>
                  <a:lnTo>
                    <a:pt x="4694174" y="694309"/>
                  </a:lnTo>
                  <a:lnTo>
                    <a:pt x="0" y="694309"/>
                  </a:lnTo>
                  <a:lnTo>
                    <a:pt x="0" y="0"/>
                  </a:lnTo>
                  <a:close/>
                </a:path>
              </a:pathLst>
            </a:custGeom>
            <a:blipFill>
              <a:blip r:embed="rId13"/>
              <a:stretch>
                <a:fillRect b="5"/>
              </a:stretch>
            </a:blipFill>
          </p:spPr>
          <p:txBody>
            <a:bodyPr/>
            <a:lstStyle/>
            <a:p>
              <a:endParaRPr lang="en-US"/>
            </a:p>
          </p:txBody>
        </p:sp>
      </p:grpSp>
      <p:sp>
        <p:nvSpPr>
          <p:cNvPr id="19" name="Freeform 19"/>
          <p:cNvSpPr/>
          <p:nvPr/>
        </p:nvSpPr>
        <p:spPr>
          <a:xfrm>
            <a:off x="12585759" y="8719518"/>
            <a:ext cx="5128527" cy="628650"/>
          </a:xfrm>
          <a:custGeom>
            <a:avLst/>
            <a:gdLst/>
            <a:ahLst/>
            <a:cxnLst/>
            <a:rect l="l" t="t" r="r" b="b"/>
            <a:pathLst>
              <a:path w="5128527" h="628650">
                <a:moveTo>
                  <a:pt x="0" y="0"/>
                </a:moveTo>
                <a:lnTo>
                  <a:pt x="5128526" y="0"/>
                </a:lnTo>
                <a:lnTo>
                  <a:pt x="5128526" y="628650"/>
                </a:lnTo>
                <a:lnTo>
                  <a:pt x="0" y="628650"/>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US"/>
          </a:p>
        </p:txBody>
      </p:sp>
      <p:grpSp>
        <p:nvGrpSpPr>
          <p:cNvPr id="20" name="Group 20"/>
          <p:cNvGrpSpPr/>
          <p:nvPr/>
        </p:nvGrpSpPr>
        <p:grpSpPr>
          <a:xfrm>
            <a:off x="14599882" y="4851678"/>
            <a:ext cx="1181105" cy="1181105"/>
            <a:chOff x="0" y="0"/>
            <a:chExt cx="1049871" cy="1049871"/>
          </a:xfrm>
        </p:grpSpPr>
        <p:sp>
          <p:nvSpPr>
            <p:cNvPr id="21" name="Freeform 21"/>
            <p:cNvSpPr/>
            <p:nvPr/>
          </p:nvSpPr>
          <p:spPr>
            <a:xfrm>
              <a:off x="0" y="0"/>
              <a:ext cx="1049909" cy="1049909"/>
            </a:xfrm>
            <a:custGeom>
              <a:avLst/>
              <a:gdLst/>
              <a:ahLst/>
              <a:cxnLst/>
              <a:rect l="l" t="t" r="r" b="b"/>
              <a:pathLst>
                <a:path w="1049909" h="1049909">
                  <a:moveTo>
                    <a:pt x="0" y="0"/>
                  </a:moveTo>
                  <a:lnTo>
                    <a:pt x="1049909" y="0"/>
                  </a:lnTo>
                  <a:lnTo>
                    <a:pt x="1049909" y="1049909"/>
                  </a:lnTo>
                  <a:lnTo>
                    <a:pt x="0" y="1049909"/>
                  </a:lnTo>
                  <a:lnTo>
                    <a:pt x="0" y="0"/>
                  </a:lnTo>
                  <a:close/>
                </a:path>
              </a:pathLst>
            </a:custGeom>
            <a:blipFill>
              <a:blip r:embed="rId15"/>
              <a:stretch>
                <a:fillRect r="3" b="3"/>
              </a:stretch>
            </a:blipFill>
          </p:spPr>
          <p:txBody>
            <a:bodyPr/>
            <a:lstStyle/>
            <a:p>
              <a:endParaRPr lang="en-US"/>
            </a:p>
          </p:txBody>
        </p:sp>
      </p:grpSp>
      <p:sp>
        <p:nvSpPr>
          <p:cNvPr id="22" name="Freeform 22"/>
          <p:cNvSpPr/>
          <p:nvPr/>
        </p:nvSpPr>
        <p:spPr>
          <a:xfrm>
            <a:off x="14540417" y="4792213"/>
            <a:ext cx="1219195" cy="1219195"/>
          </a:xfrm>
          <a:custGeom>
            <a:avLst/>
            <a:gdLst/>
            <a:ahLst/>
            <a:cxnLst/>
            <a:rect l="l" t="t" r="r" b="b"/>
            <a:pathLst>
              <a:path w="1219195" h="1219195">
                <a:moveTo>
                  <a:pt x="0" y="0"/>
                </a:moveTo>
                <a:lnTo>
                  <a:pt x="1219196" y="0"/>
                </a:lnTo>
                <a:lnTo>
                  <a:pt x="1219196" y="1219195"/>
                </a:lnTo>
                <a:lnTo>
                  <a:pt x="0" y="1219195"/>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US"/>
          </a:p>
        </p:txBody>
      </p:sp>
      <p:grpSp>
        <p:nvGrpSpPr>
          <p:cNvPr id="23" name="Group 23"/>
          <p:cNvGrpSpPr/>
          <p:nvPr/>
        </p:nvGrpSpPr>
        <p:grpSpPr>
          <a:xfrm>
            <a:off x="14882003" y="5043802"/>
            <a:ext cx="536038" cy="715232"/>
            <a:chOff x="0" y="0"/>
            <a:chExt cx="476479" cy="635762"/>
          </a:xfrm>
        </p:grpSpPr>
        <p:sp>
          <p:nvSpPr>
            <p:cNvPr id="24" name="Freeform 24"/>
            <p:cNvSpPr/>
            <p:nvPr/>
          </p:nvSpPr>
          <p:spPr>
            <a:xfrm>
              <a:off x="0" y="0"/>
              <a:ext cx="476504" cy="635762"/>
            </a:xfrm>
            <a:custGeom>
              <a:avLst/>
              <a:gdLst/>
              <a:ahLst/>
              <a:cxnLst/>
              <a:rect l="l" t="t" r="r" b="b"/>
              <a:pathLst>
                <a:path w="476504" h="635762">
                  <a:moveTo>
                    <a:pt x="0" y="0"/>
                  </a:moveTo>
                  <a:lnTo>
                    <a:pt x="476504" y="0"/>
                  </a:lnTo>
                  <a:lnTo>
                    <a:pt x="476504" y="635762"/>
                  </a:lnTo>
                  <a:lnTo>
                    <a:pt x="0" y="635762"/>
                  </a:lnTo>
                  <a:lnTo>
                    <a:pt x="0" y="0"/>
                  </a:lnTo>
                  <a:close/>
                </a:path>
              </a:pathLst>
            </a:custGeom>
            <a:blipFill>
              <a:blip r:embed="rId17"/>
              <a:stretch>
                <a:fillRect l="-145501" r="-80319"/>
              </a:stretch>
            </a:blipFill>
          </p:spPr>
          <p:txBody>
            <a:bodyPr/>
            <a:lstStyle/>
            <a:p>
              <a:endParaRPr lang="en-US"/>
            </a:p>
          </p:txBody>
        </p:sp>
      </p:grpSp>
      <p:grpSp>
        <p:nvGrpSpPr>
          <p:cNvPr id="25" name="Group 25"/>
          <p:cNvGrpSpPr/>
          <p:nvPr/>
        </p:nvGrpSpPr>
        <p:grpSpPr>
          <a:xfrm>
            <a:off x="489804" y="2051571"/>
            <a:ext cx="5280931" cy="2340578"/>
            <a:chOff x="0" y="0"/>
            <a:chExt cx="4694161" cy="2080514"/>
          </a:xfrm>
        </p:grpSpPr>
        <p:sp>
          <p:nvSpPr>
            <p:cNvPr id="26" name="Freeform 26"/>
            <p:cNvSpPr/>
            <p:nvPr/>
          </p:nvSpPr>
          <p:spPr>
            <a:xfrm>
              <a:off x="0" y="0"/>
              <a:ext cx="4694174" cy="2080514"/>
            </a:xfrm>
            <a:custGeom>
              <a:avLst/>
              <a:gdLst/>
              <a:ahLst/>
              <a:cxnLst/>
              <a:rect l="l" t="t" r="r" b="b"/>
              <a:pathLst>
                <a:path w="4694174" h="2080514">
                  <a:moveTo>
                    <a:pt x="0" y="0"/>
                  </a:moveTo>
                  <a:lnTo>
                    <a:pt x="4694174" y="0"/>
                  </a:lnTo>
                  <a:lnTo>
                    <a:pt x="4694174" y="2080514"/>
                  </a:lnTo>
                  <a:lnTo>
                    <a:pt x="0" y="2080514"/>
                  </a:lnTo>
                  <a:lnTo>
                    <a:pt x="0" y="0"/>
                  </a:lnTo>
                  <a:close/>
                </a:path>
              </a:pathLst>
            </a:custGeom>
            <a:blipFill>
              <a:blip r:embed="rId18"/>
              <a:stretch>
                <a:fillRect/>
              </a:stretch>
            </a:blipFill>
          </p:spPr>
          <p:txBody>
            <a:bodyPr/>
            <a:lstStyle/>
            <a:p>
              <a:endParaRPr lang="en-US"/>
            </a:p>
          </p:txBody>
        </p:sp>
      </p:grpSp>
      <p:sp>
        <p:nvSpPr>
          <p:cNvPr id="27" name="Freeform 27"/>
          <p:cNvSpPr/>
          <p:nvPr/>
        </p:nvSpPr>
        <p:spPr>
          <a:xfrm>
            <a:off x="566014" y="2070616"/>
            <a:ext cx="5128527" cy="2188173"/>
          </a:xfrm>
          <a:custGeom>
            <a:avLst/>
            <a:gdLst/>
            <a:ahLst/>
            <a:cxnLst/>
            <a:rect l="l" t="t" r="r" b="b"/>
            <a:pathLst>
              <a:path w="5128527" h="2188173">
                <a:moveTo>
                  <a:pt x="0" y="0"/>
                </a:moveTo>
                <a:lnTo>
                  <a:pt x="5128526" y="0"/>
                </a:lnTo>
                <a:lnTo>
                  <a:pt x="5128526" y="2188173"/>
                </a:lnTo>
                <a:lnTo>
                  <a:pt x="0" y="2188173"/>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grpSp>
        <p:nvGrpSpPr>
          <p:cNvPr id="28" name="Group 28"/>
          <p:cNvGrpSpPr/>
          <p:nvPr/>
        </p:nvGrpSpPr>
        <p:grpSpPr>
          <a:xfrm>
            <a:off x="489804" y="4250374"/>
            <a:ext cx="5280931" cy="781055"/>
            <a:chOff x="0" y="0"/>
            <a:chExt cx="4694161" cy="694271"/>
          </a:xfrm>
        </p:grpSpPr>
        <p:sp>
          <p:nvSpPr>
            <p:cNvPr id="29" name="Freeform 29"/>
            <p:cNvSpPr/>
            <p:nvPr/>
          </p:nvSpPr>
          <p:spPr>
            <a:xfrm>
              <a:off x="0" y="0"/>
              <a:ext cx="4694174" cy="694309"/>
            </a:xfrm>
            <a:custGeom>
              <a:avLst/>
              <a:gdLst/>
              <a:ahLst/>
              <a:cxnLst/>
              <a:rect l="l" t="t" r="r" b="b"/>
              <a:pathLst>
                <a:path w="4694174" h="694309">
                  <a:moveTo>
                    <a:pt x="0" y="0"/>
                  </a:moveTo>
                  <a:lnTo>
                    <a:pt x="4694174" y="0"/>
                  </a:lnTo>
                  <a:lnTo>
                    <a:pt x="4694174" y="694309"/>
                  </a:lnTo>
                  <a:lnTo>
                    <a:pt x="0" y="694309"/>
                  </a:lnTo>
                  <a:lnTo>
                    <a:pt x="0" y="0"/>
                  </a:lnTo>
                  <a:close/>
                </a:path>
              </a:pathLst>
            </a:custGeom>
            <a:blipFill>
              <a:blip r:embed="rId13"/>
              <a:stretch>
                <a:fillRect b="5"/>
              </a:stretch>
            </a:blipFill>
          </p:spPr>
          <p:txBody>
            <a:bodyPr/>
            <a:lstStyle/>
            <a:p>
              <a:endParaRPr lang="en-US"/>
            </a:p>
          </p:txBody>
        </p:sp>
      </p:grpSp>
      <p:sp>
        <p:nvSpPr>
          <p:cNvPr id="30" name="Freeform 30"/>
          <p:cNvSpPr/>
          <p:nvPr/>
        </p:nvSpPr>
        <p:spPr>
          <a:xfrm>
            <a:off x="566014" y="4269419"/>
            <a:ext cx="5128527" cy="628650"/>
          </a:xfrm>
          <a:custGeom>
            <a:avLst/>
            <a:gdLst/>
            <a:ahLst/>
            <a:cxnLst/>
            <a:rect l="l" t="t" r="r" b="b"/>
            <a:pathLst>
              <a:path w="5128527" h="628650">
                <a:moveTo>
                  <a:pt x="0" y="0"/>
                </a:moveTo>
                <a:lnTo>
                  <a:pt x="5128526" y="0"/>
                </a:lnTo>
                <a:lnTo>
                  <a:pt x="5128526" y="628650"/>
                </a:lnTo>
                <a:lnTo>
                  <a:pt x="0" y="628650"/>
                </a:lnTo>
                <a:lnTo>
                  <a:pt x="0" y="0"/>
                </a:lnTo>
                <a:close/>
              </a:path>
            </a:pathLst>
          </a:custGeom>
          <a:blipFill>
            <a:blip>
              <a:extLst>
                <a:ext uri="{96DAC541-7B7A-43D3-8B79-37D633B846F1}">
                  <asvg:svgBlip xmlns:asvg="http://schemas.microsoft.com/office/drawing/2016/SVG/main" r:embed="rId20"/>
                </a:ext>
              </a:extLst>
            </a:blip>
            <a:stretch>
              <a:fillRect/>
            </a:stretch>
          </a:blipFill>
        </p:spPr>
        <p:txBody>
          <a:bodyPr/>
          <a:lstStyle/>
          <a:p>
            <a:endParaRPr lang="en-US"/>
          </a:p>
        </p:txBody>
      </p:sp>
      <p:grpSp>
        <p:nvGrpSpPr>
          <p:cNvPr id="31" name="Group 31"/>
          <p:cNvGrpSpPr/>
          <p:nvPr/>
        </p:nvGrpSpPr>
        <p:grpSpPr>
          <a:xfrm>
            <a:off x="2580137" y="1510989"/>
            <a:ext cx="1181105" cy="1181105"/>
            <a:chOff x="0" y="0"/>
            <a:chExt cx="1049871" cy="1049871"/>
          </a:xfrm>
        </p:grpSpPr>
        <p:sp>
          <p:nvSpPr>
            <p:cNvPr id="32" name="Freeform 32"/>
            <p:cNvSpPr/>
            <p:nvPr/>
          </p:nvSpPr>
          <p:spPr>
            <a:xfrm>
              <a:off x="0" y="0"/>
              <a:ext cx="1049909" cy="1049909"/>
            </a:xfrm>
            <a:custGeom>
              <a:avLst/>
              <a:gdLst/>
              <a:ahLst/>
              <a:cxnLst/>
              <a:rect l="l" t="t" r="r" b="b"/>
              <a:pathLst>
                <a:path w="1049909" h="1049909">
                  <a:moveTo>
                    <a:pt x="0" y="0"/>
                  </a:moveTo>
                  <a:lnTo>
                    <a:pt x="1049909" y="0"/>
                  </a:lnTo>
                  <a:lnTo>
                    <a:pt x="1049909" y="1049909"/>
                  </a:lnTo>
                  <a:lnTo>
                    <a:pt x="0" y="1049909"/>
                  </a:lnTo>
                  <a:lnTo>
                    <a:pt x="0" y="0"/>
                  </a:lnTo>
                  <a:close/>
                </a:path>
              </a:pathLst>
            </a:custGeom>
            <a:blipFill>
              <a:blip r:embed="rId21"/>
              <a:stretch>
                <a:fillRect r="3" b="3"/>
              </a:stretch>
            </a:blipFill>
          </p:spPr>
          <p:txBody>
            <a:bodyPr/>
            <a:lstStyle/>
            <a:p>
              <a:endParaRPr lang="en-US"/>
            </a:p>
          </p:txBody>
        </p:sp>
      </p:grpSp>
      <p:sp>
        <p:nvSpPr>
          <p:cNvPr id="33" name="Freeform 33"/>
          <p:cNvSpPr/>
          <p:nvPr/>
        </p:nvSpPr>
        <p:spPr>
          <a:xfrm>
            <a:off x="2520672" y="1451524"/>
            <a:ext cx="1219195" cy="1219195"/>
          </a:xfrm>
          <a:custGeom>
            <a:avLst/>
            <a:gdLst/>
            <a:ahLst/>
            <a:cxnLst/>
            <a:rect l="l" t="t" r="r" b="b"/>
            <a:pathLst>
              <a:path w="1219195" h="1219195">
                <a:moveTo>
                  <a:pt x="0" y="0"/>
                </a:moveTo>
                <a:lnTo>
                  <a:pt x="1219195" y="0"/>
                </a:lnTo>
                <a:lnTo>
                  <a:pt x="1219195" y="1219196"/>
                </a:lnTo>
                <a:lnTo>
                  <a:pt x="0" y="1219196"/>
                </a:lnTo>
                <a:lnTo>
                  <a:pt x="0" y="0"/>
                </a:lnTo>
                <a:close/>
              </a:path>
            </a:pathLst>
          </a:custGeom>
          <a:blipFill>
            <a:blip>
              <a:extLst>
                <a:ext uri="{96DAC541-7B7A-43D3-8B79-37D633B846F1}">
                  <asvg:svgBlip xmlns:asvg="http://schemas.microsoft.com/office/drawing/2016/SVG/main" r:embed="rId22"/>
                </a:ext>
              </a:extLst>
            </a:blip>
            <a:stretch>
              <a:fillRect/>
            </a:stretch>
          </a:blipFill>
        </p:spPr>
        <p:txBody>
          <a:bodyPr/>
          <a:lstStyle/>
          <a:p>
            <a:endParaRPr lang="en-US"/>
          </a:p>
        </p:txBody>
      </p:sp>
      <p:grpSp>
        <p:nvGrpSpPr>
          <p:cNvPr id="34" name="Group 34"/>
          <p:cNvGrpSpPr/>
          <p:nvPr/>
        </p:nvGrpSpPr>
        <p:grpSpPr>
          <a:xfrm>
            <a:off x="2841984" y="1722401"/>
            <a:ext cx="576572" cy="668826"/>
            <a:chOff x="0" y="0"/>
            <a:chExt cx="512508" cy="594512"/>
          </a:xfrm>
        </p:grpSpPr>
        <p:sp>
          <p:nvSpPr>
            <p:cNvPr id="35" name="Freeform 35"/>
            <p:cNvSpPr/>
            <p:nvPr/>
          </p:nvSpPr>
          <p:spPr>
            <a:xfrm>
              <a:off x="0" y="0"/>
              <a:ext cx="512572" cy="594487"/>
            </a:xfrm>
            <a:custGeom>
              <a:avLst/>
              <a:gdLst/>
              <a:ahLst/>
              <a:cxnLst/>
              <a:rect l="l" t="t" r="r" b="b"/>
              <a:pathLst>
                <a:path w="512572" h="594487">
                  <a:moveTo>
                    <a:pt x="0" y="0"/>
                  </a:moveTo>
                  <a:lnTo>
                    <a:pt x="512572" y="0"/>
                  </a:lnTo>
                  <a:lnTo>
                    <a:pt x="512572" y="594487"/>
                  </a:lnTo>
                  <a:lnTo>
                    <a:pt x="0" y="594487"/>
                  </a:lnTo>
                  <a:lnTo>
                    <a:pt x="0" y="0"/>
                  </a:lnTo>
                  <a:close/>
                </a:path>
              </a:pathLst>
            </a:custGeom>
            <a:blipFill>
              <a:blip r:embed="rId23"/>
              <a:stretch>
                <a:fillRect l="-19132" r="-21687" b="-21412"/>
              </a:stretch>
            </a:blipFill>
          </p:spPr>
          <p:txBody>
            <a:bodyPr/>
            <a:lstStyle/>
            <a:p>
              <a:endParaRPr lang="en-US"/>
            </a:p>
          </p:txBody>
        </p:sp>
      </p:grpSp>
      <p:grpSp>
        <p:nvGrpSpPr>
          <p:cNvPr id="36" name="Group 36"/>
          <p:cNvGrpSpPr/>
          <p:nvPr/>
        </p:nvGrpSpPr>
        <p:grpSpPr>
          <a:xfrm>
            <a:off x="6805293" y="1846717"/>
            <a:ext cx="5280931" cy="7006147"/>
            <a:chOff x="0" y="0"/>
            <a:chExt cx="4694161" cy="6227686"/>
          </a:xfrm>
        </p:grpSpPr>
        <p:sp>
          <p:nvSpPr>
            <p:cNvPr id="37" name="Freeform 37"/>
            <p:cNvSpPr/>
            <p:nvPr/>
          </p:nvSpPr>
          <p:spPr>
            <a:xfrm>
              <a:off x="0" y="0"/>
              <a:ext cx="4694174" cy="6227699"/>
            </a:xfrm>
            <a:custGeom>
              <a:avLst/>
              <a:gdLst/>
              <a:ahLst/>
              <a:cxnLst/>
              <a:rect l="l" t="t" r="r" b="b"/>
              <a:pathLst>
                <a:path w="4694174" h="6227699">
                  <a:moveTo>
                    <a:pt x="0" y="0"/>
                  </a:moveTo>
                  <a:lnTo>
                    <a:pt x="4694174" y="0"/>
                  </a:lnTo>
                  <a:lnTo>
                    <a:pt x="4694174" y="6227699"/>
                  </a:lnTo>
                  <a:lnTo>
                    <a:pt x="0" y="6227699"/>
                  </a:lnTo>
                  <a:lnTo>
                    <a:pt x="0" y="0"/>
                  </a:lnTo>
                  <a:close/>
                </a:path>
              </a:pathLst>
            </a:custGeom>
            <a:blipFill>
              <a:blip r:embed="rId24"/>
              <a:stretch>
                <a:fillRect/>
              </a:stretch>
            </a:blipFill>
          </p:spPr>
          <p:txBody>
            <a:bodyPr/>
            <a:lstStyle/>
            <a:p>
              <a:endParaRPr lang="en-US"/>
            </a:p>
          </p:txBody>
        </p:sp>
      </p:grpSp>
      <p:sp>
        <p:nvSpPr>
          <p:cNvPr id="38" name="Freeform 38"/>
          <p:cNvSpPr/>
          <p:nvPr/>
        </p:nvSpPr>
        <p:spPr>
          <a:xfrm>
            <a:off x="6881503" y="1865762"/>
            <a:ext cx="5128527" cy="6853757"/>
          </a:xfrm>
          <a:custGeom>
            <a:avLst/>
            <a:gdLst/>
            <a:ahLst/>
            <a:cxnLst/>
            <a:rect l="l" t="t" r="r" b="b"/>
            <a:pathLst>
              <a:path w="5128527" h="6853757">
                <a:moveTo>
                  <a:pt x="0" y="0"/>
                </a:moveTo>
                <a:lnTo>
                  <a:pt x="5128527" y="0"/>
                </a:lnTo>
                <a:lnTo>
                  <a:pt x="5128527" y="6853756"/>
                </a:lnTo>
                <a:lnTo>
                  <a:pt x="0" y="6853756"/>
                </a:lnTo>
                <a:lnTo>
                  <a:pt x="0" y="0"/>
                </a:lnTo>
                <a:close/>
              </a:path>
            </a:pathLst>
          </a:custGeom>
          <a:blipFill>
            <a:blip>
              <a:extLst>
                <a:ext uri="{96DAC541-7B7A-43D3-8B79-37D633B846F1}">
                  <asvg:svgBlip xmlns:asvg="http://schemas.microsoft.com/office/drawing/2016/SVG/main" r:embed="rId25"/>
                </a:ext>
              </a:extLst>
            </a:blip>
            <a:stretch>
              <a:fillRect/>
            </a:stretch>
          </a:blipFill>
        </p:spPr>
        <p:txBody>
          <a:bodyPr/>
          <a:lstStyle/>
          <a:p>
            <a:endParaRPr lang="en-US"/>
          </a:p>
        </p:txBody>
      </p:sp>
      <p:grpSp>
        <p:nvGrpSpPr>
          <p:cNvPr id="39" name="Group 39"/>
          <p:cNvGrpSpPr/>
          <p:nvPr/>
        </p:nvGrpSpPr>
        <p:grpSpPr>
          <a:xfrm>
            <a:off x="6805293" y="8700473"/>
            <a:ext cx="5280931" cy="781055"/>
            <a:chOff x="0" y="0"/>
            <a:chExt cx="4694161" cy="694271"/>
          </a:xfrm>
        </p:grpSpPr>
        <p:sp>
          <p:nvSpPr>
            <p:cNvPr id="40" name="Freeform 40"/>
            <p:cNvSpPr/>
            <p:nvPr/>
          </p:nvSpPr>
          <p:spPr>
            <a:xfrm>
              <a:off x="0" y="0"/>
              <a:ext cx="4694174" cy="694309"/>
            </a:xfrm>
            <a:custGeom>
              <a:avLst/>
              <a:gdLst/>
              <a:ahLst/>
              <a:cxnLst/>
              <a:rect l="l" t="t" r="r" b="b"/>
              <a:pathLst>
                <a:path w="4694174" h="694309">
                  <a:moveTo>
                    <a:pt x="0" y="0"/>
                  </a:moveTo>
                  <a:lnTo>
                    <a:pt x="4694174" y="0"/>
                  </a:lnTo>
                  <a:lnTo>
                    <a:pt x="4694174" y="694309"/>
                  </a:lnTo>
                  <a:lnTo>
                    <a:pt x="0" y="694309"/>
                  </a:lnTo>
                  <a:lnTo>
                    <a:pt x="0" y="0"/>
                  </a:lnTo>
                  <a:close/>
                </a:path>
              </a:pathLst>
            </a:custGeom>
            <a:blipFill>
              <a:blip r:embed="rId13"/>
              <a:stretch>
                <a:fillRect b="5"/>
              </a:stretch>
            </a:blipFill>
          </p:spPr>
          <p:txBody>
            <a:bodyPr/>
            <a:lstStyle/>
            <a:p>
              <a:endParaRPr lang="en-US"/>
            </a:p>
          </p:txBody>
        </p:sp>
      </p:grpSp>
      <p:sp>
        <p:nvSpPr>
          <p:cNvPr id="41" name="Freeform 41"/>
          <p:cNvSpPr/>
          <p:nvPr/>
        </p:nvSpPr>
        <p:spPr>
          <a:xfrm>
            <a:off x="6881503" y="8719518"/>
            <a:ext cx="5128527" cy="628650"/>
          </a:xfrm>
          <a:custGeom>
            <a:avLst/>
            <a:gdLst/>
            <a:ahLst/>
            <a:cxnLst/>
            <a:rect l="l" t="t" r="r" b="b"/>
            <a:pathLst>
              <a:path w="5128527" h="628650">
                <a:moveTo>
                  <a:pt x="0" y="0"/>
                </a:moveTo>
                <a:lnTo>
                  <a:pt x="5128527" y="0"/>
                </a:lnTo>
                <a:lnTo>
                  <a:pt x="5128527" y="628650"/>
                </a:lnTo>
                <a:lnTo>
                  <a:pt x="0" y="628650"/>
                </a:lnTo>
                <a:lnTo>
                  <a:pt x="0" y="0"/>
                </a:lnTo>
                <a:close/>
              </a:path>
            </a:pathLst>
          </a:custGeom>
          <a:blipFill>
            <a:blip>
              <a:extLst>
                <a:ext uri="{96DAC541-7B7A-43D3-8B79-37D633B846F1}">
                  <asvg:svgBlip xmlns:asvg="http://schemas.microsoft.com/office/drawing/2016/SVG/main" r:embed="rId20"/>
                </a:ext>
              </a:extLst>
            </a:blip>
            <a:stretch>
              <a:fillRect/>
            </a:stretch>
          </a:blipFill>
        </p:spPr>
        <p:txBody>
          <a:bodyPr/>
          <a:lstStyle/>
          <a:p>
            <a:endParaRPr lang="en-US"/>
          </a:p>
        </p:txBody>
      </p:sp>
      <p:grpSp>
        <p:nvGrpSpPr>
          <p:cNvPr id="42" name="Group 42"/>
          <p:cNvGrpSpPr/>
          <p:nvPr/>
        </p:nvGrpSpPr>
        <p:grpSpPr>
          <a:xfrm>
            <a:off x="8967492" y="1306149"/>
            <a:ext cx="1181105" cy="1181105"/>
            <a:chOff x="0" y="0"/>
            <a:chExt cx="1049871" cy="1049871"/>
          </a:xfrm>
        </p:grpSpPr>
        <p:sp>
          <p:nvSpPr>
            <p:cNvPr id="43" name="Freeform 43"/>
            <p:cNvSpPr/>
            <p:nvPr/>
          </p:nvSpPr>
          <p:spPr>
            <a:xfrm>
              <a:off x="0" y="0"/>
              <a:ext cx="1049909" cy="1049909"/>
            </a:xfrm>
            <a:custGeom>
              <a:avLst/>
              <a:gdLst/>
              <a:ahLst/>
              <a:cxnLst/>
              <a:rect l="l" t="t" r="r" b="b"/>
              <a:pathLst>
                <a:path w="1049909" h="1049909">
                  <a:moveTo>
                    <a:pt x="0" y="0"/>
                  </a:moveTo>
                  <a:lnTo>
                    <a:pt x="1049909" y="0"/>
                  </a:lnTo>
                  <a:lnTo>
                    <a:pt x="1049909" y="1049909"/>
                  </a:lnTo>
                  <a:lnTo>
                    <a:pt x="0" y="1049909"/>
                  </a:lnTo>
                  <a:lnTo>
                    <a:pt x="0" y="0"/>
                  </a:lnTo>
                  <a:close/>
                </a:path>
              </a:pathLst>
            </a:custGeom>
            <a:blipFill>
              <a:blip r:embed="rId26"/>
              <a:stretch>
                <a:fillRect r="3" b="3"/>
              </a:stretch>
            </a:blipFill>
          </p:spPr>
          <p:txBody>
            <a:bodyPr/>
            <a:lstStyle/>
            <a:p>
              <a:endParaRPr lang="en-US"/>
            </a:p>
          </p:txBody>
        </p:sp>
      </p:grpSp>
      <p:sp>
        <p:nvSpPr>
          <p:cNvPr id="44" name="Freeform 44"/>
          <p:cNvSpPr/>
          <p:nvPr/>
        </p:nvSpPr>
        <p:spPr>
          <a:xfrm>
            <a:off x="8908028" y="1246684"/>
            <a:ext cx="1219195" cy="1219195"/>
          </a:xfrm>
          <a:custGeom>
            <a:avLst/>
            <a:gdLst/>
            <a:ahLst/>
            <a:cxnLst/>
            <a:rect l="l" t="t" r="r" b="b"/>
            <a:pathLst>
              <a:path w="1219195" h="1219195">
                <a:moveTo>
                  <a:pt x="0" y="0"/>
                </a:moveTo>
                <a:lnTo>
                  <a:pt x="1219195" y="0"/>
                </a:lnTo>
                <a:lnTo>
                  <a:pt x="1219195" y="1219196"/>
                </a:lnTo>
                <a:lnTo>
                  <a:pt x="0" y="1219196"/>
                </a:lnTo>
                <a:lnTo>
                  <a:pt x="0" y="0"/>
                </a:lnTo>
                <a:close/>
              </a:path>
            </a:pathLst>
          </a:custGeom>
          <a:blipFill>
            <a:blip>
              <a:extLst>
                <a:ext uri="{96DAC541-7B7A-43D3-8B79-37D633B846F1}">
                  <asvg:svgBlip xmlns:asvg="http://schemas.microsoft.com/office/drawing/2016/SVG/main" r:embed="rId27"/>
                </a:ext>
              </a:extLst>
            </a:blip>
            <a:stretch>
              <a:fillRect/>
            </a:stretch>
          </a:blipFill>
        </p:spPr>
        <p:txBody>
          <a:bodyPr/>
          <a:lstStyle/>
          <a:p>
            <a:endParaRPr lang="en-US"/>
          </a:p>
        </p:txBody>
      </p:sp>
      <p:grpSp>
        <p:nvGrpSpPr>
          <p:cNvPr id="45" name="Group 45"/>
          <p:cNvGrpSpPr/>
          <p:nvPr/>
        </p:nvGrpSpPr>
        <p:grpSpPr>
          <a:xfrm>
            <a:off x="9181533" y="1605958"/>
            <a:ext cx="672170" cy="550083"/>
            <a:chOff x="0" y="0"/>
            <a:chExt cx="597484" cy="488963"/>
          </a:xfrm>
        </p:grpSpPr>
        <p:sp>
          <p:nvSpPr>
            <p:cNvPr id="46" name="Freeform 46"/>
            <p:cNvSpPr/>
            <p:nvPr/>
          </p:nvSpPr>
          <p:spPr>
            <a:xfrm>
              <a:off x="0" y="0"/>
              <a:ext cx="597535" cy="488950"/>
            </a:xfrm>
            <a:custGeom>
              <a:avLst/>
              <a:gdLst/>
              <a:ahLst/>
              <a:cxnLst/>
              <a:rect l="l" t="t" r="r" b="b"/>
              <a:pathLst>
                <a:path w="597535" h="488950">
                  <a:moveTo>
                    <a:pt x="0" y="0"/>
                  </a:moveTo>
                  <a:lnTo>
                    <a:pt x="597535" y="0"/>
                  </a:lnTo>
                  <a:lnTo>
                    <a:pt x="597535" y="488950"/>
                  </a:lnTo>
                  <a:lnTo>
                    <a:pt x="0" y="488950"/>
                  </a:lnTo>
                  <a:lnTo>
                    <a:pt x="0" y="0"/>
                  </a:lnTo>
                  <a:close/>
                </a:path>
              </a:pathLst>
            </a:custGeom>
            <a:blipFill>
              <a:blip r:embed="rId28"/>
              <a:stretch>
                <a:fillRect l="-1179" r="8" b="-23638"/>
              </a:stretch>
            </a:blipFill>
          </p:spPr>
          <p:txBody>
            <a:bodyPr/>
            <a:lstStyle/>
            <a:p>
              <a:endParaRPr lang="en-US"/>
            </a:p>
          </p:txBody>
        </p:sp>
      </p:grpSp>
      <p:grpSp>
        <p:nvGrpSpPr>
          <p:cNvPr id="47" name="Group 47"/>
          <p:cNvGrpSpPr/>
          <p:nvPr/>
        </p:nvGrpSpPr>
        <p:grpSpPr>
          <a:xfrm>
            <a:off x="12527280" y="2051571"/>
            <a:ext cx="5280931" cy="2340578"/>
            <a:chOff x="0" y="0"/>
            <a:chExt cx="4694161" cy="2080514"/>
          </a:xfrm>
        </p:grpSpPr>
        <p:sp>
          <p:nvSpPr>
            <p:cNvPr id="48" name="Freeform 48"/>
            <p:cNvSpPr/>
            <p:nvPr/>
          </p:nvSpPr>
          <p:spPr>
            <a:xfrm>
              <a:off x="0" y="0"/>
              <a:ext cx="4694174" cy="2080514"/>
            </a:xfrm>
            <a:custGeom>
              <a:avLst/>
              <a:gdLst/>
              <a:ahLst/>
              <a:cxnLst/>
              <a:rect l="l" t="t" r="r" b="b"/>
              <a:pathLst>
                <a:path w="4694174" h="2080514">
                  <a:moveTo>
                    <a:pt x="0" y="0"/>
                  </a:moveTo>
                  <a:lnTo>
                    <a:pt x="4694174" y="0"/>
                  </a:lnTo>
                  <a:lnTo>
                    <a:pt x="4694174" y="2080514"/>
                  </a:lnTo>
                  <a:lnTo>
                    <a:pt x="0" y="2080514"/>
                  </a:lnTo>
                  <a:lnTo>
                    <a:pt x="0" y="0"/>
                  </a:lnTo>
                  <a:close/>
                </a:path>
              </a:pathLst>
            </a:custGeom>
            <a:blipFill>
              <a:blip r:embed="rId18"/>
              <a:stretch>
                <a:fillRect/>
              </a:stretch>
            </a:blipFill>
          </p:spPr>
          <p:txBody>
            <a:bodyPr/>
            <a:lstStyle/>
            <a:p>
              <a:endParaRPr lang="en-US"/>
            </a:p>
          </p:txBody>
        </p:sp>
      </p:grpSp>
      <p:sp>
        <p:nvSpPr>
          <p:cNvPr id="49" name="Freeform 49"/>
          <p:cNvSpPr/>
          <p:nvPr/>
        </p:nvSpPr>
        <p:spPr>
          <a:xfrm>
            <a:off x="12603475" y="2070616"/>
            <a:ext cx="5128527" cy="2188173"/>
          </a:xfrm>
          <a:custGeom>
            <a:avLst/>
            <a:gdLst/>
            <a:ahLst/>
            <a:cxnLst/>
            <a:rect l="l" t="t" r="r" b="b"/>
            <a:pathLst>
              <a:path w="5128527" h="2188173">
                <a:moveTo>
                  <a:pt x="0" y="0"/>
                </a:moveTo>
                <a:lnTo>
                  <a:pt x="5128527" y="0"/>
                </a:lnTo>
                <a:lnTo>
                  <a:pt x="5128527" y="2188173"/>
                </a:lnTo>
                <a:lnTo>
                  <a:pt x="0" y="2188173"/>
                </a:lnTo>
                <a:lnTo>
                  <a:pt x="0" y="0"/>
                </a:lnTo>
                <a:close/>
              </a:path>
            </a:pathLst>
          </a:custGeom>
          <a:blipFill>
            <a:blip>
              <a:extLst>
                <a:ext uri="{96DAC541-7B7A-43D3-8B79-37D633B846F1}">
                  <asvg:svgBlip xmlns:asvg="http://schemas.microsoft.com/office/drawing/2016/SVG/main" r:embed="rId29"/>
                </a:ext>
              </a:extLst>
            </a:blip>
            <a:stretch>
              <a:fillRect/>
            </a:stretch>
          </a:blipFill>
        </p:spPr>
        <p:txBody>
          <a:bodyPr/>
          <a:lstStyle/>
          <a:p>
            <a:endParaRPr lang="en-US"/>
          </a:p>
        </p:txBody>
      </p:sp>
      <p:grpSp>
        <p:nvGrpSpPr>
          <p:cNvPr id="50" name="Group 50"/>
          <p:cNvGrpSpPr/>
          <p:nvPr/>
        </p:nvGrpSpPr>
        <p:grpSpPr>
          <a:xfrm>
            <a:off x="12517264" y="4250374"/>
            <a:ext cx="5280931" cy="781055"/>
            <a:chOff x="0" y="0"/>
            <a:chExt cx="4694161" cy="694271"/>
          </a:xfrm>
        </p:grpSpPr>
        <p:sp>
          <p:nvSpPr>
            <p:cNvPr id="51" name="Freeform 51"/>
            <p:cNvSpPr/>
            <p:nvPr/>
          </p:nvSpPr>
          <p:spPr>
            <a:xfrm>
              <a:off x="0" y="0"/>
              <a:ext cx="4694174" cy="694309"/>
            </a:xfrm>
            <a:custGeom>
              <a:avLst/>
              <a:gdLst/>
              <a:ahLst/>
              <a:cxnLst/>
              <a:rect l="l" t="t" r="r" b="b"/>
              <a:pathLst>
                <a:path w="4694174" h="694309">
                  <a:moveTo>
                    <a:pt x="0" y="0"/>
                  </a:moveTo>
                  <a:lnTo>
                    <a:pt x="4694174" y="0"/>
                  </a:lnTo>
                  <a:lnTo>
                    <a:pt x="4694174" y="694309"/>
                  </a:lnTo>
                  <a:lnTo>
                    <a:pt x="0" y="694309"/>
                  </a:lnTo>
                  <a:lnTo>
                    <a:pt x="0" y="0"/>
                  </a:lnTo>
                  <a:close/>
                </a:path>
              </a:pathLst>
            </a:custGeom>
            <a:blipFill>
              <a:blip r:embed="rId13"/>
              <a:stretch>
                <a:fillRect b="5"/>
              </a:stretch>
            </a:blipFill>
          </p:spPr>
          <p:txBody>
            <a:bodyPr/>
            <a:lstStyle/>
            <a:p>
              <a:endParaRPr lang="en-US"/>
            </a:p>
          </p:txBody>
        </p:sp>
      </p:grpSp>
      <p:sp>
        <p:nvSpPr>
          <p:cNvPr id="52" name="Freeform 52"/>
          <p:cNvSpPr/>
          <p:nvPr/>
        </p:nvSpPr>
        <p:spPr>
          <a:xfrm>
            <a:off x="12593460" y="4269419"/>
            <a:ext cx="5128527" cy="628650"/>
          </a:xfrm>
          <a:custGeom>
            <a:avLst/>
            <a:gdLst/>
            <a:ahLst/>
            <a:cxnLst/>
            <a:rect l="l" t="t" r="r" b="b"/>
            <a:pathLst>
              <a:path w="5128527" h="628650">
                <a:moveTo>
                  <a:pt x="0" y="0"/>
                </a:moveTo>
                <a:lnTo>
                  <a:pt x="5128526" y="0"/>
                </a:lnTo>
                <a:lnTo>
                  <a:pt x="5128526" y="628650"/>
                </a:lnTo>
                <a:lnTo>
                  <a:pt x="0" y="628650"/>
                </a:lnTo>
                <a:lnTo>
                  <a:pt x="0" y="0"/>
                </a:lnTo>
                <a:close/>
              </a:path>
            </a:pathLst>
          </a:custGeom>
          <a:blipFill>
            <a:blip>
              <a:extLst>
                <a:ext uri="{96DAC541-7B7A-43D3-8B79-37D633B846F1}">
                  <asvg:svgBlip xmlns:asvg="http://schemas.microsoft.com/office/drawing/2016/SVG/main" r:embed="rId20"/>
                </a:ext>
              </a:extLst>
            </a:blip>
            <a:stretch>
              <a:fillRect/>
            </a:stretch>
          </a:blipFill>
        </p:spPr>
        <p:txBody>
          <a:bodyPr/>
          <a:lstStyle/>
          <a:p>
            <a:endParaRPr lang="en-US"/>
          </a:p>
        </p:txBody>
      </p:sp>
      <p:grpSp>
        <p:nvGrpSpPr>
          <p:cNvPr id="53" name="Group 53"/>
          <p:cNvGrpSpPr/>
          <p:nvPr/>
        </p:nvGrpSpPr>
        <p:grpSpPr>
          <a:xfrm>
            <a:off x="14617613" y="1510989"/>
            <a:ext cx="1181105" cy="1181105"/>
            <a:chOff x="0" y="0"/>
            <a:chExt cx="1049871" cy="1049871"/>
          </a:xfrm>
        </p:grpSpPr>
        <p:sp>
          <p:nvSpPr>
            <p:cNvPr id="54" name="Freeform 54"/>
            <p:cNvSpPr/>
            <p:nvPr/>
          </p:nvSpPr>
          <p:spPr>
            <a:xfrm>
              <a:off x="0" y="0"/>
              <a:ext cx="1049909" cy="1049909"/>
            </a:xfrm>
            <a:custGeom>
              <a:avLst/>
              <a:gdLst/>
              <a:ahLst/>
              <a:cxnLst/>
              <a:rect l="l" t="t" r="r" b="b"/>
              <a:pathLst>
                <a:path w="1049909" h="1049909">
                  <a:moveTo>
                    <a:pt x="0" y="0"/>
                  </a:moveTo>
                  <a:lnTo>
                    <a:pt x="1049909" y="0"/>
                  </a:lnTo>
                  <a:lnTo>
                    <a:pt x="1049909" y="1049909"/>
                  </a:lnTo>
                  <a:lnTo>
                    <a:pt x="0" y="1049909"/>
                  </a:lnTo>
                  <a:lnTo>
                    <a:pt x="0" y="0"/>
                  </a:lnTo>
                  <a:close/>
                </a:path>
              </a:pathLst>
            </a:custGeom>
            <a:blipFill>
              <a:blip r:embed="rId21"/>
              <a:stretch>
                <a:fillRect r="3" b="3"/>
              </a:stretch>
            </a:blipFill>
          </p:spPr>
          <p:txBody>
            <a:bodyPr/>
            <a:lstStyle/>
            <a:p>
              <a:endParaRPr lang="en-US"/>
            </a:p>
          </p:txBody>
        </p:sp>
      </p:grpSp>
      <p:sp>
        <p:nvSpPr>
          <p:cNvPr id="55" name="Freeform 55"/>
          <p:cNvSpPr/>
          <p:nvPr/>
        </p:nvSpPr>
        <p:spPr>
          <a:xfrm>
            <a:off x="14558148" y="1451524"/>
            <a:ext cx="1219195" cy="1219195"/>
          </a:xfrm>
          <a:custGeom>
            <a:avLst/>
            <a:gdLst/>
            <a:ahLst/>
            <a:cxnLst/>
            <a:rect l="l" t="t" r="r" b="b"/>
            <a:pathLst>
              <a:path w="1219195" h="1219195">
                <a:moveTo>
                  <a:pt x="0" y="0"/>
                </a:moveTo>
                <a:lnTo>
                  <a:pt x="1219195" y="0"/>
                </a:lnTo>
                <a:lnTo>
                  <a:pt x="1219195" y="1219196"/>
                </a:lnTo>
                <a:lnTo>
                  <a:pt x="0" y="1219196"/>
                </a:lnTo>
                <a:lnTo>
                  <a:pt x="0" y="0"/>
                </a:lnTo>
                <a:close/>
              </a:path>
            </a:pathLst>
          </a:custGeom>
          <a:blipFill>
            <a:blip>
              <a:extLst>
                <a:ext uri="{96DAC541-7B7A-43D3-8B79-37D633B846F1}">
                  <asvg:svgBlip xmlns:asvg="http://schemas.microsoft.com/office/drawing/2016/SVG/main" r:embed="rId30"/>
                </a:ext>
              </a:extLst>
            </a:blip>
            <a:stretch>
              <a:fillRect/>
            </a:stretch>
          </a:blipFill>
        </p:spPr>
        <p:txBody>
          <a:bodyPr/>
          <a:lstStyle/>
          <a:p>
            <a:endParaRPr lang="en-US"/>
          </a:p>
        </p:txBody>
      </p:sp>
      <p:grpSp>
        <p:nvGrpSpPr>
          <p:cNvPr id="56" name="Group 56"/>
          <p:cNvGrpSpPr/>
          <p:nvPr/>
        </p:nvGrpSpPr>
        <p:grpSpPr>
          <a:xfrm>
            <a:off x="14836397" y="1856532"/>
            <a:ext cx="661797" cy="409194"/>
            <a:chOff x="0" y="0"/>
            <a:chExt cx="588264" cy="363728"/>
          </a:xfrm>
        </p:grpSpPr>
        <p:sp>
          <p:nvSpPr>
            <p:cNvPr id="57" name="Freeform 57"/>
            <p:cNvSpPr/>
            <p:nvPr/>
          </p:nvSpPr>
          <p:spPr>
            <a:xfrm>
              <a:off x="0" y="0"/>
              <a:ext cx="588264" cy="363728"/>
            </a:xfrm>
            <a:custGeom>
              <a:avLst/>
              <a:gdLst/>
              <a:ahLst/>
              <a:cxnLst/>
              <a:rect l="l" t="t" r="r" b="b"/>
              <a:pathLst>
                <a:path w="588264" h="363728">
                  <a:moveTo>
                    <a:pt x="0" y="0"/>
                  </a:moveTo>
                  <a:lnTo>
                    <a:pt x="588264" y="0"/>
                  </a:lnTo>
                  <a:lnTo>
                    <a:pt x="588264" y="363728"/>
                  </a:lnTo>
                  <a:lnTo>
                    <a:pt x="0" y="363728"/>
                  </a:lnTo>
                  <a:lnTo>
                    <a:pt x="0" y="0"/>
                  </a:lnTo>
                  <a:close/>
                </a:path>
              </a:pathLst>
            </a:custGeom>
            <a:blipFill>
              <a:blip r:embed="rId31"/>
              <a:stretch>
                <a:fillRect l="-29930" t="-53983" r="-29678" b="-104158"/>
              </a:stretch>
            </a:blipFill>
          </p:spPr>
          <p:txBody>
            <a:bodyPr/>
            <a:lstStyle/>
            <a:p>
              <a:endParaRPr lang="en-US"/>
            </a:p>
          </p:txBody>
        </p:sp>
      </p:grpSp>
      <p:grpSp>
        <p:nvGrpSpPr>
          <p:cNvPr id="58" name="Group 58"/>
          <p:cNvGrpSpPr/>
          <p:nvPr/>
        </p:nvGrpSpPr>
        <p:grpSpPr>
          <a:xfrm>
            <a:off x="634665" y="8332141"/>
            <a:ext cx="1025385" cy="1025385"/>
            <a:chOff x="0" y="0"/>
            <a:chExt cx="911454" cy="911454"/>
          </a:xfrm>
        </p:grpSpPr>
        <p:sp>
          <p:nvSpPr>
            <p:cNvPr id="59" name="Freeform 59"/>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32"/>
              <a:stretch>
                <a:fillRect r="2" b="2"/>
              </a:stretch>
            </a:blipFill>
          </p:spPr>
          <p:txBody>
            <a:bodyPr/>
            <a:lstStyle/>
            <a:p>
              <a:endParaRPr lang="en-US"/>
            </a:p>
          </p:txBody>
        </p:sp>
      </p:grpSp>
      <p:sp>
        <p:nvSpPr>
          <p:cNvPr id="60" name="Freeform 60"/>
          <p:cNvSpPr/>
          <p:nvPr/>
        </p:nvSpPr>
        <p:spPr>
          <a:xfrm>
            <a:off x="575200" y="8272677"/>
            <a:ext cx="1063490" cy="1063490"/>
          </a:xfrm>
          <a:custGeom>
            <a:avLst/>
            <a:gdLst/>
            <a:ahLst/>
            <a:cxnLst/>
            <a:rect l="l" t="t" r="r" b="b"/>
            <a:pathLst>
              <a:path w="1063490" h="1063490">
                <a:moveTo>
                  <a:pt x="0" y="0"/>
                </a:moveTo>
                <a:lnTo>
                  <a:pt x="1063491" y="0"/>
                </a:lnTo>
                <a:lnTo>
                  <a:pt x="1063491" y="1063490"/>
                </a:lnTo>
                <a:lnTo>
                  <a:pt x="0" y="1063490"/>
                </a:lnTo>
                <a:lnTo>
                  <a:pt x="0" y="0"/>
                </a:lnTo>
                <a:close/>
              </a:path>
            </a:pathLst>
          </a:custGeom>
          <a:blipFill>
            <a:blip>
              <a:extLst>
                <a:ext uri="{96DAC541-7B7A-43D3-8B79-37D633B846F1}">
                  <asvg:svgBlip xmlns:asvg="http://schemas.microsoft.com/office/drawing/2016/SVG/main" r:embed="rId33"/>
                </a:ext>
              </a:extLst>
            </a:blip>
            <a:stretch>
              <a:fillRect/>
            </a:stretch>
          </a:blipFill>
        </p:spPr>
        <p:txBody>
          <a:bodyPr/>
          <a:lstStyle/>
          <a:p>
            <a:endParaRPr lang="en-US"/>
          </a:p>
        </p:txBody>
      </p:sp>
      <p:grpSp>
        <p:nvGrpSpPr>
          <p:cNvPr id="61" name="Group 61"/>
          <p:cNvGrpSpPr/>
          <p:nvPr/>
        </p:nvGrpSpPr>
        <p:grpSpPr>
          <a:xfrm>
            <a:off x="752351" y="8513721"/>
            <a:ext cx="712346" cy="581387"/>
            <a:chOff x="0" y="0"/>
            <a:chExt cx="633197" cy="516788"/>
          </a:xfrm>
        </p:grpSpPr>
        <p:sp>
          <p:nvSpPr>
            <p:cNvPr id="62" name="Freeform 62"/>
            <p:cNvSpPr/>
            <p:nvPr/>
          </p:nvSpPr>
          <p:spPr>
            <a:xfrm>
              <a:off x="0" y="0"/>
              <a:ext cx="633222" cy="516763"/>
            </a:xfrm>
            <a:custGeom>
              <a:avLst/>
              <a:gdLst/>
              <a:ahLst/>
              <a:cxnLst/>
              <a:rect l="l" t="t" r="r" b="b"/>
              <a:pathLst>
                <a:path w="633222" h="516763">
                  <a:moveTo>
                    <a:pt x="0" y="0"/>
                  </a:moveTo>
                  <a:lnTo>
                    <a:pt x="633222" y="0"/>
                  </a:lnTo>
                  <a:lnTo>
                    <a:pt x="633222" y="516763"/>
                  </a:lnTo>
                  <a:lnTo>
                    <a:pt x="0" y="516763"/>
                  </a:lnTo>
                  <a:lnTo>
                    <a:pt x="0" y="0"/>
                  </a:lnTo>
                  <a:close/>
                </a:path>
              </a:pathLst>
            </a:custGeom>
            <a:blipFill>
              <a:blip r:embed="rId34"/>
              <a:stretch>
                <a:fillRect l="-6865" t="-3745" r="-5248" b="-33634"/>
              </a:stretch>
            </a:blipFill>
          </p:spPr>
          <p:txBody>
            <a:bodyPr/>
            <a:lstStyle/>
            <a:p>
              <a:endParaRPr lang="en-US"/>
            </a:p>
          </p:txBody>
        </p:sp>
      </p:grpSp>
      <p:grpSp>
        <p:nvGrpSpPr>
          <p:cNvPr id="63" name="Group 63"/>
          <p:cNvGrpSpPr/>
          <p:nvPr/>
        </p:nvGrpSpPr>
        <p:grpSpPr>
          <a:xfrm>
            <a:off x="3385337" y="7207429"/>
            <a:ext cx="1025385" cy="1025385"/>
            <a:chOff x="0" y="0"/>
            <a:chExt cx="911454" cy="911454"/>
          </a:xfrm>
        </p:grpSpPr>
        <p:sp>
          <p:nvSpPr>
            <p:cNvPr id="64" name="Freeform 64"/>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32"/>
              <a:stretch>
                <a:fillRect r="2" b="2"/>
              </a:stretch>
            </a:blipFill>
          </p:spPr>
          <p:txBody>
            <a:bodyPr/>
            <a:lstStyle/>
            <a:p>
              <a:endParaRPr lang="en-US"/>
            </a:p>
          </p:txBody>
        </p:sp>
      </p:grpSp>
      <p:sp>
        <p:nvSpPr>
          <p:cNvPr id="65" name="Freeform 65"/>
          <p:cNvSpPr/>
          <p:nvPr/>
        </p:nvSpPr>
        <p:spPr>
          <a:xfrm>
            <a:off x="3325873" y="7147965"/>
            <a:ext cx="1063490" cy="1063490"/>
          </a:xfrm>
          <a:custGeom>
            <a:avLst/>
            <a:gdLst/>
            <a:ahLst/>
            <a:cxnLst/>
            <a:rect l="l" t="t" r="r" b="b"/>
            <a:pathLst>
              <a:path w="1063490" h="1063490">
                <a:moveTo>
                  <a:pt x="0" y="0"/>
                </a:moveTo>
                <a:lnTo>
                  <a:pt x="1063490" y="0"/>
                </a:lnTo>
                <a:lnTo>
                  <a:pt x="1063490" y="1063490"/>
                </a:lnTo>
                <a:lnTo>
                  <a:pt x="0" y="1063490"/>
                </a:lnTo>
                <a:lnTo>
                  <a:pt x="0" y="0"/>
                </a:lnTo>
                <a:close/>
              </a:path>
            </a:pathLst>
          </a:custGeom>
          <a:blipFill>
            <a:blip>
              <a:extLst>
                <a:ext uri="{96DAC541-7B7A-43D3-8B79-37D633B846F1}">
                  <asvg:svgBlip xmlns:asvg="http://schemas.microsoft.com/office/drawing/2016/SVG/main" r:embed="rId35"/>
                </a:ext>
              </a:extLst>
            </a:blip>
            <a:stretch>
              <a:fillRect/>
            </a:stretch>
          </a:blipFill>
        </p:spPr>
        <p:txBody>
          <a:bodyPr/>
          <a:lstStyle/>
          <a:p>
            <a:endParaRPr lang="en-US"/>
          </a:p>
        </p:txBody>
      </p:sp>
      <p:grpSp>
        <p:nvGrpSpPr>
          <p:cNvPr id="66" name="Group 66"/>
          <p:cNvGrpSpPr/>
          <p:nvPr/>
        </p:nvGrpSpPr>
        <p:grpSpPr>
          <a:xfrm>
            <a:off x="3506895" y="7443730"/>
            <a:ext cx="701459" cy="562827"/>
            <a:chOff x="0" y="0"/>
            <a:chExt cx="623519" cy="500291"/>
          </a:xfrm>
        </p:grpSpPr>
        <p:sp>
          <p:nvSpPr>
            <p:cNvPr id="67" name="Freeform 67"/>
            <p:cNvSpPr/>
            <p:nvPr/>
          </p:nvSpPr>
          <p:spPr>
            <a:xfrm>
              <a:off x="0" y="0"/>
              <a:ext cx="623570" cy="500253"/>
            </a:xfrm>
            <a:custGeom>
              <a:avLst/>
              <a:gdLst/>
              <a:ahLst/>
              <a:cxnLst/>
              <a:rect l="l" t="t" r="r" b="b"/>
              <a:pathLst>
                <a:path w="623570" h="500253">
                  <a:moveTo>
                    <a:pt x="0" y="0"/>
                  </a:moveTo>
                  <a:lnTo>
                    <a:pt x="623570" y="0"/>
                  </a:lnTo>
                  <a:lnTo>
                    <a:pt x="623570" y="500253"/>
                  </a:lnTo>
                  <a:lnTo>
                    <a:pt x="0" y="500253"/>
                  </a:lnTo>
                  <a:lnTo>
                    <a:pt x="0" y="0"/>
                  </a:lnTo>
                  <a:close/>
                </a:path>
              </a:pathLst>
            </a:custGeom>
            <a:blipFill>
              <a:blip r:embed="rId36"/>
              <a:stretch>
                <a:fillRect l="-15309" t="-16471" r="-14441" b="-45255"/>
              </a:stretch>
            </a:blipFill>
          </p:spPr>
          <p:txBody>
            <a:bodyPr/>
            <a:lstStyle/>
            <a:p>
              <a:endParaRPr lang="en-US"/>
            </a:p>
          </p:txBody>
        </p:sp>
      </p:grpSp>
      <p:grpSp>
        <p:nvGrpSpPr>
          <p:cNvPr id="68" name="Group 68"/>
          <p:cNvGrpSpPr/>
          <p:nvPr/>
        </p:nvGrpSpPr>
        <p:grpSpPr>
          <a:xfrm>
            <a:off x="3378822" y="6059700"/>
            <a:ext cx="1025385" cy="1025385"/>
            <a:chOff x="0" y="0"/>
            <a:chExt cx="911454" cy="911454"/>
          </a:xfrm>
        </p:grpSpPr>
        <p:sp>
          <p:nvSpPr>
            <p:cNvPr id="69" name="Freeform 69"/>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32"/>
              <a:stretch>
                <a:fillRect r="2" b="2"/>
              </a:stretch>
            </a:blipFill>
          </p:spPr>
          <p:txBody>
            <a:bodyPr/>
            <a:lstStyle/>
            <a:p>
              <a:endParaRPr lang="en-US"/>
            </a:p>
          </p:txBody>
        </p:sp>
      </p:grpSp>
      <p:sp>
        <p:nvSpPr>
          <p:cNvPr id="70" name="Freeform 70"/>
          <p:cNvSpPr/>
          <p:nvPr/>
        </p:nvSpPr>
        <p:spPr>
          <a:xfrm>
            <a:off x="3319358" y="6000250"/>
            <a:ext cx="1063490" cy="1063490"/>
          </a:xfrm>
          <a:custGeom>
            <a:avLst/>
            <a:gdLst/>
            <a:ahLst/>
            <a:cxnLst/>
            <a:rect l="l" t="t" r="r" b="b"/>
            <a:pathLst>
              <a:path w="1063490" h="1063490">
                <a:moveTo>
                  <a:pt x="0" y="0"/>
                </a:moveTo>
                <a:lnTo>
                  <a:pt x="1063490" y="0"/>
                </a:lnTo>
                <a:lnTo>
                  <a:pt x="1063490" y="1063490"/>
                </a:lnTo>
                <a:lnTo>
                  <a:pt x="0" y="1063490"/>
                </a:lnTo>
                <a:lnTo>
                  <a:pt x="0" y="0"/>
                </a:lnTo>
                <a:close/>
              </a:path>
            </a:pathLst>
          </a:custGeom>
          <a:blipFill>
            <a:blip>
              <a:extLst>
                <a:ext uri="{96DAC541-7B7A-43D3-8B79-37D633B846F1}">
                  <asvg:svgBlip xmlns:asvg="http://schemas.microsoft.com/office/drawing/2016/SVG/main" r:embed="rId37"/>
                </a:ext>
              </a:extLst>
            </a:blip>
            <a:stretch>
              <a:fillRect/>
            </a:stretch>
          </a:blipFill>
        </p:spPr>
        <p:txBody>
          <a:bodyPr/>
          <a:lstStyle/>
          <a:p>
            <a:endParaRPr lang="en-US"/>
          </a:p>
        </p:txBody>
      </p:sp>
      <p:grpSp>
        <p:nvGrpSpPr>
          <p:cNvPr id="71" name="Group 71"/>
          <p:cNvGrpSpPr/>
          <p:nvPr/>
        </p:nvGrpSpPr>
        <p:grpSpPr>
          <a:xfrm>
            <a:off x="3666530" y="6268341"/>
            <a:ext cx="359202" cy="550112"/>
            <a:chOff x="0" y="0"/>
            <a:chExt cx="319291" cy="488988"/>
          </a:xfrm>
        </p:grpSpPr>
        <p:sp>
          <p:nvSpPr>
            <p:cNvPr id="72" name="Freeform 72"/>
            <p:cNvSpPr/>
            <p:nvPr/>
          </p:nvSpPr>
          <p:spPr>
            <a:xfrm>
              <a:off x="0" y="0"/>
              <a:ext cx="319278" cy="488950"/>
            </a:xfrm>
            <a:custGeom>
              <a:avLst/>
              <a:gdLst/>
              <a:ahLst/>
              <a:cxnLst/>
              <a:rect l="l" t="t" r="r" b="b"/>
              <a:pathLst>
                <a:path w="319278" h="488950">
                  <a:moveTo>
                    <a:pt x="0" y="0"/>
                  </a:moveTo>
                  <a:lnTo>
                    <a:pt x="319278" y="0"/>
                  </a:lnTo>
                  <a:lnTo>
                    <a:pt x="319278" y="488950"/>
                  </a:lnTo>
                  <a:lnTo>
                    <a:pt x="0" y="488950"/>
                  </a:lnTo>
                  <a:lnTo>
                    <a:pt x="0" y="0"/>
                  </a:lnTo>
                  <a:close/>
                </a:path>
              </a:pathLst>
            </a:custGeom>
            <a:blipFill>
              <a:blip r:embed="rId38"/>
              <a:stretch>
                <a:fillRect l="-44912" r="-46284" b="-24846"/>
              </a:stretch>
            </a:blipFill>
          </p:spPr>
          <p:txBody>
            <a:bodyPr/>
            <a:lstStyle/>
            <a:p>
              <a:endParaRPr lang="en-US"/>
            </a:p>
          </p:txBody>
        </p:sp>
      </p:grpSp>
      <p:grpSp>
        <p:nvGrpSpPr>
          <p:cNvPr id="73" name="Group 73"/>
          <p:cNvGrpSpPr/>
          <p:nvPr/>
        </p:nvGrpSpPr>
        <p:grpSpPr>
          <a:xfrm>
            <a:off x="622092" y="6059700"/>
            <a:ext cx="1025385" cy="1025385"/>
            <a:chOff x="0" y="0"/>
            <a:chExt cx="911454" cy="911454"/>
          </a:xfrm>
        </p:grpSpPr>
        <p:sp>
          <p:nvSpPr>
            <p:cNvPr id="74" name="Freeform 74"/>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32"/>
              <a:stretch>
                <a:fillRect r="2" b="2"/>
              </a:stretch>
            </a:blipFill>
          </p:spPr>
          <p:txBody>
            <a:bodyPr/>
            <a:lstStyle/>
            <a:p>
              <a:endParaRPr lang="en-US"/>
            </a:p>
          </p:txBody>
        </p:sp>
      </p:grpSp>
      <p:sp>
        <p:nvSpPr>
          <p:cNvPr id="75" name="Freeform 75"/>
          <p:cNvSpPr/>
          <p:nvPr/>
        </p:nvSpPr>
        <p:spPr>
          <a:xfrm>
            <a:off x="562627" y="6000250"/>
            <a:ext cx="1063490" cy="1063490"/>
          </a:xfrm>
          <a:custGeom>
            <a:avLst/>
            <a:gdLst/>
            <a:ahLst/>
            <a:cxnLst/>
            <a:rect l="l" t="t" r="r" b="b"/>
            <a:pathLst>
              <a:path w="1063490" h="1063490">
                <a:moveTo>
                  <a:pt x="0" y="0"/>
                </a:moveTo>
                <a:lnTo>
                  <a:pt x="1063491" y="0"/>
                </a:lnTo>
                <a:lnTo>
                  <a:pt x="1063491" y="1063490"/>
                </a:lnTo>
                <a:lnTo>
                  <a:pt x="0" y="1063490"/>
                </a:lnTo>
                <a:lnTo>
                  <a:pt x="0" y="0"/>
                </a:lnTo>
                <a:close/>
              </a:path>
            </a:pathLst>
          </a:custGeom>
          <a:blipFill>
            <a:blip>
              <a:extLst>
                <a:ext uri="{96DAC541-7B7A-43D3-8B79-37D633B846F1}">
                  <asvg:svgBlip xmlns:asvg="http://schemas.microsoft.com/office/drawing/2016/SVG/main" r:embed="rId39"/>
                </a:ext>
              </a:extLst>
            </a:blip>
            <a:stretch>
              <a:fillRect/>
            </a:stretch>
          </a:blipFill>
        </p:spPr>
        <p:txBody>
          <a:bodyPr/>
          <a:lstStyle/>
          <a:p>
            <a:endParaRPr lang="en-US"/>
          </a:p>
        </p:txBody>
      </p:sp>
      <p:grpSp>
        <p:nvGrpSpPr>
          <p:cNvPr id="76" name="Group 76"/>
          <p:cNvGrpSpPr/>
          <p:nvPr/>
        </p:nvGrpSpPr>
        <p:grpSpPr>
          <a:xfrm>
            <a:off x="770611" y="6281842"/>
            <a:ext cx="647524" cy="546011"/>
            <a:chOff x="0" y="0"/>
            <a:chExt cx="575577" cy="485343"/>
          </a:xfrm>
        </p:grpSpPr>
        <p:sp>
          <p:nvSpPr>
            <p:cNvPr id="77" name="Freeform 77"/>
            <p:cNvSpPr/>
            <p:nvPr/>
          </p:nvSpPr>
          <p:spPr>
            <a:xfrm>
              <a:off x="0" y="0"/>
              <a:ext cx="575564" cy="485394"/>
            </a:xfrm>
            <a:custGeom>
              <a:avLst/>
              <a:gdLst/>
              <a:ahLst/>
              <a:cxnLst/>
              <a:rect l="l" t="t" r="r" b="b"/>
              <a:pathLst>
                <a:path w="575564" h="485394">
                  <a:moveTo>
                    <a:pt x="0" y="0"/>
                  </a:moveTo>
                  <a:lnTo>
                    <a:pt x="575564" y="0"/>
                  </a:lnTo>
                  <a:lnTo>
                    <a:pt x="575564" y="485394"/>
                  </a:lnTo>
                  <a:lnTo>
                    <a:pt x="0" y="485394"/>
                  </a:lnTo>
                  <a:lnTo>
                    <a:pt x="0" y="0"/>
                  </a:lnTo>
                  <a:close/>
                </a:path>
              </a:pathLst>
            </a:custGeom>
            <a:blipFill>
              <a:blip r:embed="rId40"/>
              <a:stretch>
                <a:fillRect l="-11218" t="-6603" r="-12173" b="-39704"/>
              </a:stretch>
            </a:blipFill>
          </p:spPr>
          <p:txBody>
            <a:bodyPr/>
            <a:lstStyle/>
            <a:p>
              <a:endParaRPr lang="en-US"/>
            </a:p>
          </p:txBody>
        </p:sp>
      </p:grpSp>
      <p:grpSp>
        <p:nvGrpSpPr>
          <p:cNvPr id="78" name="Group 78"/>
          <p:cNvGrpSpPr/>
          <p:nvPr/>
        </p:nvGrpSpPr>
        <p:grpSpPr>
          <a:xfrm>
            <a:off x="622092" y="7199314"/>
            <a:ext cx="1025385" cy="1025385"/>
            <a:chOff x="0" y="0"/>
            <a:chExt cx="911454" cy="911454"/>
          </a:xfrm>
        </p:grpSpPr>
        <p:sp>
          <p:nvSpPr>
            <p:cNvPr id="79" name="Freeform 79"/>
            <p:cNvSpPr/>
            <p:nvPr/>
          </p:nvSpPr>
          <p:spPr>
            <a:xfrm>
              <a:off x="0" y="0"/>
              <a:ext cx="911479" cy="911479"/>
            </a:xfrm>
            <a:custGeom>
              <a:avLst/>
              <a:gdLst/>
              <a:ahLst/>
              <a:cxnLst/>
              <a:rect l="l" t="t" r="r" b="b"/>
              <a:pathLst>
                <a:path w="911479" h="911479">
                  <a:moveTo>
                    <a:pt x="0" y="0"/>
                  </a:moveTo>
                  <a:lnTo>
                    <a:pt x="911479" y="0"/>
                  </a:lnTo>
                  <a:lnTo>
                    <a:pt x="911479" y="911479"/>
                  </a:lnTo>
                  <a:lnTo>
                    <a:pt x="0" y="911479"/>
                  </a:lnTo>
                  <a:lnTo>
                    <a:pt x="0" y="0"/>
                  </a:lnTo>
                  <a:close/>
                </a:path>
              </a:pathLst>
            </a:custGeom>
            <a:blipFill>
              <a:blip r:embed="rId32"/>
              <a:stretch>
                <a:fillRect r="2" b="2"/>
              </a:stretch>
            </a:blipFill>
          </p:spPr>
          <p:txBody>
            <a:bodyPr/>
            <a:lstStyle/>
            <a:p>
              <a:endParaRPr lang="en-US"/>
            </a:p>
          </p:txBody>
        </p:sp>
      </p:grpSp>
      <p:sp>
        <p:nvSpPr>
          <p:cNvPr id="80" name="Freeform 80"/>
          <p:cNvSpPr/>
          <p:nvPr/>
        </p:nvSpPr>
        <p:spPr>
          <a:xfrm>
            <a:off x="562627" y="7139850"/>
            <a:ext cx="1063490" cy="1063490"/>
          </a:xfrm>
          <a:custGeom>
            <a:avLst/>
            <a:gdLst/>
            <a:ahLst/>
            <a:cxnLst/>
            <a:rect l="l" t="t" r="r" b="b"/>
            <a:pathLst>
              <a:path w="1063490" h="1063490">
                <a:moveTo>
                  <a:pt x="0" y="0"/>
                </a:moveTo>
                <a:lnTo>
                  <a:pt x="1063491" y="0"/>
                </a:lnTo>
                <a:lnTo>
                  <a:pt x="1063491" y="1063490"/>
                </a:lnTo>
                <a:lnTo>
                  <a:pt x="0" y="1063490"/>
                </a:lnTo>
                <a:lnTo>
                  <a:pt x="0" y="0"/>
                </a:lnTo>
                <a:close/>
              </a:path>
            </a:pathLst>
          </a:custGeom>
          <a:blipFill>
            <a:blip>
              <a:extLst>
                <a:ext uri="{96DAC541-7B7A-43D3-8B79-37D633B846F1}">
                  <asvg:svgBlip xmlns:asvg="http://schemas.microsoft.com/office/drawing/2016/SVG/main" r:embed="rId41"/>
                </a:ext>
              </a:extLst>
            </a:blip>
            <a:stretch>
              <a:fillRect/>
            </a:stretch>
          </a:blipFill>
        </p:spPr>
        <p:txBody>
          <a:bodyPr/>
          <a:lstStyle/>
          <a:p>
            <a:endParaRPr lang="en-US"/>
          </a:p>
        </p:txBody>
      </p:sp>
      <p:grpSp>
        <p:nvGrpSpPr>
          <p:cNvPr id="81" name="Group 81"/>
          <p:cNvGrpSpPr/>
          <p:nvPr/>
        </p:nvGrpSpPr>
        <p:grpSpPr>
          <a:xfrm>
            <a:off x="835919" y="7380894"/>
            <a:ext cx="525166" cy="566599"/>
            <a:chOff x="0" y="0"/>
            <a:chExt cx="466814" cy="503644"/>
          </a:xfrm>
        </p:grpSpPr>
        <p:sp>
          <p:nvSpPr>
            <p:cNvPr id="82" name="Freeform 82"/>
            <p:cNvSpPr/>
            <p:nvPr/>
          </p:nvSpPr>
          <p:spPr>
            <a:xfrm>
              <a:off x="0" y="0"/>
              <a:ext cx="466852" cy="503682"/>
            </a:xfrm>
            <a:custGeom>
              <a:avLst/>
              <a:gdLst/>
              <a:ahLst/>
              <a:cxnLst/>
              <a:rect l="l" t="t" r="r" b="b"/>
              <a:pathLst>
                <a:path w="466852" h="503682">
                  <a:moveTo>
                    <a:pt x="0" y="0"/>
                  </a:moveTo>
                  <a:lnTo>
                    <a:pt x="466852" y="0"/>
                  </a:lnTo>
                  <a:lnTo>
                    <a:pt x="466852" y="503682"/>
                  </a:lnTo>
                  <a:lnTo>
                    <a:pt x="0" y="503682"/>
                  </a:lnTo>
                  <a:lnTo>
                    <a:pt x="0" y="0"/>
                  </a:lnTo>
                  <a:close/>
                </a:path>
              </a:pathLst>
            </a:custGeom>
            <a:blipFill>
              <a:blip r:embed="rId42"/>
              <a:stretch>
                <a:fillRect l="-21493" t="-1253" r="-20389" b="-30257"/>
              </a:stretch>
            </a:blipFill>
          </p:spPr>
          <p:txBody>
            <a:bodyPr/>
            <a:lstStyle/>
            <a:p>
              <a:endParaRPr lang="en-US"/>
            </a:p>
          </p:txBody>
        </p:sp>
      </p:grpSp>
      <p:sp>
        <p:nvSpPr>
          <p:cNvPr id="83" name="Freeform 83"/>
          <p:cNvSpPr/>
          <p:nvPr/>
        </p:nvSpPr>
        <p:spPr>
          <a:xfrm>
            <a:off x="1611501" y="8606004"/>
            <a:ext cx="1801825" cy="415495"/>
          </a:xfrm>
          <a:custGeom>
            <a:avLst/>
            <a:gdLst/>
            <a:ahLst/>
            <a:cxnLst/>
            <a:rect l="l" t="t" r="r" b="b"/>
            <a:pathLst>
              <a:path w="1801825" h="415495">
                <a:moveTo>
                  <a:pt x="0" y="0"/>
                </a:moveTo>
                <a:lnTo>
                  <a:pt x="1801826" y="0"/>
                </a:lnTo>
                <a:lnTo>
                  <a:pt x="1801826" y="415495"/>
                </a:lnTo>
                <a:lnTo>
                  <a:pt x="0" y="415495"/>
                </a:lnTo>
                <a:lnTo>
                  <a:pt x="0" y="0"/>
                </a:lnTo>
                <a:close/>
              </a:path>
            </a:pathLst>
          </a:custGeom>
          <a:blipFill>
            <a:blip>
              <a:extLst>
                <a:ext uri="{96DAC541-7B7A-43D3-8B79-37D633B846F1}">
                  <asvg:svgBlip xmlns:asvg="http://schemas.microsoft.com/office/drawing/2016/SVG/main" r:embed="rId43"/>
                </a:ext>
              </a:extLst>
            </a:blip>
            <a:stretch>
              <a:fillRect/>
            </a:stretch>
          </a:blipFill>
        </p:spPr>
        <p:txBody>
          <a:bodyPr/>
          <a:lstStyle/>
          <a:p>
            <a:endParaRPr lang="en-US"/>
          </a:p>
        </p:txBody>
      </p:sp>
      <p:sp>
        <p:nvSpPr>
          <p:cNvPr id="84" name="Freeform 84"/>
          <p:cNvSpPr/>
          <p:nvPr/>
        </p:nvSpPr>
        <p:spPr>
          <a:xfrm>
            <a:off x="1623417" y="6313618"/>
            <a:ext cx="1688397" cy="415352"/>
          </a:xfrm>
          <a:custGeom>
            <a:avLst/>
            <a:gdLst/>
            <a:ahLst/>
            <a:cxnLst/>
            <a:rect l="l" t="t" r="r" b="b"/>
            <a:pathLst>
              <a:path w="1688397" h="415352">
                <a:moveTo>
                  <a:pt x="0" y="0"/>
                </a:moveTo>
                <a:lnTo>
                  <a:pt x="1688397" y="0"/>
                </a:lnTo>
                <a:lnTo>
                  <a:pt x="1688397" y="415352"/>
                </a:lnTo>
                <a:lnTo>
                  <a:pt x="0" y="415352"/>
                </a:lnTo>
                <a:lnTo>
                  <a:pt x="0" y="0"/>
                </a:lnTo>
                <a:close/>
              </a:path>
            </a:pathLst>
          </a:custGeom>
          <a:blipFill>
            <a:blip>
              <a:extLst>
                <a:ext uri="{96DAC541-7B7A-43D3-8B79-37D633B846F1}">
                  <asvg:svgBlip xmlns:asvg="http://schemas.microsoft.com/office/drawing/2016/SVG/main" r:embed="rId44"/>
                </a:ext>
              </a:extLst>
            </a:blip>
            <a:stretch>
              <a:fillRect/>
            </a:stretch>
          </a:blipFill>
        </p:spPr>
        <p:txBody>
          <a:bodyPr/>
          <a:lstStyle/>
          <a:p>
            <a:endParaRPr lang="en-US"/>
          </a:p>
        </p:txBody>
      </p:sp>
      <p:sp>
        <p:nvSpPr>
          <p:cNvPr id="85" name="Freeform 85"/>
          <p:cNvSpPr/>
          <p:nvPr/>
        </p:nvSpPr>
        <p:spPr>
          <a:xfrm>
            <a:off x="1623431" y="7456446"/>
            <a:ext cx="1546108" cy="415495"/>
          </a:xfrm>
          <a:custGeom>
            <a:avLst/>
            <a:gdLst/>
            <a:ahLst/>
            <a:cxnLst/>
            <a:rect l="l" t="t" r="r" b="b"/>
            <a:pathLst>
              <a:path w="1546108" h="415495">
                <a:moveTo>
                  <a:pt x="0" y="0"/>
                </a:moveTo>
                <a:lnTo>
                  <a:pt x="1546108" y="0"/>
                </a:lnTo>
                <a:lnTo>
                  <a:pt x="1546108" y="415495"/>
                </a:lnTo>
                <a:lnTo>
                  <a:pt x="0" y="415495"/>
                </a:lnTo>
                <a:lnTo>
                  <a:pt x="0" y="0"/>
                </a:lnTo>
                <a:close/>
              </a:path>
            </a:pathLst>
          </a:custGeom>
          <a:blipFill>
            <a:blip>
              <a:extLst>
                <a:ext uri="{96DAC541-7B7A-43D3-8B79-37D633B846F1}">
                  <asvg:svgBlip xmlns:asvg="http://schemas.microsoft.com/office/drawing/2016/SVG/main" r:embed="rId45"/>
                </a:ext>
              </a:extLst>
            </a:blip>
            <a:stretch>
              <a:fillRect/>
            </a:stretch>
          </a:blipFill>
        </p:spPr>
        <p:txBody>
          <a:bodyPr/>
          <a:lstStyle/>
          <a:p>
            <a:endParaRPr lang="en-US"/>
          </a:p>
        </p:txBody>
      </p:sp>
      <p:sp>
        <p:nvSpPr>
          <p:cNvPr id="86" name="Freeform 86"/>
          <p:cNvSpPr/>
          <p:nvPr/>
        </p:nvSpPr>
        <p:spPr>
          <a:xfrm>
            <a:off x="3614280" y="8520408"/>
            <a:ext cx="434654" cy="589188"/>
          </a:xfrm>
          <a:custGeom>
            <a:avLst/>
            <a:gdLst/>
            <a:ahLst/>
            <a:cxnLst/>
            <a:rect l="l" t="t" r="r" b="b"/>
            <a:pathLst>
              <a:path w="434654" h="589188">
                <a:moveTo>
                  <a:pt x="0" y="0"/>
                </a:moveTo>
                <a:lnTo>
                  <a:pt x="434655" y="0"/>
                </a:lnTo>
                <a:lnTo>
                  <a:pt x="434655" y="589188"/>
                </a:lnTo>
                <a:lnTo>
                  <a:pt x="0" y="589188"/>
                </a:lnTo>
                <a:lnTo>
                  <a:pt x="0" y="0"/>
                </a:lnTo>
                <a:close/>
              </a:path>
            </a:pathLst>
          </a:custGeom>
          <a:blipFill>
            <a:blip>
              <a:extLst>
                <a:ext uri="{96DAC541-7B7A-43D3-8B79-37D633B846F1}">
                  <asvg:svgBlip xmlns:asvg="http://schemas.microsoft.com/office/drawing/2016/SVG/main" r:embed="rId46"/>
                </a:ext>
              </a:extLst>
            </a:blip>
            <a:stretch>
              <a:fillRect/>
            </a:stretch>
          </a:blipFill>
        </p:spPr>
        <p:txBody>
          <a:bodyPr/>
          <a:lstStyle/>
          <a:p>
            <a:endParaRPr lang="en-US"/>
          </a:p>
        </p:txBody>
      </p:sp>
      <p:sp>
        <p:nvSpPr>
          <p:cNvPr id="87" name="Freeform 87"/>
          <p:cNvSpPr/>
          <p:nvPr/>
        </p:nvSpPr>
        <p:spPr>
          <a:xfrm>
            <a:off x="4369503" y="6313618"/>
            <a:ext cx="1546193" cy="692544"/>
          </a:xfrm>
          <a:custGeom>
            <a:avLst/>
            <a:gdLst/>
            <a:ahLst/>
            <a:cxnLst/>
            <a:rect l="l" t="t" r="r" b="b"/>
            <a:pathLst>
              <a:path w="1546193" h="692544">
                <a:moveTo>
                  <a:pt x="0" y="0"/>
                </a:moveTo>
                <a:lnTo>
                  <a:pt x="1546194" y="0"/>
                </a:lnTo>
                <a:lnTo>
                  <a:pt x="1546194" y="692543"/>
                </a:lnTo>
                <a:lnTo>
                  <a:pt x="0" y="692543"/>
                </a:lnTo>
                <a:lnTo>
                  <a:pt x="0" y="0"/>
                </a:lnTo>
                <a:close/>
              </a:path>
            </a:pathLst>
          </a:custGeom>
          <a:blipFill>
            <a:blip>
              <a:extLst>
                <a:ext uri="{96DAC541-7B7A-43D3-8B79-37D633B846F1}">
                  <asvg:svgBlip xmlns:asvg="http://schemas.microsoft.com/office/drawing/2016/SVG/main" r:embed="rId47"/>
                </a:ext>
              </a:extLst>
            </a:blip>
            <a:stretch>
              <a:fillRect/>
            </a:stretch>
          </a:blipFill>
        </p:spPr>
        <p:txBody>
          <a:bodyPr/>
          <a:lstStyle/>
          <a:p>
            <a:endParaRPr lang="en-US"/>
          </a:p>
        </p:txBody>
      </p:sp>
      <p:sp>
        <p:nvSpPr>
          <p:cNvPr id="88" name="Freeform 88"/>
          <p:cNvSpPr/>
          <p:nvPr/>
        </p:nvSpPr>
        <p:spPr>
          <a:xfrm>
            <a:off x="4369503" y="8596674"/>
            <a:ext cx="1546108" cy="415495"/>
          </a:xfrm>
          <a:custGeom>
            <a:avLst/>
            <a:gdLst/>
            <a:ahLst/>
            <a:cxnLst/>
            <a:rect l="l" t="t" r="r" b="b"/>
            <a:pathLst>
              <a:path w="1546108" h="415495">
                <a:moveTo>
                  <a:pt x="0" y="0"/>
                </a:moveTo>
                <a:lnTo>
                  <a:pt x="1546108" y="0"/>
                </a:lnTo>
                <a:lnTo>
                  <a:pt x="1546108" y="415495"/>
                </a:lnTo>
                <a:lnTo>
                  <a:pt x="0" y="415495"/>
                </a:lnTo>
                <a:lnTo>
                  <a:pt x="0" y="0"/>
                </a:lnTo>
                <a:close/>
              </a:path>
            </a:pathLst>
          </a:custGeom>
          <a:blipFill>
            <a:blip>
              <a:extLst>
                <a:ext uri="{96DAC541-7B7A-43D3-8B79-37D633B846F1}">
                  <asvg:svgBlip xmlns:asvg="http://schemas.microsoft.com/office/drawing/2016/SVG/main" r:embed="rId48"/>
                </a:ext>
              </a:extLst>
            </a:blip>
            <a:stretch>
              <a:fillRect/>
            </a:stretch>
          </a:blipFill>
        </p:spPr>
        <p:txBody>
          <a:bodyPr/>
          <a:lstStyle/>
          <a:p>
            <a:endParaRPr lang="en-US"/>
          </a:p>
        </p:txBody>
      </p:sp>
      <p:sp>
        <p:nvSpPr>
          <p:cNvPr id="89" name="Freeform 89"/>
          <p:cNvSpPr/>
          <p:nvPr/>
        </p:nvSpPr>
        <p:spPr>
          <a:xfrm>
            <a:off x="4386663" y="7465190"/>
            <a:ext cx="1546108" cy="415495"/>
          </a:xfrm>
          <a:custGeom>
            <a:avLst/>
            <a:gdLst/>
            <a:ahLst/>
            <a:cxnLst/>
            <a:rect l="l" t="t" r="r" b="b"/>
            <a:pathLst>
              <a:path w="1546108" h="415495">
                <a:moveTo>
                  <a:pt x="0" y="0"/>
                </a:moveTo>
                <a:lnTo>
                  <a:pt x="1546107" y="0"/>
                </a:lnTo>
                <a:lnTo>
                  <a:pt x="1546107" y="415495"/>
                </a:lnTo>
                <a:lnTo>
                  <a:pt x="0" y="415495"/>
                </a:lnTo>
                <a:lnTo>
                  <a:pt x="0" y="0"/>
                </a:lnTo>
                <a:close/>
              </a:path>
            </a:pathLst>
          </a:custGeom>
          <a:blipFill>
            <a:blip>
              <a:extLst>
                <a:ext uri="{96DAC541-7B7A-43D3-8B79-37D633B846F1}">
                  <asvg:svgBlip xmlns:asvg="http://schemas.microsoft.com/office/drawing/2016/SVG/main" r:embed="rId49"/>
                </a:ext>
              </a:extLst>
            </a:blip>
            <a:stretch>
              <a:fillRect/>
            </a:stretch>
          </a:blipFill>
        </p:spPr>
        <p:txBody>
          <a:bodyPr/>
          <a:lstStyle/>
          <a:p>
            <a:endParaRPr lang="en-US"/>
          </a:p>
        </p:txBody>
      </p:sp>
      <p:sp>
        <p:nvSpPr>
          <p:cNvPr id="90" name="Freeform 90"/>
          <p:cNvSpPr/>
          <p:nvPr/>
        </p:nvSpPr>
        <p:spPr>
          <a:xfrm>
            <a:off x="1116082" y="2707367"/>
            <a:ext cx="4119229" cy="1252671"/>
          </a:xfrm>
          <a:custGeom>
            <a:avLst/>
            <a:gdLst/>
            <a:ahLst/>
            <a:cxnLst/>
            <a:rect l="l" t="t" r="r" b="b"/>
            <a:pathLst>
              <a:path w="4119229" h="1252671">
                <a:moveTo>
                  <a:pt x="0" y="0"/>
                </a:moveTo>
                <a:lnTo>
                  <a:pt x="4119229" y="0"/>
                </a:lnTo>
                <a:lnTo>
                  <a:pt x="4119229" y="1252671"/>
                </a:lnTo>
                <a:lnTo>
                  <a:pt x="0" y="1252671"/>
                </a:lnTo>
                <a:lnTo>
                  <a:pt x="0" y="0"/>
                </a:lnTo>
                <a:close/>
              </a:path>
            </a:pathLst>
          </a:custGeom>
          <a:blipFill>
            <a:blip>
              <a:extLst>
                <a:ext uri="{96DAC541-7B7A-43D3-8B79-37D633B846F1}">
                  <asvg:svgBlip xmlns:asvg="http://schemas.microsoft.com/office/drawing/2016/SVG/main" r:embed="rId50"/>
                </a:ext>
              </a:extLst>
            </a:blip>
            <a:stretch>
              <a:fillRect/>
            </a:stretch>
          </a:blipFill>
        </p:spPr>
        <p:txBody>
          <a:bodyPr/>
          <a:lstStyle/>
          <a:p>
            <a:endParaRPr lang="en-US"/>
          </a:p>
        </p:txBody>
      </p:sp>
      <p:sp>
        <p:nvSpPr>
          <p:cNvPr id="91" name="Freeform 91"/>
          <p:cNvSpPr/>
          <p:nvPr/>
        </p:nvSpPr>
        <p:spPr>
          <a:xfrm>
            <a:off x="7527498" y="2371796"/>
            <a:ext cx="4247874" cy="6237380"/>
          </a:xfrm>
          <a:custGeom>
            <a:avLst/>
            <a:gdLst/>
            <a:ahLst/>
            <a:cxnLst/>
            <a:rect l="l" t="t" r="r" b="b"/>
            <a:pathLst>
              <a:path w="4247874" h="6237380">
                <a:moveTo>
                  <a:pt x="0" y="0"/>
                </a:moveTo>
                <a:lnTo>
                  <a:pt x="4247874" y="0"/>
                </a:lnTo>
                <a:lnTo>
                  <a:pt x="4247874" y="6237380"/>
                </a:lnTo>
                <a:lnTo>
                  <a:pt x="0" y="6237380"/>
                </a:lnTo>
                <a:lnTo>
                  <a:pt x="0" y="0"/>
                </a:lnTo>
                <a:close/>
              </a:path>
            </a:pathLst>
          </a:custGeom>
          <a:blipFill>
            <a:blip>
              <a:extLst>
                <a:ext uri="{96DAC541-7B7A-43D3-8B79-37D633B846F1}">
                  <asvg:svgBlip xmlns:asvg="http://schemas.microsoft.com/office/drawing/2016/SVG/main" r:embed="rId51"/>
                </a:ext>
              </a:extLst>
            </a:blip>
            <a:stretch>
              <a:fillRect/>
            </a:stretch>
          </a:blipFill>
        </p:spPr>
        <p:txBody>
          <a:bodyPr/>
          <a:lstStyle/>
          <a:p>
            <a:endParaRPr lang="en-US"/>
          </a:p>
        </p:txBody>
      </p:sp>
      <p:sp>
        <p:nvSpPr>
          <p:cNvPr id="92" name="Freeform 92"/>
          <p:cNvSpPr/>
          <p:nvPr/>
        </p:nvSpPr>
        <p:spPr>
          <a:xfrm>
            <a:off x="13436051" y="2466623"/>
            <a:ext cx="3905960" cy="1252328"/>
          </a:xfrm>
          <a:custGeom>
            <a:avLst/>
            <a:gdLst/>
            <a:ahLst/>
            <a:cxnLst/>
            <a:rect l="l" t="t" r="r" b="b"/>
            <a:pathLst>
              <a:path w="3905960" h="1252328">
                <a:moveTo>
                  <a:pt x="0" y="0"/>
                </a:moveTo>
                <a:lnTo>
                  <a:pt x="3905959" y="0"/>
                </a:lnTo>
                <a:lnTo>
                  <a:pt x="3905959" y="1252328"/>
                </a:lnTo>
                <a:lnTo>
                  <a:pt x="0" y="1252328"/>
                </a:lnTo>
                <a:lnTo>
                  <a:pt x="0" y="0"/>
                </a:lnTo>
                <a:close/>
              </a:path>
            </a:pathLst>
          </a:custGeom>
          <a:blipFill>
            <a:blip>
              <a:extLst>
                <a:ext uri="{96DAC541-7B7A-43D3-8B79-37D633B846F1}">
                  <asvg:svgBlip xmlns:asvg="http://schemas.microsoft.com/office/drawing/2016/SVG/main" r:embed="rId52"/>
                </a:ext>
              </a:extLst>
            </a:blip>
            <a:stretch>
              <a:fillRect/>
            </a:stretch>
          </a:blipFill>
        </p:spPr>
        <p:txBody>
          <a:bodyPr/>
          <a:lstStyle/>
          <a:p>
            <a:endParaRPr lang="en-US"/>
          </a:p>
        </p:txBody>
      </p:sp>
      <p:sp>
        <p:nvSpPr>
          <p:cNvPr id="93" name="TextBox 93"/>
          <p:cNvSpPr txBox="1"/>
          <p:nvPr/>
        </p:nvSpPr>
        <p:spPr>
          <a:xfrm>
            <a:off x="1752019" y="7455227"/>
            <a:ext cx="405022" cy="339090"/>
          </a:xfrm>
          <a:prstGeom prst="rect">
            <a:avLst/>
          </a:prstGeom>
        </p:spPr>
        <p:txBody>
          <a:bodyPr lIns="0" tIns="0" rIns="0" bIns="0" rtlCol="0" anchor="t">
            <a:spAutoFit/>
          </a:bodyPr>
          <a:lstStyle/>
          <a:p>
            <a:pPr algn="l">
              <a:lnSpc>
                <a:spcPts val="2520"/>
              </a:lnSpc>
            </a:pPr>
            <a:r>
              <a:rPr lang="en-US" sz="1800" b="1">
                <a:solidFill>
                  <a:srgbClr val="000000"/>
                </a:solidFill>
                <a:latin typeface="Calibri (MS) Bold"/>
                <a:ea typeface="Calibri (MS) Bold"/>
                <a:cs typeface="Calibri (MS) Bold"/>
                <a:sym typeface="Calibri (MS) Bold"/>
              </a:rPr>
              <a:t>Civil</a:t>
            </a:r>
          </a:p>
        </p:txBody>
      </p:sp>
      <p:sp>
        <p:nvSpPr>
          <p:cNvPr id="94" name="TextBox 94"/>
          <p:cNvSpPr txBox="1"/>
          <p:nvPr/>
        </p:nvSpPr>
        <p:spPr>
          <a:xfrm>
            <a:off x="1752005" y="6312398"/>
            <a:ext cx="1248399" cy="339090"/>
          </a:xfrm>
          <a:prstGeom prst="rect">
            <a:avLst/>
          </a:prstGeom>
        </p:spPr>
        <p:txBody>
          <a:bodyPr lIns="0" tIns="0" rIns="0" bIns="0" rtlCol="0" anchor="t">
            <a:spAutoFit/>
          </a:bodyPr>
          <a:lstStyle/>
          <a:p>
            <a:pPr algn="l">
              <a:lnSpc>
                <a:spcPts val="2520"/>
              </a:lnSpc>
            </a:pPr>
            <a:r>
              <a:rPr lang="en-US" sz="1800" b="1">
                <a:solidFill>
                  <a:srgbClr val="000000"/>
                </a:solidFill>
                <a:latin typeface="Calibri (MS) Bold"/>
                <a:ea typeface="Calibri (MS) Bold"/>
                <a:cs typeface="Calibri (MS) Bold"/>
                <a:sym typeface="Calibri (MS) Bold"/>
              </a:rPr>
              <a:t>Architectural</a:t>
            </a:r>
          </a:p>
        </p:txBody>
      </p:sp>
      <p:sp>
        <p:nvSpPr>
          <p:cNvPr id="95" name="TextBox 95"/>
          <p:cNvSpPr txBox="1"/>
          <p:nvPr/>
        </p:nvSpPr>
        <p:spPr>
          <a:xfrm>
            <a:off x="1740089" y="8604785"/>
            <a:ext cx="2786777" cy="344805"/>
          </a:xfrm>
          <a:prstGeom prst="rect">
            <a:avLst/>
          </a:prstGeom>
        </p:spPr>
        <p:txBody>
          <a:bodyPr lIns="0" tIns="0" rIns="0" bIns="0" rtlCol="0" anchor="t">
            <a:spAutoFit/>
          </a:bodyPr>
          <a:lstStyle/>
          <a:p>
            <a:pPr algn="l">
              <a:lnSpc>
                <a:spcPts val="2520"/>
              </a:lnSpc>
            </a:pPr>
            <a:r>
              <a:rPr lang="en-US" sz="1800" b="1">
                <a:solidFill>
                  <a:srgbClr val="000000"/>
                </a:solidFill>
                <a:latin typeface="Calibri (MS) Bold"/>
                <a:ea typeface="Calibri (MS) Bold"/>
                <a:cs typeface="Calibri (MS) Bold"/>
                <a:sym typeface="Calibri (MS) Bold"/>
              </a:rPr>
              <a:t>Business and Communication</a:t>
            </a:r>
          </a:p>
        </p:txBody>
      </p:sp>
      <p:sp>
        <p:nvSpPr>
          <p:cNvPr id="96" name="TextBox 96"/>
          <p:cNvSpPr txBox="1"/>
          <p:nvPr/>
        </p:nvSpPr>
        <p:spPr>
          <a:xfrm>
            <a:off x="4498091" y="6350498"/>
            <a:ext cx="1160259" cy="575310"/>
          </a:xfrm>
          <a:prstGeom prst="rect">
            <a:avLst/>
          </a:prstGeom>
        </p:spPr>
        <p:txBody>
          <a:bodyPr lIns="0" tIns="0" rIns="0" bIns="0" rtlCol="0" anchor="t">
            <a:spAutoFit/>
          </a:bodyPr>
          <a:lstStyle/>
          <a:p>
            <a:pPr algn="l">
              <a:lnSpc>
                <a:spcPts val="2160"/>
              </a:lnSpc>
            </a:pPr>
            <a:r>
              <a:rPr lang="en-US" sz="1800" b="1">
                <a:solidFill>
                  <a:srgbClr val="000000"/>
                </a:solidFill>
                <a:latin typeface="Calibri (MS) Bold"/>
                <a:ea typeface="Calibri (MS) Bold"/>
                <a:cs typeface="Calibri (MS) Bold"/>
                <a:sym typeface="Calibri (MS) Bold"/>
              </a:rPr>
              <a:t>Energy &amp; Automation</a:t>
            </a:r>
          </a:p>
        </p:txBody>
      </p:sp>
      <p:sp>
        <p:nvSpPr>
          <p:cNvPr id="97" name="TextBox 97"/>
          <p:cNvSpPr txBox="1"/>
          <p:nvPr/>
        </p:nvSpPr>
        <p:spPr>
          <a:xfrm>
            <a:off x="4515250" y="7463971"/>
            <a:ext cx="1108967" cy="339090"/>
          </a:xfrm>
          <a:prstGeom prst="rect">
            <a:avLst/>
          </a:prstGeom>
        </p:spPr>
        <p:txBody>
          <a:bodyPr lIns="0" tIns="0" rIns="0" bIns="0" rtlCol="0" anchor="t">
            <a:spAutoFit/>
          </a:bodyPr>
          <a:lstStyle/>
          <a:p>
            <a:pPr algn="l">
              <a:lnSpc>
                <a:spcPts val="2520"/>
              </a:lnSpc>
            </a:pPr>
            <a:r>
              <a:rPr lang="en-US" sz="1800" b="1">
                <a:solidFill>
                  <a:srgbClr val="000000"/>
                </a:solidFill>
                <a:latin typeface="Calibri (MS) Bold"/>
                <a:ea typeface="Calibri (MS) Bold"/>
                <a:cs typeface="Calibri (MS) Bold"/>
                <a:sym typeface="Calibri (MS) Bold"/>
              </a:rPr>
              <a:t>Mechanical</a:t>
            </a:r>
          </a:p>
        </p:txBody>
      </p:sp>
      <p:sp>
        <p:nvSpPr>
          <p:cNvPr id="98" name="TextBox 98"/>
          <p:cNvSpPr txBox="1"/>
          <p:nvPr/>
        </p:nvSpPr>
        <p:spPr>
          <a:xfrm>
            <a:off x="17331738" y="9616683"/>
            <a:ext cx="667812" cy="339090"/>
          </a:xfrm>
          <a:prstGeom prst="rect">
            <a:avLst/>
          </a:prstGeom>
        </p:spPr>
        <p:txBody>
          <a:bodyPr lIns="0" tIns="0" rIns="0" bIns="0" rtlCol="0" anchor="t">
            <a:spAutoFit/>
          </a:bodyPr>
          <a:lstStyle/>
          <a:p>
            <a:pPr algn="l">
              <a:lnSpc>
                <a:spcPts val="2520"/>
              </a:lnSpc>
            </a:pPr>
            <a:r>
              <a:rPr lang="en-US" sz="1800">
                <a:solidFill>
                  <a:srgbClr val="FFFFFF"/>
                </a:solidFill>
                <a:latin typeface="Calibri (MS)"/>
                <a:ea typeface="Calibri (MS)"/>
                <a:cs typeface="Calibri (MS)"/>
                <a:sym typeface="Calibri (MS)"/>
              </a:rPr>
              <a:t>PAGE 4</a:t>
            </a:r>
          </a:p>
        </p:txBody>
      </p:sp>
      <p:sp>
        <p:nvSpPr>
          <p:cNvPr id="99" name="TextBox 99"/>
          <p:cNvSpPr txBox="1"/>
          <p:nvPr/>
        </p:nvSpPr>
        <p:spPr>
          <a:xfrm>
            <a:off x="1617459" y="461610"/>
            <a:ext cx="5087807" cy="1033462"/>
          </a:xfrm>
          <a:prstGeom prst="rect">
            <a:avLst/>
          </a:prstGeom>
        </p:spPr>
        <p:txBody>
          <a:bodyPr lIns="0" tIns="0" rIns="0" bIns="0" rtlCol="0" anchor="t">
            <a:spAutoFit/>
          </a:bodyPr>
          <a:lstStyle/>
          <a:p>
            <a:pPr algn="l">
              <a:lnSpc>
                <a:spcPts val="8400"/>
              </a:lnSpc>
            </a:pPr>
            <a:r>
              <a:rPr lang="en-US" sz="6000" b="1">
                <a:solidFill>
                  <a:srgbClr val="850000"/>
                </a:solidFill>
                <a:latin typeface="Garamond Bold"/>
                <a:ea typeface="Garamond Bold"/>
                <a:cs typeface="Garamond Bold"/>
                <a:sym typeface="Garamond Bold"/>
              </a:rPr>
              <a:t>Team Structure</a:t>
            </a:r>
          </a:p>
        </p:txBody>
      </p:sp>
      <p:sp>
        <p:nvSpPr>
          <p:cNvPr id="100" name="TextBox 100"/>
          <p:cNvSpPr txBox="1"/>
          <p:nvPr/>
        </p:nvSpPr>
        <p:spPr>
          <a:xfrm>
            <a:off x="2412502" y="4299976"/>
            <a:ext cx="1463383" cy="499110"/>
          </a:xfrm>
          <a:prstGeom prst="rect">
            <a:avLst/>
          </a:prstGeom>
        </p:spPr>
        <p:txBody>
          <a:bodyPr lIns="0" tIns="0" rIns="0" bIns="0" rtlCol="0" anchor="t">
            <a:spAutoFit/>
          </a:bodyPr>
          <a:lstStyle/>
          <a:p>
            <a:pPr algn="l">
              <a:lnSpc>
                <a:spcPts val="3779"/>
              </a:lnSpc>
            </a:pPr>
            <a:r>
              <a:rPr lang="en-US" sz="2700">
                <a:solidFill>
                  <a:srgbClr val="3F3F3F"/>
                </a:solidFill>
                <a:latin typeface="Calibri (MS)"/>
                <a:ea typeface="Calibri (MS)"/>
                <a:cs typeface="Calibri (MS)"/>
                <a:sym typeface="Calibri (MS)"/>
              </a:rPr>
              <a:t>Professors</a:t>
            </a:r>
          </a:p>
        </p:txBody>
      </p:sp>
      <p:sp>
        <p:nvSpPr>
          <p:cNvPr id="101" name="TextBox 101"/>
          <p:cNvSpPr txBox="1"/>
          <p:nvPr/>
        </p:nvSpPr>
        <p:spPr>
          <a:xfrm>
            <a:off x="2327834" y="5275655"/>
            <a:ext cx="1687582" cy="499110"/>
          </a:xfrm>
          <a:prstGeom prst="rect">
            <a:avLst/>
          </a:prstGeom>
        </p:spPr>
        <p:txBody>
          <a:bodyPr lIns="0" tIns="0" rIns="0" bIns="0" rtlCol="0" anchor="t">
            <a:spAutoFit/>
          </a:bodyPr>
          <a:lstStyle/>
          <a:p>
            <a:pPr algn="l">
              <a:lnSpc>
                <a:spcPts val="3779"/>
              </a:lnSpc>
            </a:pPr>
            <a:r>
              <a:rPr lang="en-US" sz="2700" b="1">
                <a:solidFill>
                  <a:srgbClr val="000000"/>
                </a:solidFill>
                <a:latin typeface="Calibri (MS) Bold"/>
                <a:ea typeface="Calibri (MS) Bold"/>
                <a:cs typeface="Calibri (MS) Bold"/>
                <a:sym typeface="Calibri (MS) Bold"/>
              </a:rPr>
              <a:t>Subsystems</a:t>
            </a:r>
          </a:p>
        </p:txBody>
      </p:sp>
      <p:sp>
        <p:nvSpPr>
          <p:cNvPr id="102" name="TextBox 102"/>
          <p:cNvSpPr txBox="1"/>
          <p:nvPr/>
        </p:nvSpPr>
        <p:spPr>
          <a:xfrm>
            <a:off x="8486718" y="8750075"/>
            <a:ext cx="1954801" cy="499110"/>
          </a:xfrm>
          <a:prstGeom prst="rect">
            <a:avLst/>
          </a:prstGeom>
        </p:spPr>
        <p:txBody>
          <a:bodyPr lIns="0" tIns="0" rIns="0" bIns="0" rtlCol="0" anchor="t">
            <a:spAutoFit/>
          </a:bodyPr>
          <a:lstStyle/>
          <a:p>
            <a:pPr algn="l">
              <a:lnSpc>
                <a:spcPts val="3779"/>
              </a:lnSpc>
            </a:pPr>
            <a:r>
              <a:rPr lang="en-US" sz="2700">
                <a:solidFill>
                  <a:srgbClr val="3F3F3F"/>
                </a:solidFill>
                <a:latin typeface="Calibri (MS)"/>
                <a:ea typeface="Calibri (MS)"/>
                <a:cs typeface="Calibri (MS)"/>
                <a:sym typeface="Calibri (MS)"/>
              </a:rPr>
              <a:t>Student Team</a:t>
            </a:r>
          </a:p>
        </p:txBody>
      </p:sp>
      <p:sp>
        <p:nvSpPr>
          <p:cNvPr id="103" name="TextBox 103"/>
          <p:cNvSpPr txBox="1"/>
          <p:nvPr/>
        </p:nvSpPr>
        <p:spPr>
          <a:xfrm>
            <a:off x="14655003" y="8750075"/>
            <a:ext cx="1008698" cy="499110"/>
          </a:xfrm>
          <a:prstGeom prst="rect">
            <a:avLst/>
          </a:prstGeom>
        </p:spPr>
        <p:txBody>
          <a:bodyPr lIns="0" tIns="0" rIns="0" bIns="0" rtlCol="0" anchor="t">
            <a:spAutoFit/>
          </a:bodyPr>
          <a:lstStyle/>
          <a:p>
            <a:pPr algn="l">
              <a:lnSpc>
                <a:spcPts val="3779"/>
              </a:lnSpc>
            </a:pPr>
            <a:r>
              <a:rPr lang="en-US" sz="2700">
                <a:solidFill>
                  <a:srgbClr val="3F3F3F"/>
                </a:solidFill>
                <a:latin typeface="Calibri (MS)"/>
                <a:ea typeface="Calibri (MS)"/>
                <a:cs typeface="Calibri (MS)"/>
                <a:sym typeface="Calibri (MS)"/>
              </a:rPr>
              <a:t>Alumni</a:t>
            </a:r>
          </a:p>
        </p:txBody>
      </p:sp>
      <p:sp>
        <p:nvSpPr>
          <p:cNvPr id="104" name="TextBox 104"/>
          <p:cNvSpPr txBox="1"/>
          <p:nvPr/>
        </p:nvSpPr>
        <p:spPr>
          <a:xfrm>
            <a:off x="13961259" y="4299976"/>
            <a:ext cx="2437819" cy="499110"/>
          </a:xfrm>
          <a:prstGeom prst="rect">
            <a:avLst/>
          </a:prstGeom>
        </p:spPr>
        <p:txBody>
          <a:bodyPr lIns="0" tIns="0" rIns="0" bIns="0" rtlCol="0" anchor="t">
            <a:spAutoFit/>
          </a:bodyPr>
          <a:lstStyle/>
          <a:p>
            <a:pPr algn="l">
              <a:lnSpc>
                <a:spcPts val="3779"/>
              </a:lnSpc>
            </a:pPr>
            <a:r>
              <a:rPr lang="en-US" sz="2700">
                <a:solidFill>
                  <a:srgbClr val="3F3F3F"/>
                </a:solidFill>
                <a:latin typeface="Calibri (MS)"/>
                <a:ea typeface="Calibri (MS)"/>
                <a:cs typeface="Calibri (MS)"/>
                <a:sym typeface="Calibri (MS)"/>
              </a:rPr>
              <a:t>Industry Partners</a:t>
            </a:r>
          </a:p>
        </p:txBody>
      </p:sp>
      <p:sp>
        <p:nvSpPr>
          <p:cNvPr id="105" name="TextBox 105"/>
          <p:cNvSpPr txBox="1"/>
          <p:nvPr/>
        </p:nvSpPr>
        <p:spPr>
          <a:xfrm>
            <a:off x="2472909" y="2939115"/>
            <a:ext cx="2538160" cy="754375"/>
          </a:xfrm>
          <a:prstGeom prst="rect">
            <a:avLst/>
          </a:prstGeom>
        </p:spPr>
        <p:txBody>
          <a:bodyPr lIns="0" tIns="0" rIns="0" bIns="0" rtlCol="0" anchor="t">
            <a:spAutoFit/>
          </a:bodyPr>
          <a:lstStyle/>
          <a:p>
            <a:pPr algn="l">
              <a:lnSpc>
                <a:spcPts val="2879"/>
              </a:lnSpc>
            </a:pPr>
            <a:r>
              <a:rPr lang="en-US" sz="2400">
                <a:solidFill>
                  <a:srgbClr val="FFFFFF"/>
                </a:solidFill>
                <a:latin typeface="Calibri (MS)"/>
                <a:ea typeface="Calibri (MS)"/>
                <a:cs typeface="Calibri (MS)"/>
                <a:sym typeface="Calibri (MS)"/>
              </a:rPr>
              <a:t>Faculty Advisors from 3 departments</a:t>
            </a:r>
          </a:p>
        </p:txBody>
      </p:sp>
      <p:sp>
        <p:nvSpPr>
          <p:cNvPr id="106" name="TextBox 106"/>
          <p:cNvSpPr txBox="1"/>
          <p:nvPr/>
        </p:nvSpPr>
        <p:spPr>
          <a:xfrm>
            <a:off x="9460068" y="2596958"/>
            <a:ext cx="1863819" cy="754375"/>
          </a:xfrm>
          <a:prstGeom prst="rect">
            <a:avLst/>
          </a:prstGeom>
        </p:spPr>
        <p:txBody>
          <a:bodyPr lIns="0" tIns="0" rIns="0" bIns="0" rtlCol="0" anchor="t">
            <a:spAutoFit/>
          </a:bodyPr>
          <a:lstStyle/>
          <a:p>
            <a:pPr algn="l">
              <a:lnSpc>
                <a:spcPts val="2879"/>
              </a:lnSpc>
            </a:pPr>
            <a:r>
              <a:rPr lang="en-US" sz="2400">
                <a:solidFill>
                  <a:srgbClr val="FFFFFF"/>
                </a:solidFill>
                <a:latin typeface="Calibri (MS)"/>
                <a:ea typeface="Calibri (MS)"/>
                <a:cs typeface="Calibri (MS)"/>
                <a:sym typeface="Calibri (MS)"/>
              </a:rPr>
              <a:t>Students from all Courses</a:t>
            </a:r>
          </a:p>
        </p:txBody>
      </p:sp>
      <p:sp>
        <p:nvSpPr>
          <p:cNvPr id="107" name="TextBox 107"/>
          <p:cNvSpPr txBox="1"/>
          <p:nvPr/>
        </p:nvSpPr>
        <p:spPr>
          <a:xfrm>
            <a:off x="9433293" y="3602298"/>
            <a:ext cx="1728587" cy="754375"/>
          </a:xfrm>
          <a:prstGeom prst="rect">
            <a:avLst/>
          </a:prstGeom>
        </p:spPr>
        <p:txBody>
          <a:bodyPr lIns="0" tIns="0" rIns="0" bIns="0" rtlCol="0" anchor="t">
            <a:spAutoFit/>
          </a:bodyPr>
          <a:lstStyle/>
          <a:p>
            <a:pPr algn="l">
              <a:lnSpc>
                <a:spcPts val="2879"/>
              </a:lnSpc>
            </a:pPr>
            <a:r>
              <a:rPr lang="en-US" sz="2400">
                <a:solidFill>
                  <a:srgbClr val="FFFFFF"/>
                </a:solidFill>
                <a:latin typeface="Calibri (MS)"/>
                <a:ea typeface="Calibri (MS)"/>
                <a:cs typeface="Calibri (MS)"/>
                <a:sym typeface="Calibri (MS)"/>
              </a:rPr>
              <a:t>Departments and Schools</a:t>
            </a:r>
          </a:p>
        </p:txBody>
      </p:sp>
      <p:sp>
        <p:nvSpPr>
          <p:cNvPr id="108" name="TextBox 108"/>
          <p:cNvSpPr txBox="1"/>
          <p:nvPr/>
        </p:nvSpPr>
        <p:spPr>
          <a:xfrm>
            <a:off x="15122590" y="6021600"/>
            <a:ext cx="1712728" cy="754375"/>
          </a:xfrm>
          <a:prstGeom prst="rect">
            <a:avLst/>
          </a:prstGeom>
        </p:spPr>
        <p:txBody>
          <a:bodyPr lIns="0" tIns="0" rIns="0" bIns="0" rtlCol="0" anchor="t">
            <a:spAutoFit/>
          </a:bodyPr>
          <a:lstStyle/>
          <a:p>
            <a:pPr algn="l">
              <a:lnSpc>
                <a:spcPts val="2879"/>
              </a:lnSpc>
            </a:pPr>
            <a:r>
              <a:rPr lang="en-US" sz="2400">
                <a:solidFill>
                  <a:srgbClr val="000000"/>
                </a:solidFill>
                <a:latin typeface="Calibri (MS)"/>
                <a:ea typeface="Calibri (MS)"/>
                <a:cs typeface="Calibri (MS)"/>
                <a:sym typeface="Calibri (MS)"/>
              </a:rPr>
              <a:t>Alumni Team Members</a:t>
            </a:r>
          </a:p>
        </p:txBody>
      </p:sp>
      <p:sp>
        <p:nvSpPr>
          <p:cNvPr id="109" name="TextBox 109"/>
          <p:cNvSpPr txBox="1"/>
          <p:nvPr/>
        </p:nvSpPr>
        <p:spPr>
          <a:xfrm>
            <a:off x="15278610" y="2683054"/>
            <a:ext cx="1819670" cy="754375"/>
          </a:xfrm>
          <a:prstGeom prst="rect">
            <a:avLst/>
          </a:prstGeom>
        </p:spPr>
        <p:txBody>
          <a:bodyPr lIns="0" tIns="0" rIns="0" bIns="0" rtlCol="0" anchor="t">
            <a:spAutoFit/>
          </a:bodyPr>
          <a:lstStyle/>
          <a:p>
            <a:pPr algn="l">
              <a:lnSpc>
                <a:spcPts val="2879"/>
              </a:lnSpc>
            </a:pPr>
            <a:r>
              <a:rPr lang="en-US" sz="2400">
                <a:solidFill>
                  <a:srgbClr val="FFFFFF"/>
                </a:solidFill>
                <a:latin typeface="Calibri (MS)"/>
                <a:ea typeface="Calibri (MS)"/>
                <a:cs typeface="Calibri (MS)"/>
                <a:sym typeface="Calibri (MS)"/>
              </a:rPr>
              <a:t>Industry Collaborations</a:t>
            </a:r>
          </a:p>
        </p:txBody>
      </p:sp>
      <p:sp>
        <p:nvSpPr>
          <p:cNvPr id="110" name="TextBox 110"/>
          <p:cNvSpPr txBox="1"/>
          <p:nvPr/>
        </p:nvSpPr>
        <p:spPr>
          <a:xfrm>
            <a:off x="1339910" y="2681083"/>
            <a:ext cx="393278" cy="1114420"/>
          </a:xfrm>
          <a:prstGeom prst="rect">
            <a:avLst/>
          </a:prstGeom>
        </p:spPr>
        <p:txBody>
          <a:bodyPr lIns="0" tIns="0" rIns="0" bIns="0" rtlCol="0" anchor="t">
            <a:spAutoFit/>
          </a:bodyPr>
          <a:lstStyle/>
          <a:p>
            <a:pPr algn="l">
              <a:lnSpc>
                <a:spcPts val="8400"/>
              </a:lnSpc>
            </a:pPr>
            <a:r>
              <a:rPr lang="en-US" sz="6000" b="1">
                <a:solidFill>
                  <a:srgbClr val="FFFFFF"/>
                </a:solidFill>
                <a:latin typeface="Calibri (MS) Bold"/>
                <a:ea typeface="Calibri (MS) Bold"/>
                <a:cs typeface="Calibri (MS) Bold"/>
                <a:sym typeface="Calibri (MS) Bold"/>
              </a:rPr>
              <a:t>5</a:t>
            </a:r>
          </a:p>
        </p:txBody>
      </p:sp>
      <p:sp>
        <p:nvSpPr>
          <p:cNvPr id="111" name="TextBox 111"/>
          <p:cNvSpPr txBox="1"/>
          <p:nvPr/>
        </p:nvSpPr>
        <p:spPr>
          <a:xfrm>
            <a:off x="7751340" y="2393137"/>
            <a:ext cx="1352540" cy="2074821"/>
          </a:xfrm>
          <a:prstGeom prst="rect">
            <a:avLst/>
          </a:prstGeom>
        </p:spPr>
        <p:txBody>
          <a:bodyPr lIns="0" tIns="0" rIns="0" bIns="0" rtlCol="0" anchor="t">
            <a:spAutoFit/>
          </a:bodyPr>
          <a:lstStyle/>
          <a:p>
            <a:pPr algn="just">
              <a:lnSpc>
                <a:spcPts val="7938"/>
              </a:lnSpc>
            </a:pPr>
            <a:r>
              <a:rPr lang="en-US" sz="6000" b="1">
                <a:solidFill>
                  <a:srgbClr val="FFFFFF"/>
                </a:solidFill>
                <a:latin typeface="Calibri (MS) Bold"/>
                <a:ea typeface="Calibri (MS) Bold"/>
                <a:cs typeface="Calibri (MS) Bold"/>
                <a:sym typeface="Calibri (MS) Bold"/>
              </a:rPr>
              <a:t>45 + 16 +</a:t>
            </a:r>
          </a:p>
        </p:txBody>
      </p:sp>
      <p:sp>
        <p:nvSpPr>
          <p:cNvPr id="112" name="TextBox 112"/>
          <p:cNvSpPr txBox="1"/>
          <p:nvPr/>
        </p:nvSpPr>
        <p:spPr>
          <a:xfrm>
            <a:off x="8369389" y="4626678"/>
            <a:ext cx="61479" cy="392435"/>
          </a:xfrm>
          <a:prstGeom prst="rect">
            <a:avLst/>
          </a:prstGeom>
        </p:spPr>
        <p:txBody>
          <a:bodyPr lIns="0" tIns="0" rIns="0" bIns="0" rtlCol="0" anchor="t">
            <a:spAutoFit/>
          </a:bodyPr>
          <a:lstStyle/>
          <a:p>
            <a:pPr algn="l">
              <a:lnSpc>
                <a:spcPts val="2939"/>
              </a:lnSpc>
            </a:pPr>
            <a:r>
              <a:rPr lang="en-US" sz="2099">
                <a:solidFill>
                  <a:srgbClr val="FFFFFF"/>
                </a:solidFill>
                <a:latin typeface="Calibri (MS)"/>
                <a:ea typeface="Calibri (MS)"/>
                <a:cs typeface="Calibri (MS)"/>
                <a:sym typeface="Calibri (MS)"/>
              </a:rPr>
              <a:t> </a:t>
            </a:r>
          </a:p>
        </p:txBody>
      </p:sp>
      <p:sp>
        <p:nvSpPr>
          <p:cNvPr id="113" name="TextBox 113"/>
          <p:cNvSpPr txBox="1"/>
          <p:nvPr/>
        </p:nvSpPr>
        <p:spPr>
          <a:xfrm>
            <a:off x="13659893" y="2440338"/>
            <a:ext cx="1262672" cy="1114420"/>
          </a:xfrm>
          <a:prstGeom prst="rect">
            <a:avLst/>
          </a:prstGeom>
        </p:spPr>
        <p:txBody>
          <a:bodyPr lIns="0" tIns="0" rIns="0" bIns="0" rtlCol="0" anchor="t">
            <a:spAutoFit/>
          </a:bodyPr>
          <a:lstStyle/>
          <a:p>
            <a:pPr algn="l">
              <a:lnSpc>
                <a:spcPts val="8400"/>
              </a:lnSpc>
            </a:pPr>
            <a:r>
              <a:rPr lang="en-US" sz="6000" b="1" spc="6">
                <a:solidFill>
                  <a:srgbClr val="FFFFFF"/>
                </a:solidFill>
                <a:latin typeface="Calibri (MS) Bold"/>
                <a:ea typeface="Calibri (MS) Bold"/>
                <a:cs typeface="Calibri (MS) Bold"/>
                <a:sym typeface="Calibri (MS) Bold"/>
              </a:rPr>
              <a:t>75 +</a:t>
            </a:r>
          </a:p>
        </p:txBody>
      </p:sp>
      <p:sp>
        <p:nvSpPr>
          <p:cNvPr id="114" name="TextBox 114"/>
          <p:cNvSpPr txBox="1"/>
          <p:nvPr/>
        </p:nvSpPr>
        <p:spPr>
          <a:xfrm>
            <a:off x="13179990" y="5704032"/>
            <a:ext cx="1742575" cy="1114420"/>
          </a:xfrm>
          <a:prstGeom prst="rect">
            <a:avLst/>
          </a:prstGeom>
        </p:spPr>
        <p:txBody>
          <a:bodyPr lIns="0" tIns="0" rIns="0" bIns="0" rtlCol="0" anchor="t">
            <a:spAutoFit/>
          </a:bodyPr>
          <a:lstStyle/>
          <a:p>
            <a:pPr algn="l">
              <a:lnSpc>
                <a:spcPts val="8400"/>
              </a:lnSpc>
            </a:pPr>
            <a:r>
              <a:rPr lang="en-US" sz="6000" b="1">
                <a:solidFill>
                  <a:srgbClr val="000000"/>
                </a:solidFill>
                <a:latin typeface="Calibri (MS) Bold"/>
                <a:ea typeface="Calibri (MS) Bold"/>
                <a:cs typeface="Calibri (MS) Bold"/>
                <a:sym typeface="Calibri (MS) Bold"/>
              </a:rPr>
              <a:t>250 +</a:t>
            </a:r>
          </a:p>
        </p:txBody>
      </p:sp>
      <p:sp>
        <p:nvSpPr>
          <p:cNvPr id="115" name="TextBox 115"/>
          <p:cNvSpPr txBox="1"/>
          <p:nvPr/>
        </p:nvSpPr>
        <p:spPr>
          <a:xfrm>
            <a:off x="7885071" y="4655110"/>
            <a:ext cx="87597" cy="371061"/>
          </a:xfrm>
          <a:prstGeom prst="rect">
            <a:avLst/>
          </a:prstGeom>
        </p:spPr>
        <p:txBody>
          <a:bodyPr lIns="0" tIns="0" rIns="0" bIns="0" rtlCol="0" anchor="t">
            <a:spAutoFit/>
          </a:bodyPr>
          <a:lstStyle/>
          <a:p>
            <a:pPr algn="l">
              <a:lnSpc>
                <a:spcPts val="2939"/>
              </a:lnSpc>
            </a:pPr>
            <a:r>
              <a:rPr lang="en-US" sz="2099">
                <a:solidFill>
                  <a:srgbClr val="FFFFFF"/>
                </a:solidFill>
                <a:latin typeface="Quattrocento"/>
                <a:ea typeface="Quattrocento"/>
                <a:cs typeface="Quattrocento"/>
                <a:sym typeface="Quattrocento"/>
              </a:rPr>
              <a:t>›</a:t>
            </a:r>
          </a:p>
        </p:txBody>
      </p:sp>
      <p:sp>
        <p:nvSpPr>
          <p:cNvPr id="116" name="TextBox 116"/>
          <p:cNvSpPr txBox="1"/>
          <p:nvPr/>
        </p:nvSpPr>
        <p:spPr>
          <a:xfrm>
            <a:off x="7885071" y="5409490"/>
            <a:ext cx="87597" cy="371061"/>
          </a:xfrm>
          <a:prstGeom prst="rect">
            <a:avLst/>
          </a:prstGeom>
        </p:spPr>
        <p:txBody>
          <a:bodyPr lIns="0" tIns="0" rIns="0" bIns="0" rtlCol="0" anchor="t">
            <a:spAutoFit/>
          </a:bodyPr>
          <a:lstStyle/>
          <a:p>
            <a:pPr algn="l">
              <a:lnSpc>
                <a:spcPts val="2939"/>
              </a:lnSpc>
            </a:pPr>
            <a:r>
              <a:rPr lang="en-US" sz="2099">
                <a:solidFill>
                  <a:srgbClr val="FFFFFF"/>
                </a:solidFill>
                <a:latin typeface="Quattrocento"/>
                <a:ea typeface="Quattrocento"/>
                <a:cs typeface="Quattrocento"/>
                <a:sym typeface="Quattrocento"/>
              </a:rPr>
              <a:t>›</a:t>
            </a:r>
          </a:p>
        </p:txBody>
      </p:sp>
      <p:sp>
        <p:nvSpPr>
          <p:cNvPr id="117" name="TextBox 117"/>
          <p:cNvSpPr txBox="1"/>
          <p:nvPr/>
        </p:nvSpPr>
        <p:spPr>
          <a:xfrm>
            <a:off x="12860636" y="6836369"/>
            <a:ext cx="87597" cy="371061"/>
          </a:xfrm>
          <a:prstGeom prst="rect">
            <a:avLst/>
          </a:prstGeom>
        </p:spPr>
        <p:txBody>
          <a:bodyPr lIns="0" tIns="0" rIns="0" bIns="0" rtlCol="0" anchor="t">
            <a:spAutoFit/>
          </a:bodyPr>
          <a:lstStyle/>
          <a:p>
            <a:pPr algn="l">
              <a:lnSpc>
                <a:spcPts val="2939"/>
              </a:lnSpc>
            </a:pPr>
            <a:r>
              <a:rPr lang="en-US" sz="2099">
                <a:solidFill>
                  <a:srgbClr val="000000"/>
                </a:solidFill>
                <a:latin typeface="Quattrocento"/>
                <a:ea typeface="Quattrocento"/>
                <a:cs typeface="Quattrocento"/>
                <a:sym typeface="Quattrocento"/>
              </a:rPr>
              <a:t>›</a:t>
            </a:r>
          </a:p>
        </p:txBody>
      </p:sp>
      <p:sp>
        <p:nvSpPr>
          <p:cNvPr id="118" name="TextBox 118"/>
          <p:cNvSpPr txBox="1"/>
          <p:nvPr/>
        </p:nvSpPr>
        <p:spPr>
          <a:xfrm>
            <a:off x="12860636" y="7527658"/>
            <a:ext cx="87597" cy="853026"/>
          </a:xfrm>
          <a:prstGeom prst="rect">
            <a:avLst/>
          </a:prstGeom>
        </p:spPr>
        <p:txBody>
          <a:bodyPr lIns="0" tIns="0" rIns="0" bIns="0" rtlCol="0" anchor="t">
            <a:spAutoFit/>
          </a:bodyPr>
          <a:lstStyle/>
          <a:p>
            <a:pPr algn="just">
              <a:lnSpc>
                <a:spcPts val="3420"/>
              </a:lnSpc>
            </a:pPr>
            <a:r>
              <a:rPr lang="en-US" sz="2099">
                <a:solidFill>
                  <a:srgbClr val="000000"/>
                </a:solidFill>
                <a:latin typeface="Quattrocento"/>
                <a:ea typeface="Quattrocento"/>
                <a:cs typeface="Quattrocento"/>
                <a:sym typeface="Quattrocento"/>
              </a:rPr>
              <a:t>› ›</a:t>
            </a:r>
          </a:p>
        </p:txBody>
      </p:sp>
      <p:sp>
        <p:nvSpPr>
          <p:cNvPr id="119" name="TextBox 119"/>
          <p:cNvSpPr txBox="1"/>
          <p:nvPr/>
        </p:nvSpPr>
        <p:spPr>
          <a:xfrm>
            <a:off x="9455768" y="6304459"/>
            <a:ext cx="1277745" cy="1095323"/>
          </a:xfrm>
          <a:prstGeom prst="rect">
            <a:avLst/>
          </a:prstGeom>
        </p:spPr>
        <p:txBody>
          <a:bodyPr lIns="0" tIns="0" rIns="0" bIns="0" rtlCol="0" anchor="t">
            <a:spAutoFit/>
          </a:bodyPr>
          <a:lstStyle/>
          <a:p>
            <a:pPr algn="l">
              <a:lnSpc>
                <a:spcPts val="4409"/>
              </a:lnSpc>
            </a:pPr>
            <a:r>
              <a:rPr lang="en-US" sz="2099">
                <a:solidFill>
                  <a:srgbClr val="000000"/>
                </a:solidFill>
                <a:latin typeface="Calibri (MS)"/>
                <a:ea typeface="Calibri (MS)"/>
                <a:cs typeface="Calibri (MS)"/>
                <a:sym typeface="Calibri (MS)"/>
              </a:rPr>
              <a:t>Core Team Integration </a:t>
            </a:r>
          </a:p>
        </p:txBody>
      </p:sp>
      <p:sp>
        <p:nvSpPr>
          <p:cNvPr id="120" name="TextBox 120"/>
          <p:cNvSpPr txBox="1"/>
          <p:nvPr/>
        </p:nvSpPr>
        <p:spPr>
          <a:xfrm>
            <a:off x="9539192" y="7362073"/>
            <a:ext cx="1062561" cy="1083497"/>
          </a:xfrm>
          <a:prstGeom prst="rect">
            <a:avLst/>
          </a:prstGeom>
        </p:spPr>
        <p:txBody>
          <a:bodyPr lIns="0" tIns="0" rIns="0" bIns="0" rtlCol="0" anchor="t">
            <a:spAutoFit/>
          </a:bodyPr>
          <a:lstStyle/>
          <a:p>
            <a:pPr algn="ctr">
              <a:lnSpc>
                <a:spcPts val="2267"/>
              </a:lnSpc>
            </a:pPr>
            <a:r>
              <a:rPr lang="en-US" sz="2099">
                <a:solidFill>
                  <a:srgbClr val="000000"/>
                </a:solidFill>
                <a:latin typeface="Calibri (MS)"/>
                <a:ea typeface="Calibri (MS)"/>
                <a:cs typeface="Calibri (MS)"/>
                <a:sym typeface="Calibri (MS)"/>
              </a:rPr>
              <a:t>Team</a:t>
            </a:r>
          </a:p>
          <a:p>
            <a:pPr algn="ctr" rtl="1">
              <a:lnSpc>
                <a:spcPts val="2267"/>
              </a:lnSpc>
            </a:pPr>
            <a:endParaRPr lang="en-US" sz="2099">
              <a:solidFill>
                <a:srgbClr val="000000"/>
              </a:solidFill>
              <a:latin typeface="Calibri (MS)"/>
              <a:ea typeface="Calibri (MS)"/>
              <a:cs typeface="Calibri (MS)"/>
              <a:sym typeface="Calibri (MS)"/>
            </a:endParaRPr>
          </a:p>
          <a:p>
            <a:pPr algn="ctr">
              <a:lnSpc>
                <a:spcPts val="2267"/>
              </a:lnSpc>
            </a:pPr>
            <a:r>
              <a:rPr lang="en-US" sz="2099">
                <a:solidFill>
                  <a:srgbClr val="000000"/>
                </a:solidFill>
                <a:latin typeface="Calibri (MS)"/>
                <a:ea typeface="Calibri (MS)"/>
                <a:cs typeface="Calibri (MS)"/>
                <a:sym typeface="Calibri (MS)"/>
              </a:rPr>
              <a:t>Sub-Syste ms</a:t>
            </a:r>
          </a:p>
        </p:txBody>
      </p:sp>
      <p:sp>
        <p:nvSpPr>
          <p:cNvPr id="121" name="TextBox 121"/>
          <p:cNvSpPr txBox="1"/>
          <p:nvPr/>
        </p:nvSpPr>
        <p:spPr>
          <a:xfrm>
            <a:off x="8099498" y="4626678"/>
            <a:ext cx="3159409" cy="392435"/>
          </a:xfrm>
          <a:prstGeom prst="rect">
            <a:avLst/>
          </a:prstGeom>
        </p:spPr>
        <p:txBody>
          <a:bodyPr lIns="0" tIns="0" rIns="0" bIns="0" rtlCol="0" anchor="t">
            <a:spAutoFit/>
          </a:bodyPr>
          <a:lstStyle/>
          <a:p>
            <a:pPr algn="l">
              <a:lnSpc>
                <a:spcPts val="2939"/>
              </a:lnSpc>
            </a:pPr>
            <a:r>
              <a:rPr lang="en-US" sz="2099">
                <a:solidFill>
                  <a:srgbClr val="FFFFFF"/>
                </a:solidFill>
                <a:latin typeface="Calibri (MS)"/>
                <a:ea typeface="Calibri (MS)"/>
                <a:cs typeface="Calibri (MS)"/>
                <a:sym typeface="Calibri (MS)"/>
              </a:rPr>
              <a:t>10+Research students with </a:t>
            </a:r>
          </a:p>
        </p:txBody>
      </p:sp>
      <p:sp>
        <p:nvSpPr>
          <p:cNvPr id="122" name="TextBox 122"/>
          <p:cNvSpPr txBox="1"/>
          <p:nvPr/>
        </p:nvSpPr>
        <p:spPr>
          <a:xfrm>
            <a:off x="8099498" y="4899093"/>
            <a:ext cx="3126219" cy="1194440"/>
          </a:xfrm>
          <a:prstGeom prst="rect">
            <a:avLst/>
          </a:prstGeom>
        </p:spPr>
        <p:txBody>
          <a:bodyPr lIns="0" tIns="0" rIns="0" bIns="0" rtlCol="0" anchor="t">
            <a:spAutoFit/>
          </a:bodyPr>
          <a:lstStyle/>
          <a:p>
            <a:pPr algn="l">
              <a:lnSpc>
                <a:spcPts val="3420"/>
              </a:lnSpc>
            </a:pPr>
            <a:r>
              <a:rPr lang="en-US" sz="2099">
                <a:solidFill>
                  <a:srgbClr val="FFFFFF"/>
                </a:solidFill>
                <a:latin typeface="Calibri (MS)"/>
                <a:ea typeface="Calibri (MS)"/>
                <a:cs typeface="Calibri (MS)"/>
                <a:sym typeface="Calibri (MS)"/>
              </a:rPr>
              <a:t>Industrial Work Experience Students from Architecture, </a:t>
            </a:r>
          </a:p>
          <a:p>
            <a:pPr algn="l">
              <a:lnSpc>
                <a:spcPts val="1619"/>
              </a:lnSpc>
            </a:pPr>
            <a:r>
              <a:rPr lang="en-US" sz="2099">
                <a:solidFill>
                  <a:srgbClr val="FFFFFF"/>
                </a:solidFill>
                <a:latin typeface="Calibri (MS)"/>
                <a:ea typeface="Calibri (MS)"/>
                <a:cs typeface="Calibri (MS)"/>
                <a:sym typeface="Calibri (MS)"/>
              </a:rPr>
              <a:t>Engineering, Management</a:t>
            </a:r>
          </a:p>
        </p:txBody>
      </p:sp>
      <p:sp>
        <p:nvSpPr>
          <p:cNvPr id="123" name="TextBox 123"/>
          <p:cNvSpPr txBox="1"/>
          <p:nvPr/>
        </p:nvSpPr>
        <p:spPr>
          <a:xfrm>
            <a:off x="13150758" y="6855323"/>
            <a:ext cx="4255703" cy="1847850"/>
          </a:xfrm>
          <a:prstGeom prst="rect">
            <a:avLst/>
          </a:prstGeom>
        </p:spPr>
        <p:txBody>
          <a:bodyPr lIns="0" tIns="0" rIns="0" bIns="0" rtlCol="0" anchor="t">
            <a:spAutoFit/>
          </a:bodyPr>
          <a:lstStyle/>
          <a:p>
            <a:pPr algn="l">
              <a:lnSpc>
                <a:spcPts val="2519"/>
              </a:lnSpc>
            </a:pPr>
            <a:r>
              <a:rPr lang="en-US" sz="2099">
                <a:solidFill>
                  <a:srgbClr val="000000"/>
                </a:solidFill>
                <a:latin typeface="Calibri (MS)"/>
                <a:ea typeface="Calibri (MS)"/>
                <a:cs typeface="Calibri (MS)"/>
                <a:sym typeface="Calibri (MS)"/>
              </a:rPr>
              <a:t>Industry Professional (in US, Japan, Germany)</a:t>
            </a:r>
          </a:p>
          <a:p>
            <a:pPr algn="l">
              <a:lnSpc>
                <a:spcPts val="4319"/>
              </a:lnSpc>
            </a:pPr>
            <a:r>
              <a:rPr lang="en-US" sz="2099">
                <a:solidFill>
                  <a:srgbClr val="000000"/>
                </a:solidFill>
                <a:latin typeface="Calibri (MS)"/>
                <a:ea typeface="Calibri (MS)"/>
                <a:cs typeface="Calibri (MS)"/>
                <a:sym typeface="Calibri (MS)"/>
              </a:rPr>
              <a:t>Academia (in NUS, IIT Delhi, Michigan)</a:t>
            </a:r>
          </a:p>
          <a:p>
            <a:pPr algn="l">
              <a:lnSpc>
                <a:spcPts val="2519"/>
              </a:lnSpc>
            </a:pPr>
            <a:r>
              <a:rPr lang="en-US" sz="2099">
                <a:solidFill>
                  <a:srgbClr val="000000"/>
                </a:solidFill>
                <a:latin typeface="Calibri (MS)"/>
                <a:ea typeface="Calibri (MS)"/>
                <a:cs typeface="Calibri (MS)"/>
                <a:sym typeface="Calibri (MS)"/>
              </a:rPr>
              <a:t>SD India (Technical Research Group –2022)</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65643"/>
            <a:ext cx="18572603" cy="10452643"/>
          </a:xfrm>
          <a:custGeom>
            <a:avLst/>
            <a:gdLst/>
            <a:ahLst/>
            <a:cxnLst/>
            <a:rect l="l" t="t" r="r" b="b"/>
            <a:pathLst>
              <a:path w="18572603" h="10452643">
                <a:moveTo>
                  <a:pt x="0" y="0"/>
                </a:moveTo>
                <a:lnTo>
                  <a:pt x="18572603" y="0"/>
                </a:lnTo>
                <a:lnTo>
                  <a:pt x="18572603" y="10452643"/>
                </a:lnTo>
                <a:lnTo>
                  <a:pt x="0" y="10452643"/>
                </a:lnTo>
                <a:lnTo>
                  <a:pt x="0" y="0"/>
                </a:lnTo>
                <a:close/>
              </a:path>
            </a:pathLst>
          </a:custGeom>
          <a:blipFill>
            <a:blip r:embed="rId2"/>
            <a:stretch>
              <a:fillRect/>
            </a:stretch>
          </a:blipFill>
        </p:spPr>
        <p:txBody>
          <a:bodyPr/>
          <a:lstStyle/>
          <a:p>
            <a:endParaRPr lang="en-US"/>
          </a:p>
        </p:txBody>
      </p:sp>
      <p:sp>
        <p:nvSpPr>
          <p:cNvPr id="3" name="Freeform 3"/>
          <p:cNvSpPr/>
          <p:nvPr/>
        </p:nvSpPr>
        <p:spPr>
          <a:xfrm>
            <a:off x="-188393" y="-552246"/>
            <a:ext cx="18664785" cy="6330473"/>
          </a:xfrm>
          <a:custGeom>
            <a:avLst/>
            <a:gdLst/>
            <a:ahLst/>
            <a:cxnLst/>
            <a:rect l="l" t="t" r="r" b="b"/>
            <a:pathLst>
              <a:path w="18664785" h="6330473">
                <a:moveTo>
                  <a:pt x="0" y="0"/>
                </a:moveTo>
                <a:lnTo>
                  <a:pt x="18664786" y="0"/>
                </a:lnTo>
                <a:lnTo>
                  <a:pt x="18664786" y="6330473"/>
                </a:lnTo>
                <a:lnTo>
                  <a:pt x="0" y="6330473"/>
                </a:lnTo>
                <a:lnTo>
                  <a:pt x="0" y="0"/>
                </a:lnTo>
                <a:close/>
              </a:path>
            </a:pathLst>
          </a:custGeom>
          <a:blipFill>
            <a:blip r:embed="rId3">
              <a:alphaModFix amt="71000"/>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IT Bombay2">
  <a:themeElements>
    <a:clrScheme name="IIT Bombay Colors">
      <a:dk1>
        <a:srgbClr val="002F87"/>
      </a:dk1>
      <a:lt1>
        <a:sysClr val="window" lastClr="FFFFFF"/>
      </a:lt1>
      <a:dk2>
        <a:srgbClr val="44546A"/>
      </a:dk2>
      <a:lt2>
        <a:srgbClr val="E7E6E6"/>
      </a:lt2>
      <a:accent1>
        <a:srgbClr val="77B5FE"/>
      </a:accent1>
      <a:accent2>
        <a:srgbClr val="FFC72C"/>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IT Bombay2" id="{FEA0E65B-689E-4E00-8E02-55C5A468127E}" vid="{9582B4F1-0B21-428E-9A23-957A7D991F28}"/>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IIT Bombay2">
  <a:themeElements>
    <a:clrScheme name="IIT Bombay Colors">
      <a:dk1>
        <a:srgbClr val="002F87"/>
      </a:dk1>
      <a:lt1>
        <a:sysClr val="window" lastClr="FFFFFF"/>
      </a:lt1>
      <a:dk2>
        <a:srgbClr val="44546A"/>
      </a:dk2>
      <a:lt2>
        <a:srgbClr val="E7E6E6"/>
      </a:lt2>
      <a:accent1>
        <a:srgbClr val="77B5FE"/>
      </a:accent1>
      <a:accent2>
        <a:srgbClr val="FFC72C"/>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IT Bombay2" id="{FEA0E65B-689E-4E00-8E02-55C5A468127E}" vid="{9582B4F1-0B21-428E-9A23-957A7D991F28}"/>
    </a:ext>
  </a:extLst>
</a:theme>
</file>

<file path=ppt/theme/theme5.xml><?xml version="1.0" encoding="utf-8"?>
<a:theme xmlns:a="http://schemas.openxmlformats.org/drawingml/2006/main" name="2_IIT Bombay2">
  <a:themeElements>
    <a:clrScheme name="IIT Bombay Colors">
      <a:dk1>
        <a:srgbClr val="002F87"/>
      </a:dk1>
      <a:lt1>
        <a:sysClr val="window" lastClr="FFFFFF"/>
      </a:lt1>
      <a:dk2>
        <a:srgbClr val="44546A"/>
      </a:dk2>
      <a:lt2>
        <a:srgbClr val="E7E6E6"/>
      </a:lt2>
      <a:accent1>
        <a:srgbClr val="77B5FE"/>
      </a:accent1>
      <a:accent2>
        <a:srgbClr val="FFC72C"/>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IT Bombay2" id="{FEA0E65B-689E-4E00-8E02-55C5A468127E}" vid="{9582B4F1-0B21-428E-9A23-957A7D991F28}"/>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TotalTime>
  <Words>4963</Words>
  <Application>Microsoft Office PowerPoint</Application>
  <PresentationFormat>Custom</PresentationFormat>
  <Paragraphs>1075</Paragraphs>
  <Slides>94</Slides>
  <Notes>24</Notes>
  <HiddenSlides>0</HiddenSlides>
  <MMClips>0</MMClips>
  <ScaleCrop>false</ScaleCrop>
  <HeadingPairs>
    <vt:vector size="8" baseType="variant">
      <vt:variant>
        <vt:lpstr>Fonts Used</vt:lpstr>
      </vt:variant>
      <vt:variant>
        <vt:i4>37</vt:i4>
      </vt:variant>
      <vt:variant>
        <vt:lpstr>Theme</vt:lpstr>
      </vt:variant>
      <vt:variant>
        <vt:i4>5</vt:i4>
      </vt:variant>
      <vt:variant>
        <vt:lpstr>Embedded OLE Servers</vt:lpstr>
      </vt:variant>
      <vt:variant>
        <vt:i4>1</vt:i4>
      </vt:variant>
      <vt:variant>
        <vt:lpstr>Slide Titles</vt:lpstr>
      </vt:variant>
      <vt:variant>
        <vt:i4>94</vt:i4>
      </vt:variant>
    </vt:vector>
  </HeadingPairs>
  <TitlesOfParts>
    <vt:vector size="137" baseType="lpstr">
      <vt:lpstr>Calibri Light</vt:lpstr>
      <vt:lpstr>Poppins</vt:lpstr>
      <vt:lpstr>Times New Roman</vt:lpstr>
      <vt:lpstr>Calibri (MS) Bold</vt:lpstr>
      <vt:lpstr>Garamond</vt:lpstr>
      <vt:lpstr>Ford Antenna Medium</vt:lpstr>
      <vt:lpstr>Wingdings</vt:lpstr>
      <vt:lpstr>Calibri (MS)</vt:lpstr>
      <vt:lpstr>Roboto Bold</vt:lpstr>
      <vt:lpstr>Poppins Bold Italics</vt:lpstr>
      <vt:lpstr>Arial</vt:lpstr>
      <vt:lpstr>Courier New</vt:lpstr>
      <vt:lpstr>Bookmania Bold</vt:lpstr>
      <vt:lpstr>Inter Heavy</vt:lpstr>
      <vt:lpstr>Kalam</vt:lpstr>
      <vt:lpstr>Inter</vt:lpstr>
      <vt:lpstr>Glacial Indifference Bold</vt:lpstr>
      <vt:lpstr>Kalam Bold</vt:lpstr>
      <vt:lpstr>Playpen Sans</vt:lpstr>
      <vt:lpstr>Roboto</vt:lpstr>
      <vt:lpstr>Canva Sans</vt:lpstr>
      <vt:lpstr>Inter Bold</vt:lpstr>
      <vt:lpstr>Montserrat</vt:lpstr>
      <vt:lpstr>Gill Sans Light Shadowed</vt:lpstr>
      <vt:lpstr>Garamond Bold</vt:lpstr>
      <vt:lpstr>Montserrat Italics</vt:lpstr>
      <vt:lpstr>Roboto Condensed Bold</vt:lpstr>
      <vt:lpstr>Aptos</vt:lpstr>
      <vt:lpstr>Canva Sans Bold</vt:lpstr>
      <vt:lpstr>Calibri</vt:lpstr>
      <vt:lpstr>Open Sans</vt:lpstr>
      <vt:lpstr>Aptos Display</vt:lpstr>
      <vt:lpstr>Quattrocento</vt:lpstr>
      <vt:lpstr>Montserrat Bold</vt:lpstr>
      <vt:lpstr>Poppins Italics</vt:lpstr>
      <vt:lpstr>Bookman Old Style</vt:lpstr>
      <vt:lpstr>Poppins Bold</vt:lpstr>
      <vt:lpstr>Office Theme</vt:lpstr>
      <vt:lpstr>IIT Bombay2</vt:lpstr>
      <vt:lpstr>1_Office Theme</vt:lpstr>
      <vt:lpstr>1_IIT Bombay2</vt:lpstr>
      <vt:lpstr>2_IIT Bombay2</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Transportation Systems Engineering</vt:lpstr>
      <vt:lpstr>PowerPoint Presentation</vt:lpstr>
      <vt:lpstr>PowerPoint Presentation</vt:lpstr>
      <vt:lpstr>PowerPoint Presentation</vt:lpstr>
      <vt:lpstr>Geotechnical Engineering</vt:lpstr>
      <vt:lpstr>PowerPoint Presentation</vt:lpstr>
      <vt:lpstr>PowerPoint Presentation</vt:lpstr>
      <vt:lpstr>PowerPoint Presentation</vt:lpstr>
      <vt:lpstr>Water Resources Engineering</vt:lpstr>
      <vt:lpstr>PowerPoint Presentation</vt:lpstr>
      <vt:lpstr>PowerPoint Presentation</vt:lpstr>
      <vt:lpstr>PowerPoint Presentation</vt:lpstr>
      <vt:lpstr>Structural Engineering</vt:lpstr>
      <vt:lpstr>PowerPoint Presentation</vt:lpstr>
      <vt:lpstr>PowerPoint Presentation</vt:lpstr>
      <vt:lpstr>PowerPoint Presentation</vt:lpstr>
      <vt:lpstr>Ocean Engineering</vt:lpstr>
      <vt:lpstr>PowerPoint Presentation</vt:lpstr>
      <vt:lpstr>PowerPoint Presentation</vt:lpstr>
      <vt:lpstr>PowerPoint Presentation</vt:lpstr>
      <vt:lpstr>Remote Sensing </vt:lpstr>
      <vt:lpstr>PowerPoint Presentation</vt:lpstr>
      <vt:lpstr>PowerPoint Presentation</vt:lpstr>
      <vt:lpstr>PowerPoint Presentation</vt:lpstr>
      <vt:lpstr>Construction Technology and Management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PG &amp; PhD Formal Oreo</dc:title>
  <cp:lastModifiedBy>Tom Mathew</cp:lastModifiedBy>
  <cp:revision>10</cp:revision>
  <dcterms:created xsi:type="dcterms:W3CDTF">2006-08-16T00:00:00Z</dcterms:created>
  <dcterms:modified xsi:type="dcterms:W3CDTF">2026-07-23T03:21:37Z</dcterms:modified>
  <dc:identifier>DAHP7mb1Ku0</dc:identifier>
</cp:coreProperties>
</file>