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34"/>
  </p:notesMasterIdLst>
  <p:sldIdLst>
    <p:sldId id="2147379775" r:id="rId3"/>
    <p:sldId id="325" r:id="rId4"/>
    <p:sldId id="326" r:id="rId5"/>
    <p:sldId id="329" r:id="rId6"/>
    <p:sldId id="583" r:id="rId7"/>
    <p:sldId id="584" r:id="rId8"/>
    <p:sldId id="330" r:id="rId9"/>
    <p:sldId id="593" r:id="rId10"/>
    <p:sldId id="585" r:id="rId11"/>
    <p:sldId id="276" r:id="rId12"/>
    <p:sldId id="297" r:id="rId13"/>
    <p:sldId id="331" r:id="rId14"/>
    <p:sldId id="283" r:id="rId15"/>
    <p:sldId id="587" r:id="rId16"/>
    <p:sldId id="588" r:id="rId17"/>
    <p:sldId id="287" r:id="rId18"/>
    <p:sldId id="590" r:id="rId19"/>
    <p:sldId id="594" r:id="rId20"/>
    <p:sldId id="291" r:id="rId21"/>
    <p:sldId id="596" r:id="rId22"/>
    <p:sldId id="597" r:id="rId23"/>
    <p:sldId id="295" r:id="rId24"/>
    <p:sldId id="599" r:id="rId25"/>
    <p:sldId id="600" r:id="rId26"/>
    <p:sldId id="576" r:id="rId27"/>
    <p:sldId id="2147379769" r:id="rId28"/>
    <p:sldId id="2147379770" r:id="rId29"/>
    <p:sldId id="582" r:id="rId30"/>
    <p:sldId id="2147379772" r:id="rId31"/>
    <p:sldId id="2147379773" r:id="rId32"/>
    <p:sldId id="32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3FEFF"/>
    <a:srgbClr val="E2FDFE"/>
    <a:srgbClr val="43B0E1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D8-4AE1-BE42-AD7D88934A8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D8-4AE1-BE42-AD7D88934A8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D8-4AE1-BE42-AD7D88934A8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D8-4AE1-BE42-AD7D88934A8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0D8-4AE1-BE42-AD7D88934A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7152</c:v>
                </c:pt>
                <c:pt idx="1">
                  <c:v>8785</c:v>
                </c:pt>
                <c:pt idx="2">
                  <c:v>10226</c:v>
                </c:pt>
                <c:pt idx="3">
                  <c:v>12981</c:v>
                </c:pt>
                <c:pt idx="4">
                  <c:v>14742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B-46A1-A67E-2ED7D5878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29"/>
        <c:axId val="1653781567"/>
        <c:axId val="1653792607"/>
      </c:barChart>
      <c:catAx>
        <c:axId val="165378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3792607"/>
        <c:crosses val="autoZero"/>
        <c:auto val="1"/>
        <c:lblAlgn val="ctr"/>
        <c:lblOffset val="100"/>
        <c:noMultiLvlLbl val="0"/>
      </c:catAx>
      <c:valAx>
        <c:axId val="1653792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3781567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0"/>
                <c:y val="4.2699244286793954E-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t" anchorCtr="0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image" Target="../media/image179.png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image" Target="../media/image179.png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37B5F-D91C-4B27-AC53-4F8B64AD0E0C}" type="doc">
      <dgm:prSet loTypeId="urn:microsoft.com/office/officeart/2005/8/layout/p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IN"/>
        </a:p>
      </dgm:t>
    </dgm:pt>
    <dgm:pt modelId="{2223E346-7CDA-4AD3-AEBE-AB253AE8B90C}">
      <dgm:prSet phldrT="[Text]" phldr="0"/>
      <dgm:spPr/>
      <dgm:t>
        <a:bodyPr/>
        <a:lstStyle/>
        <a:p>
          <a:r>
            <a:rPr lang="en-US" dirty="0"/>
            <a:t>Integrated Design Project</a:t>
          </a:r>
          <a:endParaRPr lang="en-IN" dirty="0"/>
        </a:p>
      </dgm:t>
    </dgm:pt>
    <dgm:pt modelId="{9F4CF7C9-0106-454F-BED4-B4360D0266F8}" type="parTrans" cxnId="{29F949C1-4C38-482A-861E-0C30732DBD33}">
      <dgm:prSet/>
      <dgm:spPr/>
      <dgm:t>
        <a:bodyPr/>
        <a:lstStyle/>
        <a:p>
          <a:endParaRPr lang="en-IN"/>
        </a:p>
      </dgm:t>
    </dgm:pt>
    <dgm:pt modelId="{D4B1E496-DF5B-4F00-B0CB-CE60FC2A40CF}" type="sibTrans" cxnId="{29F949C1-4C38-482A-861E-0C30732DBD33}">
      <dgm:prSet/>
      <dgm:spPr/>
      <dgm:t>
        <a:bodyPr/>
        <a:lstStyle/>
        <a:p>
          <a:endParaRPr lang="en-IN"/>
        </a:p>
      </dgm:t>
    </dgm:pt>
    <dgm:pt modelId="{DAD73288-76D7-4DCA-BC4D-224F4DAB252F}">
      <dgm:prSet phldrT="[Text]" phldr="0"/>
      <dgm:spPr/>
      <dgm:t>
        <a:bodyPr/>
        <a:lstStyle/>
        <a:p>
          <a:r>
            <a:rPr lang="en-US" dirty="0"/>
            <a:t>Credit Based Industry Internship</a:t>
          </a:r>
          <a:endParaRPr lang="en-IN" dirty="0"/>
        </a:p>
      </dgm:t>
    </dgm:pt>
    <dgm:pt modelId="{34FB9B77-48DB-4B7B-A4C7-CADF46C594B1}" type="parTrans" cxnId="{BEAB355B-1EB2-4AA3-9628-C4492C7512F2}">
      <dgm:prSet/>
      <dgm:spPr/>
      <dgm:t>
        <a:bodyPr/>
        <a:lstStyle/>
        <a:p>
          <a:endParaRPr lang="en-IN"/>
        </a:p>
      </dgm:t>
    </dgm:pt>
    <dgm:pt modelId="{9A30D01C-857B-48CF-8FAA-CB57B5747F20}" type="sibTrans" cxnId="{BEAB355B-1EB2-4AA3-9628-C4492C7512F2}">
      <dgm:prSet/>
      <dgm:spPr/>
      <dgm:t>
        <a:bodyPr/>
        <a:lstStyle/>
        <a:p>
          <a:endParaRPr lang="en-IN"/>
        </a:p>
      </dgm:t>
    </dgm:pt>
    <dgm:pt modelId="{6A99967A-9C25-4F8C-BD91-81BEC146AEDB}">
      <dgm:prSet phldrT="[Text]" phldr="0"/>
      <dgm:spPr/>
      <dgm:t>
        <a:bodyPr/>
        <a:lstStyle/>
        <a:p>
          <a:r>
            <a:rPr lang="en-US" dirty="0"/>
            <a:t>Alumni Engagement</a:t>
          </a:r>
          <a:endParaRPr lang="en-IN" dirty="0"/>
        </a:p>
      </dgm:t>
    </dgm:pt>
    <dgm:pt modelId="{A77C8F00-9276-4C7F-A37B-F3D777364B29}" type="parTrans" cxnId="{43575DFC-B812-4EBD-8E0D-1DAB86C3ACA6}">
      <dgm:prSet/>
      <dgm:spPr/>
      <dgm:t>
        <a:bodyPr/>
        <a:lstStyle/>
        <a:p>
          <a:endParaRPr lang="en-IN"/>
        </a:p>
      </dgm:t>
    </dgm:pt>
    <dgm:pt modelId="{51D90B5F-8F9D-48F9-8F36-68D250CBF7C9}" type="sibTrans" cxnId="{43575DFC-B812-4EBD-8E0D-1DAB86C3ACA6}">
      <dgm:prSet/>
      <dgm:spPr/>
      <dgm:t>
        <a:bodyPr/>
        <a:lstStyle/>
        <a:p>
          <a:endParaRPr lang="en-IN"/>
        </a:p>
      </dgm:t>
    </dgm:pt>
    <dgm:pt modelId="{6CEB67E9-FB2D-4BC1-A8B7-6CB56C2B67C2}">
      <dgm:prSet/>
      <dgm:spPr/>
      <dgm:t>
        <a:bodyPr/>
        <a:lstStyle/>
        <a:p>
          <a:r>
            <a:rPr lang="en-US" dirty="0"/>
            <a:t>Curriculum Review</a:t>
          </a:r>
          <a:endParaRPr lang="en-IN" dirty="0"/>
        </a:p>
      </dgm:t>
    </dgm:pt>
    <dgm:pt modelId="{BBB892B8-3566-4DCE-AC77-0CD128022D85}" type="parTrans" cxnId="{E0EDFD9F-5191-4F2B-B68F-50C95FF2F141}">
      <dgm:prSet/>
      <dgm:spPr/>
      <dgm:t>
        <a:bodyPr/>
        <a:lstStyle/>
        <a:p>
          <a:endParaRPr lang="en-IN"/>
        </a:p>
      </dgm:t>
    </dgm:pt>
    <dgm:pt modelId="{9CCA349E-61BF-408A-9416-B532A230A9B8}" type="sibTrans" cxnId="{E0EDFD9F-5191-4F2B-B68F-50C95FF2F141}">
      <dgm:prSet/>
      <dgm:spPr/>
      <dgm:t>
        <a:bodyPr/>
        <a:lstStyle/>
        <a:p>
          <a:endParaRPr lang="en-IN"/>
        </a:p>
      </dgm:t>
    </dgm:pt>
    <dgm:pt modelId="{D872A7AC-1EB7-4976-9F73-580F65E1F8C4}">
      <dgm:prSet/>
      <dgm:spPr/>
      <dgm:t>
        <a:bodyPr/>
        <a:lstStyle/>
        <a:p>
          <a:r>
            <a:rPr lang="en-US" dirty="0"/>
            <a:t>Outreach Programs</a:t>
          </a:r>
          <a:endParaRPr lang="en-IN" dirty="0"/>
        </a:p>
      </dgm:t>
    </dgm:pt>
    <dgm:pt modelId="{1459543D-9C52-440C-8868-D84943A3331C}" type="parTrans" cxnId="{A7AB3D45-4500-470A-8048-CF3E296FEC78}">
      <dgm:prSet/>
      <dgm:spPr/>
      <dgm:t>
        <a:bodyPr/>
        <a:lstStyle/>
        <a:p>
          <a:endParaRPr lang="en-IN"/>
        </a:p>
      </dgm:t>
    </dgm:pt>
    <dgm:pt modelId="{605CCDFF-1A80-4B88-A653-A5E332CC5435}" type="sibTrans" cxnId="{A7AB3D45-4500-470A-8048-CF3E296FEC78}">
      <dgm:prSet/>
      <dgm:spPr/>
      <dgm:t>
        <a:bodyPr/>
        <a:lstStyle/>
        <a:p>
          <a:endParaRPr lang="en-IN"/>
        </a:p>
      </dgm:t>
    </dgm:pt>
    <dgm:pt modelId="{DA3BF742-CEE0-445D-B85D-1DAD8FBE67EB}" type="pres">
      <dgm:prSet presAssocID="{B8037B5F-D91C-4B27-AC53-4F8B64AD0E0C}" presName="Name0" presStyleCnt="0">
        <dgm:presLayoutVars>
          <dgm:dir/>
          <dgm:resizeHandles val="exact"/>
        </dgm:presLayoutVars>
      </dgm:prSet>
      <dgm:spPr/>
    </dgm:pt>
    <dgm:pt modelId="{9D705A6A-69C8-4CE1-A102-AEC78188A068}" type="pres">
      <dgm:prSet presAssocID="{B8037B5F-D91C-4B27-AC53-4F8B64AD0E0C}" presName="bkgdShp" presStyleLbl="alignAccFollowNode1" presStyleIdx="0" presStyleCnt="1"/>
      <dgm:spPr/>
    </dgm:pt>
    <dgm:pt modelId="{768C1747-24C9-47BD-A936-95F7A6BB610E}" type="pres">
      <dgm:prSet presAssocID="{B8037B5F-D91C-4B27-AC53-4F8B64AD0E0C}" presName="linComp" presStyleCnt="0"/>
      <dgm:spPr/>
    </dgm:pt>
    <dgm:pt modelId="{EA3D36EE-B624-47A7-8988-D63981BFD3D6}" type="pres">
      <dgm:prSet presAssocID="{2223E346-7CDA-4AD3-AEBE-AB253AE8B90C}" presName="compNode" presStyleCnt="0"/>
      <dgm:spPr/>
    </dgm:pt>
    <dgm:pt modelId="{3352BB64-2CF1-4AA7-B73E-5B039842C078}" type="pres">
      <dgm:prSet presAssocID="{2223E346-7CDA-4AD3-AEBE-AB253AE8B90C}" presName="node" presStyleLbl="node1" presStyleIdx="0" presStyleCnt="5">
        <dgm:presLayoutVars>
          <dgm:bulletEnabled val="1"/>
        </dgm:presLayoutVars>
      </dgm:prSet>
      <dgm:spPr/>
    </dgm:pt>
    <dgm:pt modelId="{882817E4-7ED8-4172-BE6B-B9C5AFAD7BC6}" type="pres">
      <dgm:prSet presAssocID="{2223E346-7CDA-4AD3-AEBE-AB253AE8B90C}" presName="invisiNode" presStyleLbl="node1" presStyleIdx="0" presStyleCnt="5"/>
      <dgm:spPr/>
    </dgm:pt>
    <dgm:pt modelId="{4FD5BF7A-33D7-4E2F-8EBD-4E03607D48FC}" type="pres">
      <dgm:prSet presAssocID="{2223E346-7CDA-4AD3-AEBE-AB253AE8B90C}" presName="imagNode" presStyleLbl="fgImgPlace1" presStyleIdx="0" presStyleCnt="5"/>
      <dgm:spPr>
        <a:blipFill>
          <a:blip xmlns:r="http://schemas.openxmlformats.org/officeDocument/2006/relationships" r:embed="rId1"/>
          <a:srcRect/>
          <a:stretch>
            <a:fillRect l="-12000" r="-12000"/>
          </a:stretch>
        </a:blipFill>
      </dgm:spPr>
    </dgm:pt>
    <dgm:pt modelId="{9B76F66C-498C-48A6-83D0-A7E1F5637564}" type="pres">
      <dgm:prSet presAssocID="{D4B1E496-DF5B-4F00-B0CB-CE60FC2A40CF}" presName="sibTrans" presStyleLbl="sibTrans2D1" presStyleIdx="0" presStyleCnt="0"/>
      <dgm:spPr/>
    </dgm:pt>
    <dgm:pt modelId="{3CCFC8AA-D468-4CAD-BB45-2BEFEEEAE2E3}" type="pres">
      <dgm:prSet presAssocID="{D872A7AC-1EB7-4976-9F73-580F65E1F8C4}" presName="compNode" presStyleCnt="0"/>
      <dgm:spPr/>
    </dgm:pt>
    <dgm:pt modelId="{CCF1F0B6-C221-4ACD-8214-E62A916EDEDE}" type="pres">
      <dgm:prSet presAssocID="{D872A7AC-1EB7-4976-9F73-580F65E1F8C4}" presName="node" presStyleLbl="node1" presStyleIdx="1" presStyleCnt="5">
        <dgm:presLayoutVars>
          <dgm:bulletEnabled val="1"/>
        </dgm:presLayoutVars>
      </dgm:prSet>
      <dgm:spPr/>
    </dgm:pt>
    <dgm:pt modelId="{BB33B5A2-4F46-44E9-B3CF-637A63D58440}" type="pres">
      <dgm:prSet presAssocID="{D872A7AC-1EB7-4976-9F73-580F65E1F8C4}" presName="invisiNode" presStyleLbl="node1" presStyleIdx="1" presStyleCnt="5"/>
      <dgm:spPr/>
    </dgm:pt>
    <dgm:pt modelId="{BCEDD15D-CB6C-4DE8-8057-96851BD81388}" type="pres">
      <dgm:prSet presAssocID="{D872A7AC-1EB7-4976-9F73-580F65E1F8C4}" presName="imagNode" presStyleLbl="fgImgPlace1" presStyleIdx="1" presStyleCnt="5"/>
      <dgm:spPr>
        <a:blipFill>
          <a:blip xmlns:r="http://schemas.openxmlformats.org/officeDocument/2006/relationships" r:embed="rId2"/>
          <a:srcRect/>
          <a:stretch>
            <a:fillRect l="-12000" r="-12000"/>
          </a:stretch>
        </a:blipFill>
      </dgm:spPr>
    </dgm:pt>
    <dgm:pt modelId="{EFB86471-8543-4429-8138-48282CC4A196}" type="pres">
      <dgm:prSet presAssocID="{605CCDFF-1A80-4B88-A653-A5E332CC5435}" presName="sibTrans" presStyleLbl="sibTrans2D1" presStyleIdx="0" presStyleCnt="0"/>
      <dgm:spPr/>
    </dgm:pt>
    <dgm:pt modelId="{D877C26B-19AD-4867-B229-2CCCF318725A}" type="pres">
      <dgm:prSet presAssocID="{DAD73288-76D7-4DCA-BC4D-224F4DAB252F}" presName="compNode" presStyleCnt="0"/>
      <dgm:spPr/>
    </dgm:pt>
    <dgm:pt modelId="{F02A2FFB-8CA2-4BC8-B9FD-CF3CB7520F02}" type="pres">
      <dgm:prSet presAssocID="{DAD73288-76D7-4DCA-BC4D-224F4DAB252F}" presName="node" presStyleLbl="node1" presStyleIdx="2" presStyleCnt="5">
        <dgm:presLayoutVars>
          <dgm:bulletEnabled val="1"/>
        </dgm:presLayoutVars>
      </dgm:prSet>
      <dgm:spPr/>
    </dgm:pt>
    <dgm:pt modelId="{8EE275C8-FB04-44FD-BE1A-463D52A8EA20}" type="pres">
      <dgm:prSet presAssocID="{DAD73288-76D7-4DCA-BC4D-224F4DAB252F}" presName="invisiNode" presStyleLbl="node1" presStyleIdx="2" presStyleCnt="5"/>
      <dgm:spPr/>
    </dgm:pt>
    <dgm:pt modelId="{DBDC3DFD-14B9-4769-9CC8-2F480DD097F0}" type="pres">
      <dgm:prSet presAssocID="{DAD73288-76D7-4DCA-BC4D-224F4DAB252F}" presName="imagNode" presStyleLbl="fgImgPlace1" presStyleIdx="2" presStyleCnt="5"/>
      <dgm:spPr>
        <a:blipFill>
          <a:blip xmlns:r="http://schemas.openxmlformats.org/officeDocument/2006/relationships" r:embed="rId3"/>
          <a:srcRect/>
          <a:stretch>
            <a:fillRect t="-7000" b="-7000"/>
          </a:stretch>
        </a:blipFill>
      </dgm:spPr>
    </dgm:pt>
    <dgm:pt modelId="{62373045-9AAD-4CCC-8231-8AF2E11A71C3}" type="pres">
      <dgm:prSet presAssocID="{9A30D01C-857B-48CF-8FAA-CB57B5747F20}" presName="sibTrans" presStyleLbl="sibTrans2D1" presStyleIdx="0" presStyleCnt="0"/>
      <dgm:spPr/>
    </dgm:pt>
    <dgm:pt modelId="{B7BCD4DA-9990-4431-97AB-D47298A809E0}" type="pres">
      <dgm:prSet presAssocID="{6A99967A-9C25-4F8C-BD91-81BEC146AEDB}" presName="compNode" presStyleCnt="0"/>
      <dgm:spPr/>
    </dgm:pt>
    <dgm:pt modelId="{C9AB8F3F-3FE6-4109-A638-50D998ED26D9}" type="pres">
      <dgm:prSet presAssocID="{6A99967A-9C25-4F8C-BD91-81BEC146AEDB}" presName="node" presStyleLbl="node1" presStyleIdx="3" presStyleCnt="5">
        <dgm:presLayoutVars>
          <dgm:bulletEnabled val="1"/>
        </dgm:presLayoutVars>
      </dgm:prSet>
      <dgm:spPr/>
    </dgm:pt>
    <dgm:pt modelId="{E6542005-7D20-4AD3-BF1C-3D33A308418B}" type="pres">
      <dgm:prSet presAssocID="{6A99967A-9C25-4F8C-BD91-81BEC146AEDB}" presName="invisiNode" presStyleLbl="node1" presStyleIdx="3" presStyleCnt="5"/>
      <dgm:spPr/>
    </dgm:pt>
    <dgm:pt modelId="{DB30D689-3259-4D46-AA6D-E1204C7A59C9}" type="pres">
      <dgm:prSet presAssocID="{6A99967A-9C25-4F8C-BD91-81BEC146AEDB}" presName="imagNode" presStyleLbl="fgImgPlace1" presStyleIdx="3" presStyleCnt="5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1E2A84A7-031A-44D8-B9C3-A700F271FC74}" type="pres">
      <dgm:prSet presAssocID="{51D90B5F-8F9D-48F9-8F36-68D250CBF7C9}" presName="sibTrans" presStyleLbl="sibTrans2D1" presStyleIdx="0" presStyleCnt="0"/>
      <dgm:spPr/>
    </dgm:pt>
    <dgm:pt modelId="{E04AC6DD-D006-44D0-93BC-7D03C5F218ED}" type="pres">
      <dgm:prSet presAssocID="{6CEB67E9-FB2D-4BC1-A8B7-6CB56C2B67C2}" presName="compNode" presStyleCnt="0"/>
      <dgm:spPr/>
    </dgm:pt>
    <dgm:pt modelId="{2F5BB5BA-0FCD-42B2-A247-24C04F4FCFBD}" type="pres">
      <dgm:prSet presAssocID="{6CEB67E9-FB2D-4BC1-A8B7-6CB56C2B67C2}" presName="node" presStyleLbl="node1" presStyleIdx="4" presStyleCnt="5">
        <dgm:presLayoutVars>
          <dgm:bulletEnabled val="1"/>
        </dgm:presLayoutVars>
      </dgm:prSet>
      <dgm:spPr/>
    </dgm:pt>
    <dgm:pt modelId="{70F03002-3CF6-4938-B78C-C9DA43F5660A}" type="pres">
      <dgm:prSet presAssocID="{6CEB67E9-FB2D-4BC1-A8B7-6CB56C2B67C2}" presName="invisiNode" presStyleLbl="node1" presStyleIdx="4" presStyleCnt="5"/>
      <dgm:spPr/>
    </dgm:pt>
    <dgm:pt modelId="{EA876BF1-24F7-4AF3-AA77-DCCBC6ECE479}" type="pres">
      <dgm:prSet presAssocID="{6CEB67E9-FB2D-4BC1-A8B7-6CB56C2B67C2}" presName="imagNode" presStyleLbl="fgImgPlace1" presStyleIdx="4" presStyleCnt="5"/>
      <dgm:spPr>
        <a:blipFill>
          <a:blip xmlns:r="http://schemas.openxmlformats.org/officeDocument/2006/relationships" r:embed="rId5"/>
          <a:srcRect/>
          <a:stretch>
            <a:fillRect t="-4000" b="-4000"/>
          </a:stretch>
        </a:blipFill>
      </dgm:spPr>
    </dgm:pt>
  </dgm:ptLst>
  <dgm:cxnLst>
    <dgm:cxn modelId="{CE9EF221-0B81-4CF8-AB3B-9368037ABA76}" type="presOf" srcId="{605CCDFF-1A80-4B88-A653-A5E332CC5435}" destId="{EFB86471-8543-4429-8138-48282CC4A196}" srcOrd="0" destOrd="0" presId="urn:microsoft.com/office/officeart/2005/8/layout/pList2"/>
    <dgm:cxn modelId="{BF933536-CBAE-4F04-AFED-4B02C6129A14}" type="presOf" srcId="{51D90B5F-8F9D-48F9-8F36-68D250CBF7C9}" destId="{1E2A84A7-031A-44D8-B9C3-A700F271FC74}" srcOrd="0" destOrd="0" presId="urn:microsoft.com/office/officeart/2005/8/layout/pList2"/>
    <dgm:cxn modelId="{BEAB355B-1EB2-4AA3-9628-C4492C7512F2}" srcId="{B8037B5F-D91C-4B27-AC53-4F8B64AD0E0C}" destId="{DAD73288-76D7-4DCA-BC4D-224F4DAB252F}" srcOrd="2" destOrd="0" parTransId="{34FB9B77-48DB-4B7B-A4C7-CADF46C594B1}" sibTransId="{9A30D01C-857B-48CF-8FAA-CB57B5747F20}"/>
    <dgm:cxn modelId="{54971343-9055-4E6F-986D-D4BC6A54487C}" type="presOf" srcId="{B8037B5F-D91C-4B27-AC53-4F8B64AD0E0C}" destId="{DA3BF742-CEE0-445D-B85D-1DAD8FBE67EB}" srcOrd="0" destOrd="0" presId="urn:microsoft.com/office/officeart/2005/8/layout/pList2"/>
    <dgm:cxn modelId="{A7AB3D45-4500-470A-8048-CF3E296FEC78}" srcId="{B8037B5F-D91C-4B27-AC53-4F8B64AD0E0C}" destId="{D872A7AC-1EB7-4976-9F73-580F65E1F8C4}" srcOrd="1" destOrd="0" parTransId="{1459543D-9C52-440C-8868-D84943A3331C}" sibTransId="{605CCDFF-1A80-4B88-A653-A5E332CC5435}"/>
    <dgm:cxn modelId="{A7D7B54D-E1E5-4666-A5D5-BB47AC39538D}" type="presOf" srcId="{2223E346-7CDA-4AD3-AEBE-AB253AE8B90C}" destId="{3352BB64-2CF1-4AA7-B73E-5B039842C078}" srcOrd="0" destOrd="0" presId="urn:microsoft.com/office/officeart/2005/8/layout/pList2"/>
    <dgm:cxn modelId="{E0EDFD9F-5191-4F2B-B68F-50C95FF2F141}" srcId="{B8037B5F-D91C-4B27-AC53-4F8B64AD0E0C}" destId="{6CEB67E9-FB2D-4BC1-A8B7-6CB56C2B67C2}" srcOrd="4" destOrd="0" parTransId="{BBB892B8-3566-4DCE-AC77-0CD128022D85}" sibTransId="{9CCA349E-61BF-408A-9416-B532A230A9B8}"/>
    <dgm:cxn modelId="{29F949C1-4C38-482A-861E-0C30732DBD33}" srcId="{B8037B5F-D91C-4B27-AC53-4F8B64AD0E0C}" destId="{2223E346-7CDA-4AD3-AEBE-AB253AE8B90C}" srcOrd="0" destOrd="0" parTransId="{9F4CF7C9-0106-454F-BED4-B4360D0266F8}" sibTransId="{D4B1E496-DF5B-4F00-B0CB-CE60FC2A40CF}"/>
    <dgm:cxn modelId="{3161D0D3-30AA-43E0-8D8A-8B8738508DAB}" type="presOf" srcId="{6CEB67E9-FB2D-4BC1-A8B7-6CB56C2B67C2}" destId="{2F5BB5BA-0FCD-42B2-A247-24C04F4FCFBD}" srcOrd="0" destOrd="0" presId="urn:microsoft.com/office/officeart/2005/8/layout/pList2"/>
    <dgm:cxn modelId="{C82E5CDA-3EC6-404F-AD4F-DB585BD4954E}" type="presOf" srcId="{9A30D01C-857B-48CF-8FAA-CB57B5747F20}" destId="{62373045-9AAD-4CCC-8231-8AF2E11A71C3}" srcOrd="0" destOrd="0" presId="urn:microsoft.com/office/officeart/2005/8/layout/pList2"/>
    <dgm:cxn modelId="{698AB8E8-B15E-4ACC-8EEE-5C834198556E}" type="presOf" srcId="{DAD73288-76D7-4DCA-BC4D-224F4DAB252F}" destId="{F02A2FFB-8CA2-4BC8-B9FD-CF3CB7520F02}" srcOrd="0" destOrd="0" presId="urn:microsoft.com/office/officeart/2005/8/layout/pList2"/>
    <dgm:cxn modelId="{6C0166EF-C73B-4C06-AC08-59C67DB76B32}" type="presOf" srcId="{6A99967A-9C25-4F8C-BD91-81BEC146AEDB}" destId="{C9AB8F3F-3FE6-4109-A638-50D998ED26D9}" srcOrd="0" destOrd="0" presId="urn:microsoft.com/office/officeart/2005/8/layout/pList2"/>
    <dgm:cxn modelId="{785E30F4-2883-4277-AAFA-BC8C195C33F0}" type="presOf" srcId="{D4B1E496-DF5B-4F00-B0CB-CE60FC2A40CF}" destId="{9B76F66C-498C-48A6-83D0-A7E1F5637564}" srcOrd="0" destOrd="0" presId="urn:microsoft.com/office/officeart/2005/8/layout/pList2"/>
    <dgm:cxn modelId="{12270CF9-1846-4313-8069-AC8C8B3529F6}" type="presOf" srcId="{D872A7AC-1EB7-4976-9F73-580F65E1F8C4}" destId="{CCF1F0B6-C221-4ACD-8214-E62A916EDEDE}" srcOrd="0" destOrd="0" presId="urn:microsoft.com/office/officeart/2005/8/layout/pList2"/>
    <dgm:cxn modelId="{43575DFC-B812-4EBD-8E0D-1DAB86C3ACA6}" srcId="{B8037B5F-D91C-4B27-AC53-4F8B64AD0E0C}" destId="{6A99967A-9C25-4F8C-BD91-81BEC146AEDB}" srcOrd="3" destOrd="0" parTransId="{A77C8F00-9276-4C7F-A37B-F3D777364B29}" sibTransId="{51D90B5F-8F9D-48F9-8F36-68D250CBF7C9}"/>
    <dgm:cxn modelId="{0A0344E2-941C-4852-9793-E401F507962E}" type="presParOf" srcId="{DA3BF742-CEE0-445D-B85D-1DAD8FBE67EB}" destId="{9D705A6A-69C8-4CE1-A102-AEC78188A068}" srcOrd="0" destOrd="0" presId="urn:microsoft.com/office/officeart/2005/8/layout/pList2"/>
    <dgm:cxn modelId="{2AB894A2-D0B1-46AF-B22A-C65564AC2AC9}" type="presParOf" srcId="{DA3BF742-CEE0-445D-B85D-1DAD8FBE67EB}" destId="{768C1747-24C9-47BD-A936-95F7A6BB610E}" srcOrd="1" destOrd="0" presId="urn:microsoft.com/office/officeart/2005/8/layout/pList2"/>
    <dgm:cxn modelId="{148D9640-9411-49AB-B8B5-01E9223845EE}" type="presParOf" srcId="{768C1747-24C9-47BD-A936-95F7A6BB610E}" destId="{EA3D36EE-B624-47A7-8988-D63981BFD3D6}" srcOrd="0" destOrd="0" presId="urn:microsoft.com/office/officeart/2005/8/layout/pList2"/>
    <dgm:cxn modelId="{90134F7A-247E-4050-AA77-049CBCF6BCD4}" type="presParOf" srcId="{EA3D36EE-B624-47A7-8988-D63981BFD3D6}" destId="{3352BB64-2CF1-4AA7-B73E-5B039842C078}" srcOrd="0" destOrd="0" presId="urn:microsoft.com/office/officeart/2005/8/layout/pList2"/>
    <dgm:cxn modelId="{8EF4CE48-AFEE-40C6-A352-2CFB38C493B8}" type="presParOf" srcId="{EA3D36EE-B624-47A7-8988-D63981BFD3D6}" destId="{882817E4-7ED8-4172-BE6B-B9C5AFAD7BC6}" srcOrd="1" destOrd="0" presId="urn:microsoft.com/office/officeart/2005/8/layout/pList2"/>
    <dgm:cxn modelId="{20EB0DA4-59C9-4A74-A09B-9847FE3FF507}" type="presParOf" srcId="{EA3D36EE-B624-47A7-8988-D63981BFD3D6}" destId="{4FD5BF7A-33D7-4E2F-8EBD-4E03607D48FC}" srcOrd="2" destOrd="0" presId="urn:microsoft.com/office/officeart/2005/8/layout/pList2"/>
    <dgm:cxn modelId="{AAF77EB9-B4B6-440E-A7AC-1108546BE970}" type="presParOf" srcId="{768C1747-24C9-47BD-A936-95F7A6BB610E}" destId="{9B76F66C-498C-48A6-83D0-A7E1F5637564}" srcOrd="1" destOrd="0" presId="urn:microsoft.com/office/officeart/2005/8/layout/pList2"/>
    <dgm:cxn modelId="{D2559479-39B3-4B41-9352-303EEBBAAB5D}" type="presParOf" srcId="{768C1747-24C9-47BD-A936-95F7A6BB610E}" destId="{3CCFC8AA-D468-4CAD-BB45-2BEFEEEAE2E3}" srcOrd="2" destOrd="0" presId="urn:microsoft.com/office/officeart/2005/8/layout/pList2"/>
    <dgm:cxn modelId="{244C7425-70FB-4848-80D7-DB364B191FEA}" type="presParOf" srcId="{3CCFC8AA-D468-4CAD-BB45-2BEFEEEAE2E3}" destId="{CCF1F0B6-C221-4ACD-8214-E62A916EDEDE}" srcOrd="0" destOrd="0" presId="urn:microsoft.com/office/officeart/2005/8/layout/pList2"/>
    <dgm:cxn modelId="{FF08B593-2901-4B9E-B3F4-3A2FC339C52B}" type="presParOf" srcId="{3CCFC8AA-D468-4CAD-BB45-2BEFEEEAE2E3}" destId="{BB33B5A2-4F46-44E9-B3CF-637A63D58440}" srcOrd="1" destOrd="0" presId="urn:microsoft.com/office/officeart/2005/8/layout/pList2"/>
    <dgm:cxn modelId="{B6029B94-2930-46ED-A476-4DDE6CDFA1B9}" type="presParOf" srcId="{3CCFC8AA-D468-4CAD-BB45-2BEFEEEAE2E3}" destId="{BCEDD15D-CB6C-4DE8-8057-96851BD81388}" srcOrd="2" destOrd="0" presId="urn:microsoft.com/office/officeart/2005/8/layout/pList2"/>
    <dgm:cxn modelId="{E82FC565-3C2E-4C83-89DA-E3D60C98155B}" type="presParOf" srcId="{768C1747-24C9-47BD-A936-95F7A6BB610E}" destId="{EFB86471-8543-4429-8138-48282CC4A196}" srcOrd="3" destOrd="0" presId="urn:microsoft.com/office/officeart/2005/8/layout/pList2"/>
    <dgm:cxn modelId="{AB27FD69-81EF-4275-8D72-F06D5529B478}" type="presParOf" srcId="{768C1747-24C9-47BD-A936-95F7A6BB610E}" destId="{D877C26B-19AD-4867-B229-2CCCF318725A}" srcOrd="4" destOrd="0" presId="urn:microsoft.com/office/officeart/2005/8/layout/pList2"/>
    <dgm:cxn modelId="{96E9FCD2-00D6-4A87-976F-E050A271DF64}" type="presParOf" srcId="{D877C26B-19AD-4867-B229-2CCCF318725A}" destId="{F02A2FFB-8CA2-4BC8-B9FD-CF3CB7520F02}" srcOrd="0" destOrd="0" presId="urn:microsoft.com/office/officeart/2005/8/layout/pList2"/>
    <dgm:cxn modelId="{A5CCAC70-522B-4263-ABFF-024589F33EEC}" type="presParOf" srcId="{D877C26B-19AD-4867-B229-2CCCF318725A}" destId="{8EE275C8-FB04-44FD-BE1A-463D52A8EA20}" srcOrd="1" destOrd="0" presId="urn:microsoft.com/office/officeart/2005/8/layout/pList2"/>
    <dgm:cxn modelId="{949206EB-A3E4-4CB5-B05F-3184DD948566}" type="presParOf" srcId="{D877C26B-19AD-4867-B229-2CCCF318725A}" destId="{DBDC3DFD-14B9-4769-9CC8-2F480DD097F0}" srcOrd="2" destOrd="0" presId="urn:microsoft.com/office/officeart/2005/8/layout/pList2"/>
    <dgm:cxn modelId="{0A509DAC-5214-4000-AB11-AD946A3F73F4}" type="presParOf" srcId="{768C1747-24C9-47BD-A936-95F7A6BB610E}" destId="{62373045-9AAD-4CCC-8231-8AF2E11A71C3}" srcOrd="5" destOrd="0" presId="urn:microsoft.com/office/officeart/2005/8/layout/pList2"/>
    <dgm:cxn modelId="{39B387B0-BCB6-4848-9CC1-33F2CDB34522}" type="presParOf" srcId="{768C1747-24C9-47BD-A936-95F7A6BB610E}" destId="{B7BCD4DA-9990-4431-97AB-D47298A809E0}" srcOrd="6" destOrd="0" presId="urn:microsoft.com/office/officeart/2005/8/layout/pList2"/>
    <dgm:cxn modelId="{29ECF034-4963-4D3A-A447-3E11B26583B5}" type="presParOf" srcId="{B7BCD4DA-9990-4431-97AB-D47298A809E0}" destId="{C9AB8F3F-3FE6-4109-A638-50D998ED26D9}" srcOrd="0" destOrd="0" presId="urn:microsoft.com/office/officeart/2005/8/layout/pList2"/>
    <dgm:cxn modelId="{EA6676DD-C04C-46D1-9D31-03CCF56AB98E}" type="presParOf" srcId="{B7BCD4DA-9990-4431-97AB-D47298A809E0}" destId="{E6542005-7D20-4AD3-BF1C-3D33A308418B}" srcOrd="1" destOrd="0" presId="urn:microsoft.com/office/officeart/2005/8/layout/pList2"/>
    <dgm:cxn modelId="{01FA1D99-1140-4698-B0F4-EAEB8BE12082}" type="presParOf" srcId="{B7BCD4DA-9990-4431-97AB-D47298A809E0}" destId="{DB30D689-3259-4D46-AA6D-E1204C7A59C9}" srcOrd="2" destOrd="0" presId="urn:microsoft.com/office/officeart/2005/8/layout/pList2"/>
    <dgm:cxn modelId="{1BCD74BB-F26C-4553-85EF-AA88701252C3}" type="presParOf" srcId="{768C1747-24C9-47BD-A936-95F7A6BB610E}" destId="{1E2A84A7-031A-44D8-B9C3-A700F271FC74}" srcOrd="7" destOrd="0" presId="urn:microsoft.com/office/officeart/2005/8/layout/pList2"/>
    <dgm:cxn modelId="{1DA31D54-5F68-49F7-BC0A-D693E72FBD8E}" type="presParOf" srcId="{768C1747-24C9-47BD-A936-95F7A6BB610E}" destId="{E04AC6DD-D006-44D0-93BC-7D03C5F218ED}" srcOrd="8" destOrd="0" presId="urn:microsoft.com/office/officeart/2005/8/layout/pList2"/>
    <dgm:cxn modelId="{8F9890E0-286B-428C-889C-E516CB6A069A}" type="presParOf" srcId="{E04AC6DD-D006-44D0-93BC-7D03C5F218ED}" destId="{2F5BB5BA-0FCD-42B2-A247-24C04F4FCFBD}" srcOrd="0" destOrd="0" presId="urn:microsoft.com/office/officeart/2005/8/layout/pList2"/>
    <dgm:cxn modelId="{5866344C-2970-47EA-A69A-1BC5DA614A97}" type="presParOf" srcId="{E04AC6DD-D006-44D0-93BC-7D03C5F218ED}" destId="{70F03002-3CF6-4938-B78C-C9DA43F5660A}" srcOrd="1" destOrd="0" presId="urn:microsoft.com/office/officeart/2005/8/layout/pList2"/>
    <dgm:cxn modelId="{D0C28989-3E95-4490-95C6-7D00D2C6EE60}" type="presParOf" srcId="{E04AC6DD-D006-44D0-93BC-7D03C5F218ED}" destId="{EA876BF1-24F7-4AF3-AA77-DCCBC6ECE47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Planning &amp; Travel Behavior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Flow Theory, Operations &amp; Management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Public Transport &amp; Freight Systems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Intelligent &amp; Smart Transportation Systems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Infrastructure &amp; Pavement Engineering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Sustainable &amp; Environmental Geotechnology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Geotechnical Modelling &amp; Computational Mechanics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Foundations &amp; Underground Infrastructure	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Transportation, Offshore &amp; Energy Geotechnics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Geohazards, Risks &amp; Disaster Mitigation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Hydrology &amp; Water Cycle Processes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Flood Risk, Forecasting &amp; Disaster Mitigation 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Hydrological Modelling, AI &amp; Hydro informatics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Water Resources &amp; Watershed Management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 Change &amp; Hydroclimatic Extremes</a:t>
          </a: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Dynamics &amp; Earthquake Engineering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Health Monitoring &amp; Smart Infrastructure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Computational Mechanics &amp; Structural Analysis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Reliability, Risk &amp; Infrastructure Resilience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Advanced Structural Materials &amp; Rehabilitation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Coastal Hydrodynamics &amp; Natural Hazard Modelling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Ocean &amp; Coastal Infrastructure Engineering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Sediment Transport &amp; Coastal Morpho Dynamics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 Change Impacts &amp; Coastal Resilience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Computational Ocean Engineering &amp; Wave Dynamics</a:t>
          </a: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Remote Sensing Technologies &amp; Data Processing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Geospatial Systems &amp; Precision Surveying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Hydrology &amp; Water Resources using Remote Sensing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Atmospheric &amp; Precipitation Monitoring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Climate, Cryosphere &amp; Environmental Monitoring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14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3FD455-B376-40D4-A55B-22A84CC843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IN"/>
        </a:p>
      </dgm:t>
    </dgm:pt>
    <dgm:pt modelId="{5A2322FA-8C7F-4B25-9136-F443C93F5D21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Sustainable Construction &amp; Infrastructure Project Management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725E10-CCB1-49A4-B8E0-4F9DE2659304}" type="par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A9F69C7-D14F-4B65-85B1-67FBC68DFEA6}" type="sibTrans" cxnId="{8D46270B-D0BD-4AFE-9800-A780B4C1877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5737A-A94C-4870-B4DA-36C38429BB06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Advanced Construction Materials &amp; Concrete Technology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68524A-F33F-4F63-9D95-36756FD7C420}" type="par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1B88D21-A0AE-4AF3-8498-1BBEA4A06E8D}" type="sibTrans" cxnId="{9C1CC3EA-7513-4ADB-8DFA-FFC7ECA3109D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C60F35-68AD-4A61-BE41-E346409297A0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Digital Construction &amp; Smart Infrastructure Systems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6E7044A-4874-4C62-9B92-F4639D809151}" type="par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41FC6F4-17F8-479F-AE1E-5C246FB52254}" type="sibTrans" cxnId="{44ED86B5-494B-4EE6-83A4-CAD92FCAF842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1117CCE-3A3E-4221-9FB8-031C4A3E58BB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Infrastructure Planning, Urban Systems &amp; Policy Analytics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CCC776B-F260-4E09-9EC2-B159273F4EB9}" type="par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6B5733-F6D7-4BE0-9522-98710BC618E9}" type="sibTrans" cxnId="{75DF4F79-0C47-4D7C-9D64-F1D45D392D09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3E16E-B2F8-4D26-ABC6-E4690C53EE29}">
      <dgm:prSet phldrT="[Text]" phldr="0" custT="1"/>
      <dgm:spPr/>
      <dgm:t>
        <a:bodyPr/>
        <a:lstStyle/>
        <a:p>
          <a:r>
            <a: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Durability &amp; Heritage Conservation</a:t>
          </a:r>
          <a:endParaRPr lang="en-IN"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855FF9-0A41-4B91-97B0-E4E34AD7F820}" type="par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DB8FF8-BB14-45A1-A1E4-895D7A17DACC}" type="sibTrans" cxnId="{E509A187-02EB-497F-BE04-EEB7B49DDAF8}">
      <dgm:prSet/>
      <dgm:spPr/>
      <dgm:t>
        <a:bodyPr/>
        <a:lstStyle/>
        <a:p>
          <a:endParaRPr lang="en-IN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7771BD-FB0D-4799-B1D0-204B87182359}" type="pres">
      <dgm:prSet presAssocID="{8B3FD455-B376-40D4-A55B-22A84CC84324}" presName="Name0" presStyleCnt="0">
        <dgm:presLayoutVars>
          <dgm:chMax val="7"/>
          <dgm:chPref val="7"/>
          <dgm:dir/>
        </dgm:presLayoutVars>
      </dgm:prSet>
      <dgm:spPr/>
    </dgm:pt>
    <dgm:pt modelId="{6BC9EF06-403A-414B-8C9E-22137C1DD8A2}" type="pres">
      <dgm:prSet presAssocID="{8B3FD455-B376-40D4-A55B-22A84CC84324}" presName="Name1" presStyleCnt="0"/>
      <dgm:spPr/>
    </dgm:pt>
    <dgm:pt modelId="{A6D91F1D-A2A5-4AFB-BBA0-0CD43B29FF0C}" type="pres">
      <dgm:prSet presAssocID="{8B3FD455-B376-40D4-A55B-22A84CC84324}" presName="cycle" presStyleCnt="0"/>
      <dgm:spPr/>
    </dgm:pt>
    <dgm:pt modelId="{C137E1DA-4C29-4C52-8E98-A4AFC3BEDAA6}" type="pres">
      <dgm:prSet presAssocID="{8B3FD455-B376-40D4-A55B-22A84CC84324}" presName="srcNode" presStyleLbl="node1" presStyleIdx="0" presStyleCnt="5"/>
      <dgm:spPr/>
    </dgm:pt>
    <dgm:pt modelId="{7F10D621-320B-4971-8AE8-2D710159E254}" type="pres">
      <dgm:prSet presAssocID="{8B3FD455-B376-40D4-A55B-22A84CC84324}" presName="conn" presStyleLbl="parChTrans1D2" presStyleIdx="0" presStyleCnt="1"/>
      <dgm:spPr/>
    </dgm:pt>
    <dgm:pt modelId="{64A956AD-627A-4F35-BDAD-BC005C04B890}" type="pres">
      <dgm:prSet presAssocID="{8B3FD455-B376-40D4-A55B-22A84CC84324}" presName="extraNode" presStyleLbl="node1" presStyleIdx="0" presStyleCnt="5"/>
      <dgm:spPr/>
    </dgm:pt>
    <dgm:pt modelId="{EB72990D-9DA2-44EA-A669-C56705B5E7D2}" type="pres">
      <dgm:prSet presAssocID="{8B3FD455-B376-40D4-A55B-22A84CC84324}" presName="dstNode" presStyleLbl="node1" presStyleIdx="0" presStyleCnt="5"/>
      <dgm:spPr/>
    </dgm:pt>
    <dgm:pt modelId="{1A64F6A4-7CED-4688-A58A-5EAD7793E1FB}" type="pres">
      <dgm:prSet presAssocID="{5A2322FA-8C7F-4B25-9136-F443C93F5D21}" presName="text_1" presStyleLbl="node1" presStyleIdx="0" presStyleCnt="5">
        <dgm:presLayoutVars>
          <dgm:bulletEnabled val="1"/>
        </dgm:presLayoutVars>
      </dgm:prSet>
      <dgm:spPr/>
    </dgm:pt>
    <dgm:pt modelId="{DAF8ADF9-A024-4AFE-8695-25AB8013A2FE}" type="pres">
      <dgm:prSet presAssocID="{5A2322FA-8C7F-4B25-9136-F443C93F5D21}" presName="accent_1" presStyleCnt="0"/>
      <dgm:spPr/>
    </dgm:pt>
    <dgm:pt modelId="{D13EA457-7A70-4872-9314-651E165F1A37}" type="pres">
      <dgm:prSet presAssocID="{5A2322FA-8C7F-4B25-9136-F443C93F5D21}" presName="accentRepeatNode" presStyleLbl="solidFgAcc1" presStyleIdx="0" presStyleCnt="5"/>
      <dgm:spPr/>
    </dgm:pt>
    <dgm:pt modelId="{AE8B3F58-2D8C-4CD6-B2C6-8ED1B542285F}" type="pres">
      <dgm:prSet presAssocID="{9ED5737A-A94C-4870-B4DA-36C38429BB06}" presName="text_2" presStyleLbl="node1" presStyleIdx="1" presStyleCnt="5">
        <dgm:presLayoutVars>
          <dgm:bulletEnabled val="1"/>
        </dgm:presLayoutVars>
      </dgm:prSet>
      <dgm:spPr/>
    </dgm:pt>
    <dgm:pt modelId="{32C7173A-152B-4DD4-9915-6759557FE5DC}" type="pres">
      <dgm:prSet presAssocID="{9ED5737A-A94C-4870-B4DA-36C38429BB06}" presName="accent_2" presStyleCnt="0"/>
      <dgm:spPr/>
    </dgm:pt>
    <dgm:pt modelId="{71B411DD-EF3A-4AF5-99F1-2812D8302B6E}" type="pres">
      <dgm:prSet presAssocID="{9ED5737A-A94C-4870-B4DA-36C38429BB06}" presName="accentRepeatNode" presStyleLbl="solidFgAcc1" presStyleIdx="1" presStyleCnt="5"/>
      <dgm:spPr/>
    </dgm:pt>
    <dgm:pt modelId="{83168EB7-5EA0-454A-A516-A7A526C1FDAE}" type="pres">
      <dgm:prSet presAssocID="{90C60F35-68AD-4A61-BE41-E346409297A0}" presName="text_3" presStyleLbl="node1" presStyleIdx="2" presStyleCnt="5">
        <dgm:presLayoutVars>
          <dgm:bulletEnabled val="1"/>
        </dgm:presLayoutVars>
      </dgm:prSet>
      <dgm:spPr/>
    </dgm:pt>
    <dgm:pt modelId="{AC4C59BD-DAAD-4E5F-ABE8-ABA02053D926}" type="pres">
      <dgm:prSet presAssocID="{90C60F35-68AD-4A61-BE41-E346409297A0}" presName="accent_3" presStyleCnt="0"/>
      <dgm:spPr/>
    </dgm:pt>
    <dgm:pt modelId="{30965EEF-8B14-4E11-9B33-7B4B06934C40}" type="pres">
      <dgm:prSet presAssocID="{90C60F35-68AD-4A61-BE41-E346409297A0}" presName="accentRepeatNode" presStyleLbl="solidFgAcc1" presStyleIdx="2" presStyleCnt="5"/>
      <dgm:spPr/>
    </dgm:pt>
    <dgm:pt modelId="{A235CABA-CF61-43CC-BE4A-DB5A165CF50B}" type="pres">
      <dgm:prSet presAssocID="{81117CCE-3A3E-4221-9FB8-031C4A3E58BB}" presName="text_4" presStyleLbl="node1" presStyleIdx="3" presStyleCnt="5">
        <dgm:presLayoutVars>
          <dgm:bulletEnabled val="1"/>
        </dgm:presLayoutVars>
      </dgm:prSet>
      <dgm:spPr/>
    </dgm:pt>
    <dgm:pt modelId="{D88E8655-AE29-4E1C-94F9-0C302982D854}" type="pres">
      <dgm:prSet presAssocID="{81117CCE-3A3E-4221-9FB8-031C4A3E58BB}" presName="accent_4" presStyleCnt="0"/>
      <dgm:spPr/>
    </dgm:pt>
    <dgm:pt modelId="{83D1D8C5-3614-4097-AAEB-20526B98DAC0}" type="pres">
      <dgm:prSet presAssocID="{81117CCE-3A3E-4221-9FB8-031C4A3E58BB}" presName="accentRepeatNode" presStyleLbl="solidFgAcc1" presStyleIdx="3" presStyleCnt="5"/>
      <dgm:spPr/>
    </dgm:pt>
    <dgm:pt modelId="{691AAFC7-38C8-48C0-B830-871144937F2B}" type="pres">
      <dgm:prSet presAssocID="{F443E16E-B2F8-4D26-ABC6-E4690C53EE29}" presName="text_5" presStyleLbl="node1" presStyleIdx="4" presStyleCnt="5">
        <dgm:presLayoutVars>
          <dgm:bulletEnabled val="1"/>
        </dgm:presLayoutVars>
      </dgm:prSet>
      <dgm:spPr/>
    </dgm:pt>
    <dgm:pt modelId="{1D488FE8-017B-44A1-BA6F-360B198A899E}" type="pres">
      <dgm:prSet presAssocID="{F443E16E-B2F8-4D26-ABC6-E4690C53EE29}" presName="accent_5" presStyleCnt="0"/>
      <dgm:spPr/>
    </dgm:pt>
    <dgm:pt modelId="{DBC37F42-79D7-47A9-8DED-4AE61B22ED52}" type="pres">
      <dgm:prSet presAssocID="{F443E16E-B2F8-4D26-ABC6-E4690C53EE29}" presName="accentRepeatNode" presStyleLbl="solidFgAcc1" presStyleIdx="4" presStyleCnt="5"/>
      <dgm:spPr/>
    </dgm:pt>
  </dgm:ptLst>
  <dgm:cxnLst>
    <dgm:cxn modelId="{8D46270B-D0BD-4AFE-9800-A780B4C18778}" srcId="{8B3FD455-B376-40D4-A55B-22A84CC84324}" destId="{5A2322FA-8C7F-4B25-9136-F443C93F5D21}" srcOrd="0" destOrd="0" parTransId="{FC725E10-CCB1-49A4-B8E0-4F9DE2659304}" sibTransId="{8A9F69C7-D14F-4B65-85B1-67FBC68DFEA6}"/>
    <dgm:cxn modelId="{04657A32-95D3-4D8F-9FD7-FE23896D62D5}" type="presOf" srcId="{5A2322FA-8C7F-4B25-9136-F443C93F5D21}" destId="{1A64F6A4-7CED-4688-A58A-5EAD7793E1FB}" srcOrd="0" destOrd="0" presId="urn:microsoft.com/office/officeart/2008/layout/VerticalCurvedList"/>
    <dgm:cxn modelId="{387ABF55-AA6F-4B24-9CB5-A7BDB2A68F66}" type="presOf" srcId="{81117CCE-3A3E-4221-9FB8-031C4A3E58BB}" destId="{A235CABA-CF61-43CC-BE4A-DB5A165CF50B}" srcOrd="0" destOrd="0" presId="urn:microsoft.com/office/officeart/2008/layout/VerticalCurvedList"/>
    <dgm:cxn modelId="{75DF4F79-0C47-4D7C-9D64-F1D45D392D09}" srcId="{8B3FD455-B376-40D4-A55B-22A84CC84324}" destId="{81117CCE-3A3E-4221-9FB8-031C4A3E58BB}" srcOrd="3" destOrd="0" parTransId="{5CCC776B-F260-4E09-9EC2-B159273F4EB9}" sibTransId="{8D6B5733-F6D7-4BE0-9522-98710BC618E9}"/>
    <dgm:cxn modelId="{E509A187-02EB-497F-BE04-EEB7B49DDAF8}" srcId="{8B3FD455-B376-40D4-A55B-22A84CC84324}" destId="{F443E16E-B2F8-4D26-ABC6-E4690C53EE29}" srcOrd="4" destOrd="0" parTransId="{C3855FF9-0A41-4B91-97B0-E4E34AD7F820}" sibTransId="{AFDB8FF8-BB14-45A1-A1E4-895D7A17DACC}"/>
    <dgm:cxn modelId="{C964669D-B56E-49EA-9F90-67C079A944AD}" type="presOf" srcId="{90C60F35-68AD-4A61-BE41-E346409297A0}" destId="{83168EB7-5EA0-454A-A516-A7A526C1FDAE}" srcOrd="0" destOrd="0" presId="urn:microsoft.com/office/officeart/2008/layout/VerticalCurvedList"/>
    <dgm:cxn modelId="{5F1A04A2-7D03-4081-8819-DA591D49FBB5}" type="presOf" srcId="{9ED5737A-A94C-4870-B4DA-36C38429BB06}" destId="{AE8B3F58-2D8C-4CD6-B2C6-8ED1B542285F}" srcOrd="0" destOrd="0" presId="urn:microsoft.com/office/officeart/2008/layout/VerticalCurvedList"/>
    <dgm:cxn modelId="{44ED86B5-494B-4EE6-83A4-CAD92FCAF842}" srcId="{8B3FD455-B376-40D4-A55B-22A84CC84324}" destId="{90C60F35-68AD-4A61-BE41-E346409297A0}" srcOrd="2" destOrd="0" parTransId="{46E7044A-4874-4C62-9B92-F4639D809151}" sibTransId="{941FC6F4-17F8-479F-AE1E-5C246FB52254}"/>
    <dgm:cxn modelId="{1B1372D9-64A1-4177-9F2E-B8D796C1377C}" type="presOf" srcId="{F443E16E-B2F8-4D26-ABC6-E4690C53EE29}" destId="{691AAFC7-38C8-48C0-B830-871144937F2B}" srcOrd="0" destOrd="0" presId="urn:microsoft.com/office/officeart/2008/layout/VerticalCurvedList"/>
    <dgm:cxn modelId="{9C1CC3EA-7513-4ADB-8DFA-FFC7ECA3109D}" srcId="{8B3FD455-B376-40D4-A55B-22A84CC84324}" destId="{9ED5737A-A94C-4870-B4DA-36C38429BB06}" srcOrd="1" destOrd="0" parTransId="{9468524A-F33F-4F63-9D95-36756FD7C420}" sibTransId="{31B88D21-A0AE-4AF3-8498-1BBEA4A06E8D}"/>
    <dgm:cxn modelId="{B9B490F8-E667-4E45-96E3-927217CE395E}" type="presOf" srcId="{8A9F69C7-D14F-4B65-85B1-67FBC68DFEA6}" destId="{7F10D621-320B-4971-8AE8-2D710159E254}" srcOrd="0" destOrd="0" presId="urn:microsoft.com/office/officeart/2008/layout/VerticalCurvedList"/>
    <dgm:cxn modelId="{33CF7FFE-2B2C-491F-9B3D-70BE68929A3D}" type="presOf" srcId="{8B3FD455-B376-40D4-A55B-22A84CC84324}" destId="{217771BD-FB0D-4799-B1D0-204B87182359}" srcOrd="0" destOrd="0" presId="urn:microsoft.com/office/officeart/2008/layout/VerticalCurvedList"/>
    <dgm:cxn modelId="{E29B62A4-D2C5-4E01-A45F-89CC3C02F881}" type="presParOf" srcId="{217771BD-FB0D-4799-B1D0-204B87182359}" destId="{6BC9EF06-403A-414B-8C9E-22137C1DD8A2}" srcOrd="0" destOrd="0" presId="urn:microsoft.com/office/officeart/2008/layout/VerticalCurvedList"/>
    <dgm:cxn modelId="{93B1DE3A-BFEB-46BE-8349-6569053A07F4}" type="presParOf" srcId="{6BC9EF06-403A-414B-8C9E-22137C1DD8A2}" destId="{A6D91F1D-A2A5-4AFB-BBA0-0CD43B29FF0C}" srcOrd="0" destOrd="0" presId="urn:microsoft.com/office/officeart/2008/layout/VerticalCurvedList"/>
    <dgm:cxn modelId="{FAAB4A10-CFCA-4FB8-84A4-6C03FBD44575}" type="presParOf" srcId="{A6D91F1D-A2A5-4AFB-BBA0-0CD43B29FF0C}" destId="{C137E1DA-4C29-4C52-8E98-A4AFC3BEDAA6}" srcOrd="0" destOrd="0" presId="urn:microsoft.com/office/officeart/2008/layout/VerticalCurvedList"/>
    <dgm:cxn modelId="{2B744B5C-5F7D-40F9-9D46-396300019582}" type="presParOf" srcId="{A6D91F1D-A2A5-4AFB-BBA0-0CD43B29FF0C}" destId="{7F10D621-320B-4971-8AE8-2D710159E254}" srcOrd="1" destOrd="0" presId="urn:microsoft.com/office/officeart/2008/layout/VerticalCurvedList"/>
    <dgm:cxn modelId="{8F0369CB-9279-4C65-904B-890A46B7FC66}" type="presParOf" srcId="{A6D91F1D-A2A5-4AFB-BBA0-0CD43B29FF0C}" destId="{64A956AD-627A-4F35-BDAD-BC005C04B890}" srcOrd="2" destOrd="0" presId="urn:microsoft.com/office/officeart/2008/layout/VerticalCurvedList"/>
    <dgm:cxn modelId="{417DA9A0-A247-46DB-9E75-7F0E917EDA6D}" type="presParOf" srcId="{A6D91F1D-A2A5-4AFB-BBA0-0CD43B29FF0C}" destId="{EB72990D-9DA2-44EA-A669-C56705B5E7D2}" srcOrd="3" destOrd="0" presId="urn:microsoft.com/office/officeart/2008/layout/VerticalCurvedList"/>
    <dgm:cxn modelId="{C5BFC756-5A8A-4B44-A6C1-7CA0A4AA5137}" type="presParOf" srcId="{6BC9EF06-403A-414B-8C9E-22137C1DD8A2}" destId="{1A64F6A4-7CED-4688-A58A-5EAD7793E1FB}" srcOrd="1" destOrd="0" presId="urn:microsoft.com/office/officeart/2008/layout/VerticalCurvedList"/>
    <dgm:cxn modelId="{E16E6B5A-2217-4C9F-B739-00282ADE4C4F}" type="presParOf" srcId="{6BC9EF06-403A-414B-8C9E-22137C1DD8A2}" destId="{DAF8ADF9-A024-4AFE-8695-25AB8013A2FE}" srcOrd="2" destOrd="0" presId="urn:microsoft.com/office/officeart/2008/layout/VerticalCurvedList"/>
    <dgm:cxn modelId="{CB181C61-73B6-4A2F-A729-CB1E0B3E96BA}" type="presParOf" srcId="{DAF8ADF9-A024-4AFE-8695-25AB8013A2FE}" destId="{D13EA457-7A70-4872-9314-651E165F1A37}" srcOrd="0" destOrd="0" presId="urn:microsoft.com/office/officeart/2008/layout/VerticalCurvedList"/>
    <dgm:cxn modelId="{EFE9F031-8C22-4909-9000-089BEACF549C}" type="presParOf" srcId="{6BC9EF06-403A-414B-8C9E-22137C1DD8A2}" destId="{AE8B3F58-2D8C-4CD6-B2C6-8ED1B542285F}" srcOrd="3" destOrd="0" presId="urn:microsoft.com/office/officeart/2008/layout/VerticalCurvedList"/>
    <dgm:cxn modelId="{E5EAC400-E8CA-4B0A-AAAC-99452D1628D3}" type="presParOf" srcId="{6BC9EF06-403A-414B-8C9E-22137C1DD8A2}" destId="{32C7173A-152B-4DD4-9915-6759557FE5DC}" srcOrd="4" destOrd="0" presId="urn:microsoft.com/office/officeart/2008/layout/VerticalCurvedList"/>
    <dgm:cxn modelId="{7CCE6FF1-986E-455A-A954-95BF5C401F86}" type="presParOf" srcId="{32C7173A-152B-4DD4-9915-6759557FE5DC}" destId="{71B411DD-EF3A-4AF5-99F1-2812D8302B6E}" srcOrd="0" destOrd="0" presId="urn:microsoft.com/office/officeart/2008/layout/VerticalCurvedList"/>
    <dgm:cxn modelId="{122CFEC6-455B-40F4-9887-915027829978}" type="presParOf" srcId="{6BC9EF06-403A-414B-8C9E-22137C1DD8A2}" destId="{83168EB7-5EA0-454A-A516-A7A526C1FDAE}" srcOrd="5" destOrd="0" presId="urn:microsoft.com/office/officeart/2008/layout/VerticalCurvedList"/>
    <dgm:cxn modelId="{DF1E7399-3F8A-4446-838D-5D32456BA0C6}" type="presParOf" srcId="{6BC9EF06-403A-414B-8C9E-22137C1DD8A2}" destId="{AC4C59BD-DAAD-4E5F-ABE8-ABA02053D926}" srcOrd="6" destOrd="0" presId="urn:microsoft.com/office/officeart/2008/layout/VerticalCurvedList"/>
    <dgm:cxn modelId="{FDEE5E8C-00C2-4E2B-B46A-67EA16F45BA5}" type="presParOf" srcId="{AC4C59BD-DAAD-4E5F-ABE8-ABA02053D926}" destId="{30965EEF-8B14-4E11-9B33-7B4B06934C40}" srcOrd="0" destOrd="0" presId="urn:microsoft.com/office/officeart/2008/layout/VerticalCurvedList"/>
    <dgm:cxn modelId="{A7AA8E7D-02FA-4EC9-BF25-3E1436C8AA94}" type="presParOf" srcId="{6BC9EF06-403A-414B-8C9E-22137C1DD8A2}" destId="{A235CABA-CF61-43CC-BE4A-DB5A165CF50B}" srcOrd="7" destOrd="0" presId="urn:microsoft.com/office/officeart/2008/layout/VerticalCurvedList"/>
    <dgm:cxn modelId="{98E89A84-7A7B-429B-BE4B-5E4AD906A937}" type="presParOf" srcId="{6BC9EF06-403A-414B-8C9E-22137C1DD8A2}" destId="{D88E8655-AE29-4E1C-94F9-0C302982D854}" srcOrd="8" destOrd="0" presId="urn:microsoft.com/office/officeart/2008/layout/VerticalCurvedList"/>
    <dgm:cxn modelId="{751D83B9-3909-414F-8043-A6F6CC804B05}" type="presParOf" srcId="{D88E8655-AE29-4E1C-94F9-0C302982D854}" destId="{83D1D8C5-3614-4097-AAEB-20526B98DAC0}" srcOrd="0" destOrd="0" presId="urn:microsoft.com/office/officeart/2008/layout/VerticalCurvedList"/>
    <dgm:cxn modelId="{6E415854-2A88-48E1-B7C8-064CF7BE3C30}" type="presParOf" srcId="{6BC9EF06-403A-414B-8C9E-22137C1DD8A2}" destId="{691AAFC7-38C8-48C0-B830-871144937F2B}" srcOrd="9" destOrd="0" presId="urn:microsoft.com/office/officeart/2008/layout/VerticalCurvedList"/>
    <dgm:cxn modelId="{C69F40B0-2AFF-4638-B1C9-8537A56A59F1}" type="presParOf" srcId="{6BC9EF06-403A-414B-8C9E-22137C1DD8A2}" destId="{1D488FE8-017B-44A1-BA6F-360B198A899E}" srcOrd="10" destOrd="0" presId="urn:microsoft.com/office/officeart/2008/layout/VerticalCurvedList"/>
    <dgm:cxn modelId="{3985F9CD-5BD7-4295-964B-7444E500C7A7}" type="presParOf" srcId="{1D488FE8-017B-44A1-BA6F-360B198A899E}" destId="{DBC37F42-79D7-47A9-8DED-4AE61B22ED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05A6A-69C8-4CE1-A102-AEC78188A068}">
      <dsp:nvSpPr>
        <dsp:cNvPr id="0" name=""/>
        <dsp:cNvSpPr/>
      </dsp:nvSpPr>
      <dsp:spPr>
        <a:xfrm>
          <a:off x="0" y="0"/>
          <a:ext cx="11533329" cy="22646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5BF7A-33D7-4E2F-8EBD-4E03607D48FC}">
      <dsp:nvSpPr>
        <dsp:cNvPr id="0" name=""/>
        <dsp:cNvSpPr/>
      </dsp:nvSpPr>
      <dsp:spPr>
        <a:xfrm>
          <a:off x="349705" y="301948"/>
          <a:ext cx="2006281" cy="1660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12000" r="-1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2BB64-2CF1-4AA7-B73E-5B039842C078}">
      <dsp:nvSpPr>
        <dsp:cNvPr id="0" name=""/>
        <dsp:cNvSpPr/>
      </dsp:nvSpPr>
      <dsp:spPr>
        <a:xfrm rot="10800000">
          <a:off x="349705" y="2264616"/>
          <a:ext cx="2006281" cy="27678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Integrated Design Project</a:t>
          </a:r>
          <a:endParaRPr lang="en-IN" sz="2200" kern="1200" dirty="0"/>
        </a:p>
      </dsp:txBody>
      <dsp:txXfrm rot="10800000">
        <a:off x="411405" y="2264616"/>
        <a:ext cx="1882881" cy="2706164"/>
      </dsp:txXfrm>
    </dsp:sp>
    <dsp:sp modelId="{BCEDD15D-CB6C-4DE8-8057-96851BD81388}">
      <dsp:nvSpPr>
        <dsp:cNvPr id="0" name=""/>
        <dsp:cNvSpPr/>
      </dsp:nvSpPr>
      <dsp:spPr>
        <a:xfrm>
          <a:off x="2556614" y="301948"/>
          <a:ext cx="2006281" cy="1660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12000" r="-1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F1F0B6-C221-4ACD-8214-E62A916EDEDE}">
      <dsp:nvSpPr>
        <dsp:cNvPr id="0" name=""/>
        <dsp:cNvSpPr/>
      </dsp:nvSpPr>
      <dsp:spPr>
        <a:xfrm rot="10800000">
          <a:off x="2556614" y="2264616"/>
          <a:ext cx="2006281" cy="27678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Outreach Programs</a:t>
          </a:r>
          <a:endParaRPr lang="en-IN" sz="2200" kern="1200" dirty="0"/>
        </a:p>
      </dsp:txBody>
      <dsp:txXfrm rot="10800000">
        <a:off x="2618314" y="2264616"/>
        <a:ext cx="1882881" cy="2706164"/>
      </dsp:txXfrm>
    </dsp:sp>
    <dsp:sp modelId="{DBDC3DFD-14B9-4769-9CC8-2F480DD097F0}">
      <dsp:nvSpPr>
        <dsp:cNvPr id="0" name=""/>
        <dsp:cNvSpPr/>
      </dsp:nvSpPr>
      <dsp:spPr>
        <a:xfrm>
          <a:off x="4763523" y="301948"/>
          <a:ext cx="2006281" cy="1660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7000" b="-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A2FFB-8CA2-4BC8-B9FD-CF3CB7520F02}">
      <dsp:nvSpPr>
        <dsp:cNvPr id="0" name=""/>
        <dsp:cNvSpPr/>
      </dsp:nvSpPr>
      <dsp:spPr>
        <a:xfrm rot="10800000">
          <a:off x="4763523" y="2264616"/>
          <a:ext cx="2006281" cy="27678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Credit Based Industry Internship</a:t>
          </a:r>
          <a:endParaRPr lang="en-IN" sz="2200" kern="1200" dirty="0"/>
        </a:p>
      </dsp:txBody>
      <dsp:txXfrm rot="10800000">
        <a:off x="4825223" y="2264616"/>
        <a:ext cx="1882881" cy="2706164"/>
      </dsp:txXfrm>
    </dsp:sp>
    <dsp:sp modelId="{DB30D689-3259-4D46-AA6D-E1204C7A59C9}">
      <dsp:nvSpPr>
        <dsp:cNvPr id="0" name=""/>
        <dsp:cNvSpPr/>
      </dsp:nvSpPr>
      <dsp:spPr>
        <a:xfrm>
          <a:off x="6970433" y="301948"/>
          <a:ext cx="2006281" cy="1660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B8F3F-3FE6-4109-A638-50D998ED26D9}">
      <dsp:nvSpPr>
        <dsp:cNvPr id="0" name=""/>
        <dsp:cNvSpPr/>
      </dsp:nvSpPr>
      <dsp:spPr>
        <a:xfrm rot="10800000">
          <a:off x="6970433" y="2264616"/>
          <a:ext cx="2006281" cy="27678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Alumni Engagement</a:t>
          </a:r>
          <a:endParaRPr lang="en-IN" sz="2200" kern="1200" dirty="0"/>
        </a:p>
      </dsp:txBody>
      <dsp:txXfrm rot="10800000">
        <a:off x="7032133" y="2264616"/>
        <a:ext cx="1882881" cy="2706164"/>
      </dsp:txXfrm>
    </dsp:sp>
    <dsp:sp modelId="{EA876BF1-24F7-4AF3-AA77-DCCBC6ECE479}">
      <dsp:nvSpPr>
        <dsp:cNvPr id="0" name=""/>
        <dsp:cNvSpPr/>
      </dsp:nvSpPr>
      <dsp:spPr>
        <a:xfrm>
          <a:off x="9177342" y="301948"/>
          <a:ext cx="2006281" cy="1660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/>
          <a:srcRect/>
          <a:stretch>
            <a:fillRect t="-4000" b="-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BB5BA-0FCD-42B2-A247-24C04F4FCFBD}">
      <dsp:nvSpPr>
        <dsp:cNvPr id="0" name=""/>
        <dsp:cNvSpPr/>
      </dsp:nvSpPr>
      <dsp:spPr>
        <a:xfrm rot="10800000">
          <a:off x="9177342" y="2264616"/>
          <a:ext cx="2006281" cy="27678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Curriculum Review</a:t>
          </a:r>
          <a:endParaRPr lang="en-IN" sz="2200" kern="1200" dirty="0"/>
        </a:p>
      </dsp:txBody>
      <dsp:txXfrm rot="10800000">
        <a:off x="9239042" y="2264616"/>
        <a:ext cx="1882881" cy="2706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Planning &amp; Travel Behavior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Flow Theory, Operations &amp; Management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Public Transport &amp; Freight Systems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Intelligent &amp; Smart Transportation Systems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 Infrastructure &amp; Pavement Engineering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Sustainable &amp; Environmental Geotechnology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Geotechnical Modelling &amp; Computational Mechanics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Foundations &amp; Underground Infrastructure	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Transportation, Offshore &amp; Energy Geotechnics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Geohazards, Risks &amp; Disaster Mitigation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Hydrology &amp; Water Cycle Processes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Flood Risk, Forecasting &amp; Disaster Mitigation 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Hydrological Modelling, AI &amp; Hydro informatics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Water Resources &amp; Watershed Management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 Change &amp; Hydroclimatic Extremes</a:t>
          </a: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Dynamics &amp; Earthquake Engineering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Health Monitoring &amp; Smart Infrastructure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Computational Mechanics &amp; Structural Analysis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Reliability, Risk &amp; Infrastructure Resilience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Advanced Structural Materials &amp; Rehabilitation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Coastal Hydrodynamics &amp; Natural Hazard Modelling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Ocean &amp; Coastal Infrastructure Engineering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Sediment Transport &amp; Coastal Morpho Dynamics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 Change Impacts &amp; Coastal Resilience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Computational Ocean Engineering &amp; Wave Dynamics</a:t>
          </a: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Remote Sensing Technologies &amp; Data Processing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750229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Geospatial Systems &amp; Precision Surveying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574264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520258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Hydrology &amp; Water Resources using Remote Sensing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520258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574264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Atmospheric &amp; Precipitation Monitoring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574264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75022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Climate, Cryosphere &amp; Environmental Monitoring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595619"/>
        <a:ext cx="4750229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0D621-320B-4971-8AE8-2D710159E254}">
      <dsp:nvSpPr>
        <dsp:cNvPr id="0" name=""/>
        <dsp:cNvSpPr/>
      </dsp:nvSpPr>
      <dsp:spPr>
        <a:xfrm>
          <a:off x="-2218307" y="-343188"/>
          <a:ext cx="2650265" cy="2650265"/>
        </a:xfrm>
        <a:prstGeom prst="blockArc">
          <a:avLst>
            <a:gd name="adj1" fmla="val 18900000"/>
            <a:gd name="adj2" fmla="val 2700000"/>
            <a:gd name="adj3" fmla="val 815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4F6A4-7CED-4688-A58A-5EAD7793E1FB}">
      <dsp:nvSpPr>
        <dsp:cNvPr id="0" name=""/>
        <dsp:cNvSpPr/>
      </dsp:nvSpPr>
      <dsp:spPr>
        <a:xfrm>
          <a:off x="190475" y="122703"/>
          <a:ext cx="4857040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Sustainable Construction &amp; Infrastructure Project Management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22703"/>
        <a:ext cx="4857040" cy="245564"/>
      </dsp:txXfrm>
    </dsp:sp>
    <dsp:sp modelId="{D13EA457-7A70-4872-9314-651E165F1A37}">
      <dsp:nvSpPr>
        <dsp:cNvPr id="0" name=""/>
        <dsp:cNvSpPr/>
      </dsp:nvSpPr>
      <dsp:spPr>
        <a:xfrm>
          <a:off x="36997" y="92008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B3F58-2D8C-4CD6-B2C6-8ED1B542285F}">
      <dsp:nvSpPr>
        <dsp:cNvPr id="0" name=""/>
        <dsp:cNvSpPr/>
      </dsp:nvSpPr>
      <dsp:spPr>
        <a:xfrm>
          <a:off x="366439" y="490932"/>
          <a:ext cx="4681075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Advanced Construction Materials &amp; Concrete Technology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490932"/>
        <a:ext cx="4681075" cy="245564"/>
      </dsp:txXfrm>
    </dsp:sp>
    <dsp:sp modelId="{71B411DD-EF3A-4AF5-99F1-2812D8302B6E}">
      <dsp:nvSpPr>
        <dsp:cNvPr id="0" name=""/>
        <dsp:cNvSpPr/>
      </dsp:nvSpPr>
      <dsp:spPr>
        <a:xfrm>
          <a:off x="212961" y="460237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68EB7-5EA0-454A-A516-A7A526C1FDAE}">
      <dsp:nvSpPr>
        <dsp:cNvPr id="0" name=""/>
        <dsp:cNvSpPr/>
      </dsp:nvSpPr>
      <dsp:spPr>
        <a:xfrm>
          <a:off x="420446" y="859161"/>
          <a:ext cx="4627069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Digital Construction &amp; Smart Infrastructure Systems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20446" y="859161"/>
        <a:ext cx="4627069" cy="245564"/>
      </dsp:txXfrm>
    </dsp:sp>
    <dsp:sp modelId="{30965EEF-8B14-4E11-9B33-7B4B06934C40}">
      <dsp:nvSpPr>
        <dsp:cNvPr id="0" name=""/>
        <dsp:cNvSpPr/>
      </dsp:nvSpPr>
      <dsp:spPr>
        <a:xfrm>
          <a:off x="266968" y="828466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CABA-CF61-43CC-BE4A-DB5A165CF50B}">
      <dsp:nvSpPr>
        <dsp:cNvPr id="0" name=""/>
        <dsp:cNvSpPr/>
      </dsp:nvSpPr>
      <dsp:spPr>
        <a:xfrm>
          <a:off x="366439" y="1227390"/>
          <a:ext cx="4681075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Infrastructure Planning, Urban Systems &amp; Policy Analytics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6439" y="1227390"/>
        <a:ext cx="4681075" cy="245564"/>
      </dsp:txXfrm>
    </dsp:sp>
    <dsp:sp modelId="{83D1D8C5-3614-4097-AAEB-20526B98DAC0}">
      <dsp:nvSpPr>
        <dsp:cNvPr id="0" name=""/>
        <dsp:cNvSpPr/>
      </dsp:nvSpPr>
      <dsp:spPr>
        <a:xfrm>
          <a:off x="212961" y="1196695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AAFC7-38C8-48C0-B830-871144937F2B}">
      <dsp:nvSpPr>
        <dsp:cNvPr id="0" name=""/>
        <dsp:cNvSpPr/>
      </dsp:nvSpPr>
      <dsp:spPr>
        <a:xfrm>
          <a:off x="190475" y="1595619"/>
          <a:ext cx="4857040" cy="24556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1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Structural Durability &amp; Heritage Conservation</a:t>
          </a:r>
          <a:endParaRPr lang="en-IN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475" y="1595619"/>
        <a:ext cx="4857040" cy="245564"/>
      </dsp:txXfrm>
    </dsp:sp>
    <dsp:sp modelId="{DBC37F42-79D7-47A9-8DED-4AE61B22ED52}">
      <dsp:nvSpPr>
        <dsp:cNvPr id="0" name=""/>
        <dsp:cNvSpPr/>
      </dsp:nvSpPr>
      <dsp:spPr>
        <a:xfrm>
          <a:off x="36997" y="1564924"/>
          <a:ext cx="306955" cy="3069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355EF-AB15-44EA-BB84-EFA44FAB45CD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7FB69-B0F9-4B39-A32B-76AC9AFCD7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2292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68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971AF-A267-E203-62EB-9D893A8DD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7FAA90-1BA4-C8A3-6DFE-1AD308E63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546E2E-FFF8-D2A5-B412-134B80A5E6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0727F-BF4D-65FB-8B90-B632AC528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26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28A4-BE91-F4E2-C110-245086AFB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4ABE3B-C532-80B1-6423-6F96402AF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D5953-C025-2168-C124-9AAC12195F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C5EBD-0DB3-E848-3CDE-061E0F0DE9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24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F97C4-2ACD-57EA-BC43-B276C0D70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27FCE1-21C5-5F42-DCEE-AD6510D1ED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9B973-63BD-8AE6-5AC4-7EF811916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208E0-AD4C-9F74-1D75-30254C92EF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08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8F430-AB17-3FFC-0227-E71942A83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1D315-5362-6186-8D47-90C1B321B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5BD0E-13DD-7D7D-9BF5-BC2DCC636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B3B3C7-3557-8571-1266-DFC3D8B24F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FD5DD-5991-3745-4A4A-A57A4A15A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33C7F-5EC4-903A-CFC5-909A326BE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A01252-8796-ADAE-4E3D-B80D3D1BB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834B3-5E46-2C08-4804-F4128117B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184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DA4D8-7CF2-D7EF-E47F-DD1C44213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8E635-58F7-B944-0974-75BFFCCB3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5635AF-623B-CF43-66B8-A975AC72D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6A58D-6F45-52F2-C03D-54EBDDC090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4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7B13C-0ECB-17E7-3623-6E4159DE4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782826-1747-E916-503F-9E41ECF98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CAD65-A189-15CC-FA04-FD0A3428E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EBBEB-E2F1-0729-CEB1-CB7310A437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49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BB35F-7665-FA07-2962-B92536134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A5563-940C-9E39-2560-7495A99F7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DE744-8C18-F34D-DEF8-E88BA65E69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62352-4CC5-D064-91AD-07CA364BF0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0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EB78F-067E-B634-4310-E79161586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76857-F893-6073-19DA-092272897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3574DC-340B-69E1-C46F-8ACA28168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0C199-9EEA-C64C-6B7B-3AA63A246D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62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D311-59BC-7906-2D6D-E55B134DB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A655D3-7DA9-3694-EAC5-4E7B95A25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77A4E0-737F-5ED2-E62D-A39E0749D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738F7-BD7F-676A-BF44-3E75C3742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29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8157A-76B0-6763-CE05-FF01654E6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AB3201-6A67-2404-460C-194DABEE2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56E194-5A4D-7FB1-7F6F-EF224139C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B929E-4EA5-CB52-E605-D704E00F3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529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F8907-66E4-34E9-C423-E79DB659A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6B4DCF-CEE9-7DBB-48E7-1F4F0676F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F1E76B-D61F-3CC2-BBDA-3019F6B7C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A4F11-5F0B-50D2-E4DB-1C5B94077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2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3B968-135C-F2D8-0242-743D614A6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DA04A4-F099-A68E-F9F7-968F48D76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0C54EE-F205-C2AE-7FE2-1A0B34905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9D1D9-8D65-DA79-9B13-520678023D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06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3784-B4A4-0E36-8160-52E0B6A0F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79F2A-2B54-76D8-6FAB-1CE180E367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F2D22-E56D-E562-8F76-14B89A853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9E294-D37A-BD4C-9CD7-EE3E12C264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92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B9BB2-A65F-B897-01DB-601CBA5BE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0CF82-AD89-5847-F1A6-C7CF9791A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A4F15E-2E67-A87D-278B-ED4F2B4CA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4A3C4-093C-4539-86D3-D92630819F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1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FE406-51AC-6AD4-35E0-9087F07AF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BBED5A-06CD-BD8B-AADA-F7C2AA8FFF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12145-2C51-BEC7-9AF7-5D99C834D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E98DA-8EE6-2D8A-F660-B56AE17946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32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E8903-671E-DC8F-9905-219BBFE8A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BA4351-228A-B9B6-2C88-2DF106F06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5D9006-B6EF-3FCE-4DAF-9DD96A5DA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6E71A-64ED-4737-3BFE-4CC916C242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8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29E47-8085-2EDA-E2B9-805064AC5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E7BED0-DE33-83EE-885B-39BC95A60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E0F584-63F2-3DE2-929D-B51E352B4B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1D8C1-69AD-FDCB-75FC-A06636766F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4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87CBA-7500-911B-47CA-52DAE1C5E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5A017-448F-1173-C66B-D410C13591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B941A9-FC68-818B-FE18-F7BCF6E9C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8116D-ADB5-4259-9729-EACE0BD12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47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AA1A4-A569-E8DE-9E49-9BB7A4A8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5E1A41-AD21-3267-67C7-A7A62FD24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B6A0F-8046-5A92-535B-F404CCCF5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4E8C7-707D-D283-D368-BAEB2B942A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64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110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427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742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Pr>
        <a:solidFill>
          <a:schemeClr val="tx2">
            <a:lumMod val="10000"/>
            <a:lumOff val="9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304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EC23F3E-8455-4A73-9909-A7F0E04E7AFD}"/>
              </a:ext>
            </a:extLst>
          </p:cNvPr>
          <p:cNvSpPr/>
          <p:nvPr userDrawn="1"/>
        </p:nvSpPr>
        <p:spPr>
          <a:xfrm>
            <a:off x="0" y="1736725"/>
            <a:ext cx="4644000" cy="5121275"/>
          </a:xfrm>
          <a:custGeom>
            <a:avLst/>
            <a:gdLst>
              <a:gd name="connsiteX0" fmla="*/ 0 w 4644000"/>
              <a:gd name="connsiteY0" fmla="*/ 0 h 5121275"/>
              <a:gd name="connsiteX1" fmla="*/ 1 w 4644000"/>
              <a:gd name="connsiteY1" fmla="*/ 0 h 5121275"/>
              <a:gd name="connsiteX2" fmla="*/ 4644000 w 4644000"/>
              <a:gd name="connsiteY2" fmla="*/ 4077561 h 5121275"/>
              <a:gd name="connsiteX3" fmla="*/ 4644000 w 4644000"/>
              <a:gd name="connsiteY3" fmla="*/ 5121275 h 5121275"/>
              <a:gd name="connsiteX4" fmla="*/ 0 w 4644000"/>
              <a:gd name="connsiteY4" fmla="*/ 5121275 h 5121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4000" h="5121275">
                <a:moveTo>
                  <a:pt x="0" y="0"/>
                </a:moveTo>
                <a:lnTo>
                  <a:pt x="1" y="0"/>
                </a:lnTo>
                <a:lnTo>
                  <a:pt x="4644000" y="4077561"/>
                </a:lnTo>
                <a:lnTo>
                  <a:pt x="4644000" y="5121275"/>
                </a:lnTo>
                <a:lnTo>
                  <a:pt x="0" y="5121275"/>
                </a:lnTo>
                <a:close/>
              </a:path>
            </a:pathLst>
          </a:custGeom>
          <a:solidFill>
            <a:srgbClr val="273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C96CAD-1081-001B-A8A4-B0904BC7B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6591" y="1122363"/>
            <a:ext cx="8746605" cy="2387600"/>
          </a:xfrm>
        </p:spPr>
        <p:txBody>
          <a:bodyPr anchor="b"/>
          <a:lstStyle>
            <a:lvl1pPr algn="ctr">
              <a:defRPr sz="6000">
                <a:solidFill>
                  <a:srgbClr val="273E8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D0136-4157-FC7B-A263-E9D370608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6591" y="3602038"/>
            <a:ext cx="8746605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7B5F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044B7-2330-2060-98B1-71F288590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FDA3C-8146-4253-BCFD-B3B50125599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F87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2F87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5E974-0157-2B4B-F920-3D4D1275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2F87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8B966-43BF-F5E9-BC23-2ADD0BB3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7874E7-41CC-47D2-ABD6-4485DD3A0B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F87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2F87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09696C3-0F8C-40A3-B837-47C5EEF6498F}"/>
              </a:ext>
            </a:extLst>
          </p:cNvPr>
          <p:cNvSpPr/>
          <p:nvPr userDrawn="1"/>
        </p:nvSpPr>
        <p:spPr>
          <a:xfrm>
            <a:off x="10513671" y="0"/>
            <a:ext cx="1678329" cy="2387600"/>
          </a:xfrm>
          <a:custGeom>
            <a:avLst/>
            <a:gdLst>
              <a:gd name="connsiteX0" fmla="*/ 0 w 1678329"/>
              <a:gd name="connsiteY0" fmla="*/ 0 h 2387600"/>
              <a:gd name="connsiteX1" fmla="*/ 446599 w 1678329"/>
              <a:gd name="connsiteY1" fmla="*/ 0 h 2387600"/>
              <a:gd name="connsiteX2" fmla="*/ 1678329 w 1678329"/>
              <a:gd name="connsiteY2" fmla="*/ 1121524 h 2387600"/>
              <a:gd name="connsiteX3" fmla="*/ 1678329 w 1678329"/>
              <a:gd name="connsiteY3" fmla="*/ 2387600 h 2387600"/>
              <a:gd name="connsiteX4" fmla="*/ 1673827 w 1678329"/>
              <a:gd name="connsiteY4" fmla="*/ 2387600 h 2387600"/>
              <a:gd name="connsiteX5" fmla="*/ 0 w 1678329"/>
              <a:gd name="connsiteY5" fmla="*/ 863535 h 2387600"/>
              <a:gd name="connsiteX6" fmla="*/ 0 w 1678329"/>
              <a:gd name="connsiteY6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329" h="2387600">
                <a:moveTo>
                  <a:pt x="0" y="0"/>
                </a:moveTo>
                <a:lnTo>
                  <a:pt x="446599" y="0"/>
                </a:lnTo>
                <a:lnTo>
                  <a:pt x="1678329" y="1121524"/>
                </a:lnTo>
                <a:lnTo>
                  <a:pt x="1678329" y="2387600"/>
                </a:lnTo>
                <a:lnTo>
                  <a:pt x="1673827" y="2387600"/>
                </a:lnTo>
                <a:lnTo>
                  <a:pt x="0" y="863535"/>
                </a:lnTo>
                <a:lnTo>
                  <a:pt x="0" y="0"/>
                </a:lnTo>
                <a:close/>
              </a:path>
            </a:pathLst>
          </a:custGeom>
          <a:solidFill>
            <a:srgbClr val="273E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FCDE86-F6DF-4A79-BB97-DE094AC35B6C}"/>
              </a:ext>
            </a:extLst>
          </p:cNvPr>
          <p:cNvSpPr txBox="1"/>
          <p:nvPr userDrawn="1"/>
        </p:nvSpPr>
        <p:spPr>
          <a:xfrm>
            <a:off x="42548" y="5814885"/>
            <a:ext cx="4534126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Indian </a:t>
            </a:r>
            <a:r>
              <a:rPr kumimoji="0" lang="en-IN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Institute</a:t>
            </a:r>
            <a:r>
              <a:rPr kumimoji="0" lang="en-IN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Technology Bombay</a:t>
            </a:r>
          </a:p>
        </p:txBody>
      </p:sp>
      <p:pic>
        <p:nvPicPr>
          <p:cNvPr id="13" name="Picture 2" descr="IIT Bombay - Wikipedia">
            <a:extLst>
              <a:ext uri="{FF2B5EF4-FFF2-40B4-BE49-F238E27FC236}">
                <a16:creationId xmlns:a16="http://schemas.microsoft.com/office/drawing/2014/main" id="{21204ACC-B21A-4F41-A140-095F75A93A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485" y="4108521"/>
            <a:ext cx="1523932" cy="1485756"/>
          </a:xfrm>
          <a:prstGeom prst="rect">
            <a:avLst/>
          </a:prstGeom>
          <a:noFill/>
          <a:ln w="1270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00CA5B-B978-42DD-A2C2-F26B9982FA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76560" y="415483"/>
            <a:ext cx="1386841" cy="119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89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0" y="72305"/>
            <a:ext cx="12192000" cy="48825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273E89"/>
                </a:solidFill>
                <a:effectLst/>
                <a:uLnTx/>
                <a:uFillTx/>
                <a:latin typeface="Bookman Old Style" panose="02050604050505020204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D04516-07FC-42F5-8CB1-7E06C09C2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005840"/>
            <a:ext cx="10835640" cy="5212080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92150" indent="-3460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§"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025525" indent="-3333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Ford Antenna Medium" pitchFamily="50" charset="0"/>
              <a:buChar char="»"/>
              <a:defRPr sz="2000" b="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spcBef>
                <a:spcPts val="0"/>
              </a:spcBef>
              <a:spcAft>
                <a:spcPts val="9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9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6FF773D-436A-4D3A-9095-4B60184480EF}"/>
              </a:ext>
            </a:extLst>
          </p:cNvPr>
          <p:cNvSpPr>
            <a:spLocks noGrp="1"/>
          </p:cNvSpPr>
          <p:nvPr/>
        </p:nvSpPr>
        <p:spPr>
          <a:xfrm>
            <a:off x="4038600" y="32464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2F87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439FC19-7C2A-49A7-BD19-04BE9CAA1EC5}"/>
              </a:ext>
            </a:extLst>
          </p:cNvPr>
          <p:cNvGrpSpPr/>
          <p:nvPr userDrawn="1"/>
        </p:nvGrpSpPr>
        <p:grpSpPr>
          <a:xfrm>
            <a:off x="0" y="6355867"/>
            <a:ext cx="11475720" cy="502133"/>
            <a:chOff x="-227792" y="6293471"/>
            <a:chExt cx="11475720" cy="50213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F711DB-22D5-4F3C-A8CF-7C01EFC3BFDC}"/>
                </a:ext>
              </a:extLst>
            </p:cNvPr>
            <p:cNvSpPr/>
            <p:nvPr userDrawn="1"/>
          </p:nvSpPr>
          <p:spPr>
            <a:xfrm>
              <a:off x="-227792" y="6293471"/>
              <a:ext cx="2115771" cy="502133"/>
            </a:xfrm>
            <a:custGeom>
              <a:avLst/>
              <a:gdLst>
                <a:gd name="connsiteX0" fmla="*/ 0 w 1783804"/>
                <a:gd name="connsiteY0" fmla="*/ 0 h 500566"/>
                <a:gd name="connsiteX1" fmla="*/ 1170464 w 1783804"/>
                <a:gd name="connsiteY1" fmla="*/ 0 h 500566"/>
                <a:gd name="connsiteX2" fmla="*/ 1783804 w 1783804"/>
                <a:gd name="connsiteY2" fmla="*/ 500566 h 500566"/>
                <a:gd name="connsiteX3" fmla="*/ 351042 w 1783804"/>
                <a:gd name="connsiteY3" fmla="*/ 500566 h 500566"/>
                <a:gd name="connsiteX4" fmla="*/ 0 w 1783804"/>
                <a:gd name="connsiteY4" fmla="*/ 214481 h 500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804" h="500566">
                  <a:moveTo>
                    <a:pt x="0" y="0"/>
                  </a:moveTo>
                  <a:lnTo>
                    <a:pt x="1170464" y="0"/>
                  </a:lnTo>
                  <a:lnTo>
                    <a:pt x="1783804" y="500566"/>
                  </a:lnTo>
                  <a:lnTo>
                    <a:pt x="351042" y="500566"/>
                  </a:lnTo>
                  <a:lnTo>
                    <a:pt x="0" y="214481"/>
                  </a:lnTo>
                  <a:close/>
                </a:path>
              </a:pathLst>
            </a:custGeom>
            <a:solidFill>
              <a:srgbClr val="77B5FE"/>
            </a:solidFill>
            <a:ln>
              <a:solidFill>
                <a:srgbClr val="77B5FE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IIT Bombay</a:t>
              </a: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A1E129A-BE15-43C6-AD3A-D5E4C6314A2A}"/>
                </a:ext>
              </a:extLst>
            </p:cNvPr>
            <p:cNvSpPr/>
            <p:nvPr userDrawn="1"/>
          </p:nvSpPr>
          <p:spPr>
            <a:xfrm rot="10800000" flipH="1" flipV="1">
              <a:off x="1174289" y="6293471"/>
              <a:ext cx="10073639" cy="500566"/>
            </a:xfrm>
            <a:custGeom>
              <a:avLst/>
              <a:gdLst>
                <a:gd name="connsiteX0" fmla="*/ 0 w 10227629"/>
                <a:gd name="connsiteY0" fmla="*/ 0 h 500566"/>
                <a:gd name="connsiteX1" fmla="*/ 9876313 w 10227629"/>
                <a:gd name="connsiteY1" fmla="*/ 0 h 500566"/>
                <a:gd name="connsiteX2" fmla="*/ 10227629 w 10227629"/>
                <a:gd name="connsiteY2" fmla="*/ 286308 h 500566"/>
                <a:gd name="connsiteX3" fmla="*/ 10227629 w 10227629"/>
                <a:gd name="connsiteY3" fmla="*/ 500566 h 500566"/>
                <a:gd name="connsiteX4" fmla="*/ 613339 w 10227629"/>
                <a:gd name="connsiteY4" fmla="*/ 500566 h 500566"/>
                <a:gd name="connsiteX5" fmla="*/ 0 w 10227629"/>
                <a:gd name="connsiteY5" fmla="*/ 0 h 500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27629" h="500566">
                  <a:moveTo>
                    <a:pt x="0" y="0"/>
                  </a:moveTo>
                  <a:lnTo>
                    <a:pt x="9876313" y="0"/>
                  </a:lnTo>
                  <a:lnTo>
                    <a:pt x="10227629" y="286308"/>
                  </a:lnTo>
                  <a:lnTo>
                    <a:pt x="10227629" y="500566"/>
                  </a:lnTo>
                  <a:lnTo>
                    <a:pt x="613339" y="500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3E89"/>
            </a:solidFill>
            <a:ln>
              <a:solidFill>
                <a:srgbClr val="00408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21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Civil Engineering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C4DC663-0040-2197-F72E-F57174A710A2}"/>
              </a:ext>
            </a:extLst>
          </p:cNvPr>
          <p:cNvSpPr txBox="1"/>
          <p:nvPr/>
        </p:nvSpPr>
        <p:spPr>
          <a:xfrm>
            <a:off x="11475720" y="6354301"/>
            <a:ext cx="716280" cy="5036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  <a:scene3d>
              <a:camera prst="orthographicFront"/>
              <a:lightRig rig="threePt" dir="t"/>
            </a:scene3d>
            <a:sp3d prstMaterial="flat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0E2FC5-51A3-4606-9A44-4A3D47509B2D}" type="slidenum">
              <a:rPr kumimoji="0" 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0040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408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576CC6-45AF-4073-80FC-EF228DC1CD23}"/>
              </a:ext>
            </a:extLst>
          </p:cNvPr>
          <p:cNvCxnSpPr>
            <a:cxnSpLocks/>
          </p:cNvCxnSpPr>
          <p:nvPr userDrawn="1"/>
        </p:nvCxnSpPr>
        <p:spPr>
          <a:xfrm>
            <a:off x="-600" y="620194"/>
            <a:ext cx="12193200" cy="0"/>
          </a:xfrm>
          <a:prstGeom prst="line">
            <a:avLst/>
          </a:prstGeom>
          <a:ln w="25400">
            <a:solidFill>
              <a:srgbClr val="FFC72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94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Pr>
        <a:solidFill>
          <a:schemeClr val="tx2">
            <a:lumMod val="10000"/>
            <a:lumOff val="9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8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276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348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529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400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670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139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885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93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8D8700-60C4-4325-8EAC-9425C5BB2C1A}" type="datetimeFigureOut">
              <a:rPr lang="en-IN" smtClean="0"/>
              <a:t>27-05-2026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6CDA6A-E411-4C3C-A16D-AD8B4370FE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13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0D215-9F7D-D900-60DC-92A7DA3F4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D82F7-4D0F-AC84-0822-5E2DF145E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5D7A5-3C65-01A6-DAEB-E86050ECC6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D7D29-8BE7-4634-A186-09CFA717D3E5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261E7-A47C-D242-5E0F-E5861FF05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38E95-3B8A-3188-7238-A5BA16A54C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874E7-41CC-47D2-ABD6-4485DD3A0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7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1499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13" Type="http://schemas.openxmlformats.org/officeDocument/2006/relationships/image" Target="../media/image200.png"/><Relationship Id="rId18" Type="http://schemas.openxmlformats.org/officeDocument/2006/relationships/image" Target="../media/image204.png"/><Relationship Id="rId26" Type="http://schemas.openxmlformats.org/officeDocument/2006/relationships/diagramQuickStyle" Target="../diagrams/quickStyle2.xml"/><Relationship Id="rId3" Type="http://schemas.openxmlformats.org/officeDocument/2006/relationships/image" Target="../media/image14.png"/><Relationship Id="rId21" Type="http://schemas.openxmlformats.org/officeDocument/2006/relationships/image" Target="../media/image207.png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17" Type="http://schemas.openxmlformats.org/officeDocument/2006/relationships/image" Target="../media/image203.png"/><Relationship Id="rId25" Type="http://schemas.openxmlformats.org/officeDocument/2006/relationships/diagramLayout" Target="../diagrams/layout2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3.jpeg"/><Relationship Id="rId11" Type="http://schemas.openxmlformats.org/officeDocument/2006/relationships/image" Target="../media/image198.jpeg"/><Relationship Id="rId24" Type="http://schemas.openxmlformats.org/officeDocument/2006/relationships/diagramData" Target="../diagrams/data2.xml"/><Relationship Id="rId5" Type="http://schemas.openxmlformats.org/officeDocument/2006/relationships/image" Target="../media/image192.jpeg"/><Relationship Id="rId15" Type="http://schemas.openxmlformats.org/officeDocument/2006/relationships/image" Target="../media/image7.png"/><Relationship Id="rId23" Type="http://schemas.openxmlformats.org/officeDocument/2006/relationships/image" Target="../media/image208.png"/><Relationship Id="rId28" Type="http://schemas.microsoft.com/office/2007/relationships/diagramDrawing" Target="../diagrams/drawing2.xml"/><Relationship Id="rId10" Type="http://schemas.openxmlformats.org/officeDocument/2006/relationships/image" Target="../media/image197.jpeg"/><Relationship Id="rId19" Type="http://schemas.openxmlformats.org/officeDocument/2006/relationships/image" Target="../media/image205.png"/><Relationship Id="rId4" Type="http://schemas.openxmlformats.org/officeDocument/2006/relationships/image" Target="../media/image191.png"/><Relationship Id="rId9" Type="http://schemas.openxmlformats.org/officeDocument/2006/relationships/image" Target="../media/image196.jpeg"/><Relationship Id="rId14" Type="http://schemas.openxmlformats.org/officeDocument/2006/relationships/image" Target="../media/image201.jpeg"/><Relationship Id="rId22" Type="http://schemas.openxmlformats.org/officeDocument/2006/relationships/image" Target="../media/image12.png"/><Relationship Id="rId27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3" Type="http://schemas.openxmlformats.org/officeDocument/2006/relationships/image" Target="../media/image14.png"/><Relationship Id="rId21" Type="http://schemas.openxmlformats.org/officeDocument/2006/relationships/image" Target="../media/image225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5" Type="http://schemas.openxmlformats.org/officeDocument/2006/relationships/image" Target="../media/image22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20.svg"/><Relationship Id="rId20" Type="http://schemas.openxmlformats.org/officeDocument/2006/relationships/image" Target="../media/image2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0.png"/><Relationship Id="rId11" Type="http://schemas.openxmlformats.org/officeDocument/2006/relationships/image" Target="../media/image215.svg"/><Relationship Id="rId24" Type="http://schemas.openxmlformats.org/officeDocument/2006/relationships/image" Target="../media/image228.jpe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23" Type="http://schemas.openxmlformats.org/officeDocument/2006/relationships/image" Target="../media/image227.png"/><Relationship Id="rId10" Type="http://schemas.openxmlformats.org/officeDocument/2006/relationships/image" Target="../media/image214.png"/><Relationship Id="rId19" Type="http://schemas.openxmlformats.org/officeDocument/2006/relationships/image" Target="../media/image223.png"/><Relationship Id="rId4" Type="http://schemas.openxmlformats.org/officeDocument/2006/relationships/image" Target="../media/image7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Relationship Id="rId22" Type="http://schemas.openxmlformats.org/officeDocument/2006/relationships/image" Target="../media/image2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diagramData" Target="../diagrams/data3.xml"/><Relationship Id="rId18" Type="http://schemas.openxmlformats.org/officeDocument/2006/relationships/image" Target="../media/image191.png"/><Relationship Id="rId26" Type="http://schemas.openxmlformats.org/officeDocument/2006/relationships/image" Target="../media/image237.jpeg"/><Relationship Id="rId3" Type="http://schemas.openxmlformats.org/officeDocument/2006/relationships/image" Target="../media/image14.png"/><Relationship Id="rId21" Type="http://schemas.openxmlformats.org/officeDocument/2006/relationships/image" Target="../media/image232.jpeg"/><Relationship Id="rId7" Type="http://schemas.openxmlformats.org/officeDocument/2006/relationships/image" Target="../media/image204.png"/><Relationship Id="rId12" Type="http://schemas.openxmlformats.org/officeDocument/2006/relationships/image" Target="../media/image208.png"/><Relationship Id="rId17" Type="http://schemas.microsoft.com/office/2007/relationships/diagramDrawing" Target="../diagrams/drawing3.xml"/><Relationship Id="rId25" Type="http://schemas.openxmlformats.org/officeDocument/2006/relationships/image" Target="../media/image236.jpeg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3.xml"/><Relationship Id="rId20" Type="http://schemas.openxmlformats.org/officeDocument/2006/relationships/image" Target="../media/image23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3.png"/><Relationship Id="rId11" Type="http://schemas.openxmlformats.org/officeDocument/2006/relationships/image" Target="../media/image12.png"/><Relationship Id="rId24" Type="http://schemas.openxmlformats.org/officeDocument/2006/relationships/image" Target="../media/image235.jpeg"/><Relationship Id="rId5" Type="http://schemas.openxmlformats.org/officeDocument/2006/relationships/image" Target="../media/image202.png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234.png"/><Relationship Id="rId10" Type="http://schemas.openxmlformats.org/officeDocument/2006/relationships/image" Target="../media/image207.png"/><Relationship Id="rId19" Type="http://schemas.openxmlformats.org/officeDocument/2006/relationships/image" Target="../media/image230.jpeg"/><Relationship Id="rId4" Type="http://schemas.openxmlformats.org/officeDocument/2006/relationships/image" Target="../media/image7.png"/><Relationship Id="rId9" Type="http://schemas.openxmlformats.org/officeDocument/2006/relationships/image" Target="../media/image206.png"/><Relationship Id="rId14" Type="http://schemas.openxmlformats.org/officeDocument/2006/relationships/diagramLayout" Target="../diagrams/layout3.xml"/><Relationship Id="rId22" Type="http://schemas.openxmlformats.org/officeDocument/2006/relationships/image" Target="../media/image2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40.jpeg"/><Relationship Id="rId3" Type="http://schemas.openxmlformats.org/officeDocument/2006/relationships/image" Target="../media/image14.png"/><Relationship Id="rId7" Type="http://schemas.openxmlformats.org/officeDocument/2006/relationships/image" Target="../media/image217.png"/><Relationship Id="rId12" Type="http://schemas.openxmlformats.org/officeDocument/2006/relationships/image" Target="../media/image2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6.png"/><Relationship Id="rId11" Type="http://schemas.openxmlformats.org/officeDocument/2006/relationships/image" Target="../media/image238.png"/><Relationship Id="rId5" Type="http://schemas.openxmlformats.org/officeDocument/2006/relationships/image" Target="../media/image209.png"/><Relationship Id="rId10" Type="http://schemas.openxmlformats.org/officeDocument/2006/relationships/image" Target="../media/image224.png"/><Relationship Id="rId4" Type="http://schemas.openxmlformats.org/officeDocument/2006/relationships/image" Target="../media/image7.png"/><Relationship Id="rId9" Type="http://schemas.openxmlformats.org/officeDocument/2006/relationships/image" Target="../media/image2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13" Type="http://schemas.openxmlformats.org/officeDocument/2006/relationships/image" Target="../media/image249.png"/><Relationship Id="rId18" Type="http://schemas.openxmlformats.org/officeDocument/2006/relationships/image" Target="../media/image204.png"/><Relationship Id="rId26" Type="http://schemas.microsoft.com/office/2007/relationships/diagramDrawing" Target="../diagrams/drawing4.xml"/><Relationship Id="rId3" Type="http://schemas.openxmlformats.org/officeDocument/2006/relationships/image" Target="../media/image14.png"/><Relationship Id="rId21" Type="http://schemas.openxmlformats.org/officeDocument/2006/relationships/image" Target="../media/image208.png"/><Relationship Id="rId7" Type="http://schemas.openxmlformats.org/officeDocument/2006/relationships/image" Target="../media/image243.png"/><Relationship Id="rId12" Type="http://schemas.openxmlformats.org/officeDocument/2006/relationships/image" Target="../media/image248.png"/><Relationship Id="rId17" Type="http://schemas.openxmlformats.org/officeDocument/2006/relationships/image" Target="../media/image203.png"/><Relationship Id="rId25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2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2.png"/><Relationship Id="rId11" Type="http://schemas.openxmlformats.org/officeDocument/2006/relationships/image" Target="../media/image247.png"/><Relationship Id="rId24" Type="http://schemas.openxmlformats.org/officeDocument/2006/relationships/diagramQuickStyle" Target="../diagrams/quickStyle4.xml"/><Relationship Id="rId5" Type="http://schemas.openxmlformats.org/officeDocument/2006/relationships/image" Target="../media/image241.png"/><Relationship Id="rId15" Type="http://schemas.openxmlformats.org/officeDocument/2006/relationships/image" Target="../media/image7.png"/><Relationship Id="rId23" Type="http://schemas.openxmlformats.org/officeDocument/2006/relationships/diagramLayout" Target="../diagrams/layout4.xml"/><Relationship Id="rId28" Type="http://schemas.openxmlformats.org/officeDocument/2006/relationships/image" Target="../media/image252.png"/><Relationship Id="rId10" Type="http://schemas.openxmlformats.org/officeDocument/2006/relationships/image" Target="../media/image246.png"/><Relationship Id="rId19" Type="http://schemas.openxmlformats.org/officeDocument/2006/relationships/image" Target="../media/image207.png"/><Relationship Id="rId4" Type="http://schemas.openxmlformats.org/officeDocument/2006/relationships/image" Target="../media/image191.png"/><Relationship Id="rId9" Type="http://schemas.openxmlformats.org/officeDocument/2006/relationships/image" Target="../media/image245.png"/><Relationship Id="rId14" Type="http://schemas.openxmlformats.org/officeDocument/2006/relationships/image" Target="../media/image250.png"/><Relationship Id="rId22" Type="http://schemas.openxmlformats.org/officeDocument/2006/relationships/diagramData" Target="../diagrams/data4.xml"/><Relationship Id="rId27" Type="http://schemas.openxmlformats.org/officeDocument/2006/relationships/image" Target="../media/image2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57.jpeg"/><Relationship Id="rId18" Type="http://schemas.openxmlformats.org/officeDocument/2006/relationships/image" Target="../media/image262.jpeg"/><Relationship Id="rId3" Type="http://schemas.openxmlformats.org/officeDocument/2006/relationships/image" Target="../media/image14.png"/><Relationship Id="rId7" Type="http://schemas.openxmlformats.org/officeDocument/2006/relationships/image" Target="../media/image226.png"/><Relationship Id="rId12" Type="http://schemas.openxmlformats.org/officeDocument/2006/relationships/image" Target="../media/image256.png"/><Relationship Id="rId17" Type="http://schemas.openxmlformats.org/officeDocument/2006/relationships/image" Target="../media/image261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6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6.png"/><Relationship Id="rId11" Type="http://schemas.openxmlformats.org/officeDocument/2006/relationships/image" Target="../media/image255.png"/><Relationship Id="rId5" Type="http://schemas.openxmlformats.org/officeDocument/2006/relationships/image" Target="../media/image209.png"/><Relationship Id="rId15" Type="http://schemas.openxmlformats.org/officeDocument/2006/relationships/image" Target="../media/image259.jpeg"/><Relationship Id="rId10" Type="http://schemas.openxmlformats.org/officeDocument/2006/relationships/image" Target="../media/image254.png"/><Relationship Id="rId4" Type="http://schemas.openxmlformats.org/officeDocument/2006/relationships/image" Target="../media/image7.png"/><Relationship Id="rId9" Type="http://schemas.openxmlformats.org/officeDocument/2006/relationships/image" Target="../media/image253.png"/><Relationship Id="rId14" Type="http://schemas.openxmlformats.org/officeDocument/2006/relationships/image" Target="../media/image25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1.png"/><Relationship Id="rId18" Type="http://schemas.openxmlformats.org/officeDocument/2006/relationships/image" Target="../media/image276.png"/><Relationship Id="rId26" Type="http://schemas.openxmlformats.org/officeDocument/2006/relationships/image" Target="../media/image12.png"/><Relationship Id="rId3" Type="http://schemas.openxmlformats.org/officeDocument/2006/relationships/image" Target="../media/image14.png"/><Relationship Id="rId21" Type="http://schemas.openxmlformats.org/officeDocument/2006/relationships/image" Target="../media/image279.png"/><Relationship Id="rId34" Type="http://schemas.openxmlformats.org/officeDocument/2006/relationships/image" Target="../media/image281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5" Type="http://schemas.openxmlformats.org/officeDocument/2006/relationships/image" Target="../media/image207.png"/><Relationship Id="rId33" Type="http://schemas.openxmlformats.org/officeDocument/2006/relationships/image" Target="../media/image28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74.jpeg"/><Relationship Id="rId20" Type="http://schemas.openxmlformats.org/officeDocument/2006/relationships/image" Target="../media/image278.png"/><Relationship Id="rId29" Type="http://schemas.openxmlformats.org/officeDocument/2006/relationships/diagramLayout" Target="../diagrams/layou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4.png"/><Relationship Id="rId11" Type="http://schemas.openxmlformats.org/officeDocument/2006/relationships/image" Target="../media/image269.jpeg"/><Relationship Id="rId24" Type="http://schemas.openxmlformats.org/officeDocument/2006/relationships/image" Target="../media/image204.png"/><Relationship Id="rId32" Type="http://schemas.microsoft.com/office/2007/relationships/diagramDrawing" Target="../diagrams/drawing5.xml"/><Relationship Id="rId5" Type="http://schemas.openxmlformats.org/officeDocument/2006/relationships/image" Target="../media/image263.png"/><Relationship Id="rId15" Type="http://schemas.openxmlformats.org/officeDocument/2006/relationships/image" Target="../media/image273.png"/><Relationship Id="rId23" Type="http://schemas.openxmlformats.org/officeDocument/2006/relationships/image" Target="../media/image202.png"/><Relationship Id="rId28" Type="http://schemas.openxmlformats.org/officeDocument/2006/relationships/diagramData" Target="../diagrams/data5.xml"/><Relationship Id="rId10" Type="http://schemas.openxmlformats.org/officeDocument/2006/relationships/image" Target="../media/image268.png"/><Relationship Id="rId19" Type="http://schemas.openxmlformats.org/officeDocument/2006/relationships/image" Target="../media/image277.png"/><Relationship Id="rId31" Type="http://schemas.openxmlformats.org/officeDocument/2006/relationships/diagramColors" Target="../diagrams/colors5.xml"/><Relationship Id="rId4" Type="http://schemas.openxmlformats.org/officeDocument/2006/relationships/image" Target="../media/image191.png"/><Relationship Id="rId9" Type="http://schemas.openxmlformats.org/officeDocument/2006/relationships/image" Target="../media/image267.jpeg"/><Relationship Id="rId14" Type="http://schemas.openxmlformats.org/officeDocument/2006/relationships/image" Target="../media/image272.png"/><Relationship Id="rId22" Type="http://schemas.openxmlformats.org/officeDocument/2006/relationships/image" Target="../media/image7.png"/><Relationship Id="rId27" Type="http://schemas.openxmlformats.org/officeDocument/2006/relationships/image" Target="../media/image208.png"/><Relationship Id="rId30" Type="http://schemas.openxmlformats.org/officeDocument/2006/relationships/diagramQuickStyle" Target="../diagrams/quickStyle5.xml"/><Relationship Id="rId35" Type="http://schemas.openxmlformats.org/officeDocument/2006/relationships/image" Target="../media/image282.png"/><Relationship Id="rId8" Type="http://schemas.openxmlformats.org/officeDocument/2006/relationships/image" Target="../media/image26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224.png"/><Relationship Id="rId3" Type="http://schemas.openxmlformats.org/officeDocument/2006/relationships/image" Target="../media/image283.png"/><Relationship Id="rId7" Type="http://schemas.openxmlformats.org/officeDocument/2006/relationships/image" Target="../media/image209.png"/><Relationship Id="rId12" Type="http://schemas.openxmlformats.org/officeDocument/2006/relationships/image" Target="../media/image22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8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285.png"/><Relationship Id="rId5" Type="http://schemas.openxmlformats.org/officeDocument/2006/relationships/image" Target="../media/image14.png"/><Relationship Id="rId15" Type="http://schemas.openxmlformats.org/officeDocument/2006/relationships/image" Target="../media/image287.jpeg"/><Relationship Id="rId10" Type="http://schemas.openxmlformats.org/officeDocument/2006/relationships/image" Target="../media/image223.png"/><Relationship Id="rId4" Type="http://schemas.openxmlformats.org/officeDocument/2006/relationships/image" Target="../media/image284.jpeg"/><Relationship Id="rId9" Type="http://schemas.openxmlformats.org/officeDocument/2006/relationships/image" Target="../media/image217.png"/><Relationship Id="rId14" Type="http://schemas.openxmlformats.org/officeDocument/2006/relationships/image" Target="../media/image28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png"/><Relationship Id="rId13" Type="http://schemas.openxmlformats.org/officeDocument/2006/relationships/image" Target="../media/image204.png"/><Relationship Id="rId18" Type="http://schemas.openxmlformats.org/officeDocument/2006/relationships/diagramData" Target="../diagrams/data6.xml"/><Relationship Id="rId3" Type="http://schemas.openxmlformats.org/officeDocument/2006/relationships/image" Target="../media/image14.png"/><Relationship Id="rId21" Type="http://schemas.openxmlformats.org/officeDocument/2006/relationships/diagramColors" Target="../diagrams/colors6.xml"/><Relationship Id="rId7" Type="http://schemas.openxmlformats.org/officeDocument/2006/relationships/image" Target="../media/image291.png"/><Relationship Id="rId12" Type="http://schemas.openxmlformats.org/officeDocument/2006/relationships/image" Target="../media/image203.png"/><Relationship Id="rId17" Type="http://schemas.openxmlformats.org/officeDocument/2006/relationships/image" Target="../media/image208.png"/><Relationship Id="rId25" Type="http://schemas.openxmlformats.org/officeDocument/2006/relationships/image" Target="../media/image25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.png"/><Relationship Id="rId20" Type="http://schemas.openxmlformats.org/officeDocument/2006/relationships/diagramQuickStyle" Target="../diagrams/quickStyl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0.svg"/><Relationship Id="rId11" Type="http://schemas.openxmlformats.org/officeDocument/2006/relationships/image" Target="../media/image202.png"/><Relationship Id="rId24" Type="http://schemas.openxmlformats.org/officeDocument/2006/relationships/image" Target="../media/image295.svg"/><Relationship Id="rId5" Type="http://schemas.openxmlformats.org/officeDocument/2006/relationships/image" Target="../media/image289.png"/><Relationship Id="rId15" Type="http://schemas.openxmlformats.org/officeDocument/2006/relationships/image" Target="../media/image207.png"/><Relationship Id="rId23" Type="http://schemas.openxmlformats.org/officeDocument/2006/relationships/image" Target="../media/image294.png"/><Relationship Id="rId10" Type="http://schemas.openxmlformats.org/officeDocument/2006/relationships/image" Target="../media/image7.png"/><Relationship Id="rId19" Type="http://schemas.openxmlformats.org/officeDocument/2006/relationships/diagramLayout" Target="../diagrams/layout6.xml"/><Relationship Id="rId4" Type="http://schemas.openxmlformats.org/officeDocument/2006/relationships/image" Target="../media/image191.png"/><Relationship Id="rId9" Type="http://schemas.openxmlformats.org/officeDocument/2006/relationships/image" Target="../media/image293.png"/><Relationship Id="rId14" Type="http://schemas.openxmlformats.org/officeDocument/2006/relationships/image" Target="../media/image205.png"/><Relationship Id="rId22" Type="http://schemas.microsoft.com/office/2007/relationships/diagramDrawing" Target="../diagrams/drawing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png"/><Relationship Id="rId13" Type="http://schemas.openxmlformats.org/officeDocument/2006/relationships/image" Target="../media/image300.jpeg"/><Relationship Id="rId18" Type="http://schemas.openxmlformats.org/officeDocument/2006/relationships/image" Target="../media/image305.png"/><Relationship Id="rId3" Type="http://schemas.openxmlformats.org/officeDocument/2006/relationships/image" Target="../media/image14.png"/><Relationship Id="rId21" Type="http://schemas.openxmlformats.org/officeDocument/2006/relationships/image" Target="../media/image308.png"/><Relationship Id="rId7" Type="http://schemas.openxmlformats.org/officeDocument/2006/relationships/image" Target="../media/image223.png"/><Relationship Id="rId12" Type="http://schemas.openxmlformats.org/officeDocument/2006/relationships/image" Target="../media/image299.jpeg"/><Relationship Id="rId17" Type="http://schemas.openxmlformats.org/officeDocument/2006/relationships/image" Target="../media/image30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03.png"/><Relationship Id="rId20" Type="http://schemas.openxmlformats.org/officeDocument/2006/relationships/image" Target="../media/image30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6.png"/><Relationship Id="rId11" Type="http://schemas.openxmlformats.org/officeDocument/2006/relationships/hyperlink" Target="https://www.civil.iitb.ac.in/ocean/facilities.html" TargetMode="External"/><Relationship Id="rId24" Type="http://schemas.openxmlformats.org/officeDocument/2006/relationships/image" Target="../media/image311.png"/><Relationship Id="rId5" Type="http://schemas.openxmlformats.org/officeDocument/2006/relationships/image" Target="../media/image209.png"/><Relationship Id="rId15" Type="http://schemas.openxmlformats.org/officeDocument/2006/relationships/image" Target="../media/image302.png"/><Relationship Id="rId23" Type="http://schemas.openxmlformats.org/officeDocument/2006/relationships/image" Target="../media/image310.png"/><Relationship Id="rId10" Type="http://schemas.openxmlformats.org/officeDocument/2006/relationships/image" Target="../media/image298.png"/><Relationship Id="rId19" Type="http://schemas.openxmlformats.org/officeDocument/2006/relationships/image" Target="../media/image306.png"/><Relationship Id="rId4" Type="http://schemas.openxmlformats.org/officeDocument/2006/relationships/image" Target="../media/image7.png"/><Relationship Id="rId9" Type="http://schemas.openxmlformats.org/officeDocument/2006/relationships/image" Target="../media/image297.png"/><Relationship Id="rId14" Type="http://schemas.openxmlformats.org/officeDocument/2006/relationships/image" Target="../media/image301.jpeg"/><Relationship Id="rId22" Type="http://schemas.openxmlformats.org/officeDocument/2006/relationships/image" Target="../media/image30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diagramLayout" Target="../diagrams/layout7.xml"/><Relationship Id="rId18" Type="http://schemas.openxmlformats.org/officeDocument/2006/relationships/image" Target="../media/image313.png"/><Relationship Id="rId3" Type="http://schemas.openxmlformats.org/officeDocument/2006/relationships/image" Target="../media/image14.png"/><Relationship Id="rId21" Type="http://schemas.openxmlformats.org/officeDocument/2006/relationships/image" Target="../media/image316.png"/><Relationship Id="rId7" Type="http://schemas.openxmlformats.org/officeDocument/2006/relationships/image" Target="../media/image203.png"/><Relationship Id="rId12" Type="http://schemas.openxmlformats.org/officeDocument/2006/relationships/diagramData" Target="../diagrams/data7.xml"/><Relationship Id="rId17" Type="http://schemas.openxmlformats.org/officeDocument/2006/relationships/image" Target="../media/image312.png"/><Relationship Id="rId2" Type="http://schemas.openxmlformats.org/officeDocument/2006/relationships/notesSlide" Target="../notesSlides/notesSlide20.xml"/><Relationship Id="rId16" Type="http://schemas.microsoft.com/office/2007/relationships/diagramDrawing" Target="../diagrams/drawing7.xml"/><Relationship Id="rId20" Type="http://schemas.openxmlformats.org/officeDocument/2006/relationships/image" Target="../media/image3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2.png"/><Relationship Id="rId11" Type="http://schemas.openxmlformats.org/officeDocument/2006/relationships/image" Target="../media/image208.png"/><Relationship Id="rId5" Type="http://schemas.openxmlformats.org/officeDocument/2006/relationships/image" Target="../media/image7.png"/><Relationship Id="rId15" Type="http://schemas.openxmlformats.org/officeDocument/2006/relationships/diagramColors" Target="../diagrams/colors7.xml"/><Relationship Id="rId10" Type="http://schemas.openxmlformats.org/officeDocument/2006/relationships/image" Target="../media/image12.png"/><Relationship Id="rId19" Type="http://schemas.openxmlformats.org/officeDocument/2006/relationships/image" Target="../media/image314.png"/><Relationship Id="rId4" Type="http://schemas.openxmlformats.org/officeDocument/2006/relationships/image" Target="../media/image191.png"/><Relationship Id="rId9" Type="http://schemas.openxmlformats.org/officeDocument/2006/relationships/image" Target="../media/image207.png"/><Relationship Id="rId14" Type="http://schemas.openxmlformats.org/officeDocument/2006/relationships/diagramQuickStyle" Target="../diagrams/quickStyle7.xml"/><Relationship Id="rId22" Type="http://schemas.openxmlformats.org/officeDocument/2006/relationships/image" Target="../media/image3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3.png"/><Relationship Id="rId18" Type="http://schemas.openxmlformats.org/officeDocument/2006/relationships/image" Target="../media/image326.jpeg"/><Relationship Id="rId3" Type="http://schemas.openxmlformats.org/officeDocument/2006/relationships/image" Target="../media/image14.png"/><Relationship Id="rId21" Type="http://schemas.openxmlformats.org/officeDocument/2006/relationships/image" Target="../media/image329.jpeg"/><Relationship Id="rId7" Type="http://schemas.openxmlformats.org/officeDocument/2006/relationships/image" Target="../media/image318.png"/><Relationship Id="rId12" Type="http://schemas.openxmlformats.org/officeDocument/2006/relationships/image" Target="../media/image322.png"/><Relationship Id="rId17" Type="http://schemas.openxmlformats.org/officeDocument/2006/relationships/image" Target="../media/image32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24.png"/><Relationship Id="rId20" Type="http://schemas.openxmlformats.org/officeDocument/2006/relationships/image" Target="../media/image32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09.png"/><Relationship Id="rId15" Type="http://schemas.openxmlformats.org/officeDocument/2006/relationships/image" Target="../media/image223.png"/><Relationship Id="rId23" Type="http://schemas.openxmlformats.org/officeDocument/2006/relationships/image" Target="../media/image331.jpeg"/><Relationship Id="rId10" Type="http://schemas.openxmlformats.org/officeDocument/2006/relationships/image" Target="../media/image321.png"/><Relationship Id="rId19" Type="http://schemas.openxmlformats.org/officeDocument/2006/relationships/image" Target="../media/image327.jpeg"/><Relationship Id="rId4" Type="http://schemas.openxmlformats.org/officeDocument/2006/relationships/image" Target="../media/image7.png"/><Relationship Id="rId9" Type="http://schemas.openxmlformats.org/officeDocument/2006/relationships/image" Target="../media/image320.png"/><Relationship Id="rId14" Type="http://schemas.openxmlformats.org/officeDocument/2006/relationships/image" Target="../media/image224.png"/><Relationship Id="rId22" Type="http://schemas.openxmlformats.org/officeDocument/2006/relationships/image" Target="../media/image3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202.png"/><Relationship Id="rId18" Type="http://schemas.openxmlformats.org/officeDocument/2006/relationships/image" Target="../media/image208.png"/><Relationship Id="rId3" Type="http://schemas.openxmlformats.org/officeDocument/2006/relationships/image" Target="../media/image14.png"/><Relationship Id="rId21" Type="http://schemas.openxmlformats.org/officeDocument/2006/relationships/diagramQuickStyle" Target="../diagrams/quickStyle8.xml"/><Relationship Id="rId7" Type="http://schemas.openxmlformats.org/officeDocument/2006/relationships/image" Target="../media/image334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339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07.png"/><Relationship Id="rId20" Type="http://schemas.openxmlformats.org/officeDocument/2006/relationships/diagramLayout" Target="../diagrams/layout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3.png"/><Relationship Id="rId11" Type="http://schemas.openxmlformats.org/officeDocument/2006/relationships/image" Target="../media/image338.png"/><Relationship Id="rId24" Type="http://schemas.openxmlformats.org/officeDocument/2006/relationships/image" Target="../media/image316.png"/><Relationship Id="rId5" Type="http://schemas.openxmlformats.org/officeDocument/2006/relationships/image" Target="../media/image332.png"/><Relationship Id="rId15" Type="http://schemas.openxmlformats.org/officeDocument/2006/relationships/image" Target="../media/image204.png"/><Relationship Id="rId23" Type="http://schemas.microsoft.com/office/2007/relationships/diagramDrawing" Target="../diagrams/drawing8.xml"/><Relationship Id="rId10" Type="http://schemas.openxmlformats.org/officeDocument/2006/relationships/image" Target="../media/image337.jpeg"/><Relationship Id="rId19" Type="http://schemas.openxmlformats.org/officeDocument/2006/relationships/diagramData" Target="../diagrams/data8.xml"/><Relationship Id="rId4" Type="http://schemas.openxmlformats.org/officeDocument/2006/relationships/image" Target="../media/image191.png"/><Relationship Id="rId9" Type="http://schemas.openxmlformats.org/officeDocument/2006/relationships/image" Target="../media/image336.png"/><Relationship Id="rId14" Type="http://schemas.openxmlformats.org/officeDocument/2006/relationships/image" Target="../media/image203.png"/><Relationship Id="rId22" Type="http://schemas.openxmlformats.org/officeDocument/2006/relationships/diagramColors" Target="../diagrams/colors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package" Target="../embeddings/Microsoft_Excel_Worksheet.xlsx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342.png"/><Relationship Id="rId3" Type="http://schemas.openxmlformats.org/officeDocument/2006/relationships/image" Target="../media/image14.png"/><Relationship Id="rId7" Type="http://schemas.openxmlformats.org/officeDocument/2006/relationships/image" Target="../media/image224.png"/><Relationship Id="rId12" Type="http://schemas.openxmlformats.org/officeDocument/2006/relationships/image" Target="../media/image341.png"/><Relationship Id="rId17" Type="http://schemas.openxmlformats.org/officeDocument/2006/relationships/image" Target="../media/image34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4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6.png"/><Relationship Id="rId11" Type="http://schemas.openxmlformats.org/officeDocument/2006/relationships/image" Target="../media/image340.png"/><Relationship Id="rId5" Type="http://schemas.openxmlformats.org/officeDocument/2006/relationships/image" Target="../media/image209.png"/><Relationship Id="rId15" Type="http://schemas.openxmlformats.org/officeDocument/2006/relationships/image" Target="../media/image344.png"/><Relationship Id="rId10" Type="http://schemas.openxmlformats.org/officeDocument/2006/relationships/image" Target="../media/image221.png"/><Relationship Id="rId4" Type="http://schemas.openxmlformats.org/officeDocument/2006/relationships/image" Target="../media/image7.png"/><Relationship Id="rId9" Type="http://schemas.openxmlformats.org/officeDocument/2006/relationships/image" Target="../media/image223.png"/><Relationship Id="rId14" Type="http://schemas.openxmlformats.org/officeDocument/2006/relationships/image" Target="../media/image3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3" Type="http://schemas.openxmlformats.org/officeDocument/2006/relationships/image" Target="../media/image347.png"/><Relationship Id="rId7" Type="http://schemas.openxmlformats.org/officeDocument/2006/relationships/image" Target="../media/image3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49.png"/><Relationship Id="rId10" Type="http://schemas.openxmlformats.org/officeDocument/2006/relationships/image" Target="../media/image353.png"/><Relationship Id="rId4" Type="http://schemas.openxmlformats.org/officeDocument/2006/relationships/image" Target="../media/image348.png"/><Relationship Id="rId9" Type="http://schemas.openxmlformats.org/officeDocument/2006/relationships/image" Target="../media/image3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3" Type="http://schemas.openxmlformats.org/officeDocument/2006/relationships/image" Target="../media/image7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jpg"/><Relationship Id="rId10" Type="http://schemas.openxmlformats.org/officeDocument/2006/relationships/image" Target="../media/image32.jpe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jpeg"/><Relationship Id="rId18" Type="http://schemas.openxmlformats.org/officeDocument/2006/relationships/image" Target="../media/image58.jpeg"/><Relationship Id="rId26" Type="http://schemas.openxmlformats.org/officeDocument/2006/relationships/image" Target="../media/image66.jpeg"/><Relationship Id="rId39" Type="http://schemas.openxmlformats.org/officeDocument/2006/relationships/image" Target="../media/image79.png"/><Relationship Id="rId21" Type="http://schemas.openxmlformats.org/officeDocument/2006/relationships/image" Target="../media/image61.png"/><Relationship Id="rId34" Type="http://schemas.openxmlformats.org/officeDocument/2006/relationships/image" Target="../media/image74.png"/><Relationship Id="rId42" Type="http://schemas.openxmlformats.org/officeDocument/2006/relationships/image" Target="../media/image82.png"/><Relationship Id="rId47" Type="http://schemas.openxmlformats.org/officeDocument/2006/relationships/image" Target="../media/image87.jpeg"/><Relationship Id="rId50" Type="http://schemas.openxmlformats.org/officeDocument/2006/relationships/image" Target="../media/image90.png"/><Relationship Id="rId55" Type="http://schemas.openxmlformats.org/officeDocument/2006/relationships/image" Target="../media/image95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6.png"/><Relationship Id="rId29" Type="http://schemas.openxmlformats.org/officeDocument/2006/relationships/image" Target="../media/image69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32" Type="http://schemas.openxmlformats.org/officeDocument/2006/relationships/image" Target="../media/image72.jpeg"/><Relationship Id="rId37" Type="http://schemas.openxmlformats.org/officeDocument/2006/relationships/image" Target="../media/image77.png"/><Relationship Id="rId40" Type="http://schemas.openxmlformats.org/officeDocument/2006/relationships/image" Target="../media/image80.png"/><Relationship Id="rId45" Type="http://schemas.openxmlformats.org/officeDocument/2006/relationships/image" Target="../media/image85.png"/><Relationship Id="rId53" Type="http://schemas.openxmlformats.org/officeDocument/2006/relationships/image" Target="../media/image93.png"/><Relationship Id="rId58" Type="http://schemas.openxmlformats.org/officeDocument/2006/relationships/image" Target="../media/image98.png"/><Relationship Id="rId5" Type="http://schemas.openxmlformats.org/officeDocument/2006/relationships/image" Target="../media/image26.png"/><Relationship Id="rId61" Type="http://schemas.openxmlformats.org/officeDocument/2006/relationships/image" Target="../media/image101.png"/><Relationship Id="rId19" Type="http://schemas.openxmlformats.org/officeDocument/2006/relationships/image" Target="../media/image59.png"/><Relationship Id="rId14" Type="http://schemas.openxmlformats.org/officeDocument/2006/relationships/image" Target="../media/image54.png"/><Relationship Id="rId22" Type="http://schemas.openxmlformats.org/officeDocument/2006/relationships/image" Target="../media/image62.jpeg"/><Relationship Id="rId27" Type="http://schemas.openxmlformats.org/officeDocument/2006/relationships/image" Target="../media/image67.png"/><Relationship Id="rId30" Type="http://schemas.openxmlformats.org/officeDocument/2006/relationships/image" Target="../media/image70.jpeg"/><Relationship Id="rId35" Type="http://schemas.openxmlformats.org/officeDocument/2006/relationships/image" Target="../media/image75.jpeg"/><Relationship Id="rId43" Type="http://schemas.openxmlformats.org/officeDocument/2006/relationships/image" Target="../media/image83.png"/><Relationship Id="rId48" Type="http://schemas.openxmlformats.org/officeDocument/2006/relationships/image" Target="../media/image88.png"/><Relationship Id="rId56" Type="http://schemas.openxmlformats.org/officeDocument/2006/relationships/image" Target="../media/image96.png"/><Relationship Id="rId8" Type="http://schemas.openxmlformats.org/officeDocument/2006/relationships/image" Target="../media/image48.png"/><Relationship Id="rId51" Type="http://schemas.openxmlformats.org/officeDocument/2006/relationships/image" Target="../media/image91.png"/><Relationship Id="rId3" Type="http://schemas.openxmlformats.org/officeDocument/2006/relationships/image" Target="../media/image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jpeg"/><Relationship Id="rId33" Type="http://schemas.openxmlformats.org/officeDocument/2006/relationships/image" Target="../media/image73.png"/><Relationship Id="rId38" Type="http://schemas.openxmlformats.org/officeDocument/2006/relationships/image" Target="../media/image78.jpeg"/><Relationship Id="rId46" Type="http://schemas.openxmlformats.org/officeDocument/2006/relationships/image" Target="../media/image86.jpeg"/><Relationship Id="rId59" Type="http://schemas.openxmlformats.org/officeDocument/2006/relationships/image" Target="../media/image99.png"/><Relationship Id="rId20" Type="http://schemas.openxmlformats.org/officeDocument/2006/relationships/image" Target="../media/image60.png"/><Relationship Id="rId41" Type="http://schemas.openxmlformats.org/officeDocument/2006/relationships/image" Target="../media/image81.png"/><Relationship Id="rId54" Type="http://schemas.openxmlformats.org/officeDocument/2006/relationships/image" Target="../media/image9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36" Type="http://schemas.openxmlformats.org/officeDocument/2006/relationships/image" Target="../media/image76.png"/><Relationship Id="rId49" Type="http://schemas.openxmlformats.org/officeDocument/2006/relationships/image" Target="../media/image89.jpeg"/><Relationship Id="rId57" Type="http://schemas.openxmlformats.org/officeDocument/2006/relationships/image" Target="../media/image97.png"/><Relationship Id="rId10" Type="http://schemas.openxmlformats.org/officeDocument/2006/relationships/image" Target="../media/image50.jpeg"/><Relationship Id="rId31" Type="http://schemas.openxmlformats.org/officeDocument/2006/relationships/image" Target="../media/image71.png"/><Relationship Id="rId44" Type="http://schemas.openxmlformats.org/officeDocument/2006/relationships/image" Target="../media/image84.gif"/><Relationship Id="rId52" Type="http://schemas.openxmlformats.org/officeDocument/2006/relationships/image" Target="../media/image92.jpeg"/><Relationship Id="rId60" Type="http://schemas.openxmlformats.org/officeDocument/2006/relationships/image" Target="../media/image100.png"/><Relationship Id="rId4" Type="http://schemas.openxmlformats.org/officeDocument/2006/relationships/image" Target="../media/image14.png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13" Type="http://schemas.openxmlformats.org/officeDocument/2006/relationships/image" Target="../media/image110.png"/><Relationship Id="rId18" Type="http://schemas.openxmlformats.org/officeDocument/2006/relationships/image" Target="../media/image115.jpeg"/><Relationship Id="rId26" Type="http://schemas.openxmlformats.org/officeDocument/2006/relationships/image" Target="../media/image123.png"/><Relationship Id="rId3" Type="http://schemas.openxmlformats.org/officeDocument/2006/relationships/image" Target="../media/image26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29" Type="http://schemas.openxmlformats.org/officeDocument/2006/relationships/image" Target="../media/image1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32" Type="http://schemas.openxmlformats.org/officeDocument/2006/relationships/image" Target="../media/image129.jpe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jpeg"/><Relationship Id="rId28" Type="http://schemas.openxmlformats.org/officeDocument/2006/relationships/image" Target="../media/image125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31" Type="http://schemas.openxmlformats.org/officeDocument/2006/relationships/image" Target="../media/image128.png"/><Relationship Id="rId4" Type="http://schemas.openxmlformats.org/officeDocument/2006/relationships/image" Target="../media/image7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Relationship Id="rId30" Type="http://schemas.openxmlformats.org/officeDocument/2006/relationships/image" Target="../media/image12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26" Type="http://schemas.openxmlformats.org/officeDocument/2006/relationships/image" Target="../media/image150.png"/><Relationship Id="rId39" Type="http://schemas.openxmlformats.org/officeDocument/2006/relationships/image" Target="../media/image163.jpeg"/><Relationship Id="rId21" Type="http://schemas.openxmlformats.org/officeDocument/2006/relationships/image" Target="../media/image145.png"/><Relationship Id="rId34" Type="http://schemas.openxmlformats.org/officeDocument/2006/relationships/image" Target="../media/image158.png"/><Relationship Id="rId42" Type="http://schemas.openxmlformats.org/officeDocument/2006/relationships/image" Target="../media/image166.jpeg"/><Relationship Id="rId47" Type="http://schemas.openxmlformats.org/officeDocument/2006/relationships/image" Target="../media/image171.jpeg"/><Relationship Id="rId50" Type="http://schemas.openxmlformats.org/officeDocument/2006/relationships/image" Target="../media/image174.jpeg"/><Relationship Id="rId7" Type="http://schemas.openxmlformats.org/officeDocument/2006/relationships/image" Target="../media/image131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0.png"/><Relationship Id="rId29" Type="http://schemas.openxmlformats.org/officeDocument/2006/relationships/image" Target="../media/image153.png"/><Relationship Id="rId11" Type="http://schemas.openxmlformats.org/officeDocument/2006/relationships/image" Target="../media/image135.png"/><Relationship Id="rId24" Type="http://schemas.openxmlformats.org/officeDocument/2006/relationships/image" Target="../media/image148.png"/><Relationship Id="rId32" Type="http://schemas.openxmlformats.org/officeDocument/2006/relationships/image" Target="../media/image156.png"/><Relationship Id="rId37" Type="http://schemas.openxmlformats.org/officeDocument/2006/relationships/image" Target="../media/image161.png"/><Relationship Id="rId40" Type="http://schemas.openxmlformats.org/officeDocument/2006/relationships/image" Target="../media/image164.png"/><Relationship Id="rId45" Type="http://schemas.openxmlformats.org/officeDocument/2006/relationships/image" Target="../media/image169.png"/><Relationship Id="rId53" Type="http://schemas.openxmlformats.org/officeDocument/2006/relationships/image" Target="../media/image177.png"/><Relationship Id="rId5" Type="http://schemas.openxmlformats.org/officeDocument/2006/relationships/image" Target="../media/image14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31" Type="http://schemas.openxmlformats.org/officeDocument/2006/relationships/image" Target="../media/image155.jpeg"/><Relationship Id="rId44" Type="http://schemas.openxmlformats.org/officeDocument/2006/relationships/image" Target="../media/image168.png"/><Relationship Id="rId52" Type="http://schemas.openxmlformats.org/officeDocument/2006/relationships/image" Target="../media/image176.png"/><Relationship Id="rId4" Type="http://schemas.openxmlformats.org/officeDocument/2006/relationships/image" Target="../media/image7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Relationship Id="rId27" Type="http://schemas.openxmlformats.org/officeDocument/2006/relationships/image" Target="../media/image151.jpeg"/><Relationship Id="rId30" Type="http://schemas.openxmlformats.org/officeDocument/2006/relationships/image" Target="../media/image154.jpeg"/><Relationship Id="rId35" Type="http://schemas.openxmlformats.org/officeDocument/2006/relationships/image" Target="../media/image159.jpeg"/><Relationship Id="rId43" Type="http://schemas.openxmlformats.org/officeDocument/2006/relationships/image" Target="../media/image167.png"/><Relationship Id="rId48" Type="http://schemas.openxmlformats.org/officeDocument/2006/relationships/image" Target="../media/image172.png"/><Relationship Id="rId8" Type="http://schemas.openxmlformats.org/officeDocument/2006/relationships/image" Target="../media/image132.png"/><Relationship Id="rId51" Type="http://schemas.openxmlformats.org/officeDocument/2006/relationships/image" Target="../media/image175.png"/><Relationship Id="rId3" Type="http://schemas.openxmlformats.org/officeDocument/2006/relationships/image" Target="../media/image26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5" Type="http://schemas.openxmlformats.org/officeDocument/2006/relationships/image" Target="../media/image149.png"/><Relationship Id="rId33" Type="http://schemas.openxmlformats.org/officeDocument/2006/relationships/image" Target="../media/image157.jpeg"/><Relationship Id="rId38" Type="http://schemas.openxmlformats.org/officeDocument/2006/relationships/image" Target="../media/image162.png"/><Relationship Id="rId46" Type="http://schemas.openxmlformats.org/officeDocument/2006/relationships/image" Target="../media/image170.png"/><Relationship Id="rId20" Type="http://schemas.openxmlformats.org/officeDocument/2006/relationships/image" Target="../media/image144.png"/><Relationship Id="rId41" Type="http://schemas.openxmlformats.org/officeDocument/2006/relationships/image" Target="../media/image165.png"/><Relationship Id="rId54" Type="http://schemas.openxmlformats.org/officeDocument/2006/relationships/image" Target="../media/image17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0.png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28" Type="http://schemas.openxmlformats.org/officeDocument/2006/relationships/image" Target="../media/image152.jpeg"/><Relationship Id="rId36" Type="http://schemas.openxmlformats.org/officeDocument/2006/relationships/image" Target="../media/image160.png"/><Relationship Id="rId49" Type="http://schemas.openxmlformats.org/officeDocument/2006/relationships/image" Target="../media/image17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slide" Target="slide25.xml"/><Relationship Id="rId3" Type="http://schemas.openxmlformats.org/officeDocument/2006/relationships/image" Target="../media/image7.png"/><Relationship Id="rId7" Type="http://schemas.openxmlformats.org/officeDocument/2006/relationships/slide" Target="slide16.xml"/><Relationship Id="rId12" Type="http://schemas.openxmlformats.org/officeDocument/2006/relationships/image" Target="../media/image18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5.png"/><Relationship Id="rId11" Type="http://schemas.openxmlformats.org/officeDocument/2006/relationships/slide" Target="slide22.xml"/><Relationship Id="rId5" Type="http://schemas.openxmlformats.org/officeDocument/2006/relationships/slide" Target="slide13.xml"/><Relationship Id="rId15" Type="http://schemas.openxmlformats.org/officeDocument/2006/relationships/slide" Target="slide28.xml"/><Relationship Id="rId10" Type="http://schemas.openxmlformats.org/officeDocument/2006/relationships/image" Target="../media/image187.png"/><Relationship Id="rId4" Type="http://schemas.openxmlformats.org/officeDocument/2006/relationships/image" Target="../media/image184.png"/><Relationship Id="rId9" Type="http://schemas.openxmlformats.org/officeDocument/2006/relationships/slide" Target="slide19.xml"/><Relationship Id="rId14" Type="http://schemas.openxmlformats.org/officeDocument/2006/relationships/image" Target="../media/image1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6" b="-6"/>
          <a:stretch/>
        </p:blipFill>
        <p:spPr>
          <a:xfrm>
            <a:off x="2405605" y="-32917"/>
            <a:ext cx="7208215" cy="483900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 l="1240" r="1240"/>
          <a:stretch/>
        </p:blipFill>
        <p:spPr>
          <a:xfrm>
            <a:off x="3253435" y="457200"/>
            <a:ext cx="914400" cy="9144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9FFD452-2A20-FE0C-E0B7-0EEA820F2B6C}"/>
              </a:ext>
            </a:extLst>
          </p:cNvPr>
          <p:cNvGrpSpPr/>
          <p:nvPr/>
        </p:nvGrpSpPr>
        <p:grpSpPr>
          <a:xfrm>
            <a:off x="1127892" y="1247778"/>
            <a:ext cx="11012805" cy="4362444"/>
            <a:chOff x="2491740" y="952500"/>
            <a:chExt cx="11012805" cy="436244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EB06FFB-D953-8C18-02DD-A90CC5DCFB08}"/>
                </a:ext>
              </a:extLst>
            </p:cNvPr>
            <p:cNvGrpSpPr/>
            <p:nvPr/>
          </p:nvGrpSpPr>
          <p:grpSpPr>
            <a:xfrm>
              <a:off x="2491740" y="952500"/>
              <a:ext cx="8877299" cy="4362444"/>
              <a:chOff x="2491740" y="1371600"/>
              <a:chExt cx="8181137" cy="3053983"/>
            </a:xfrm>
          </p:grpSpPr>
          <p:pic>
            <p:nvPicPr>
              <p:cNvPr id="6" name="Image 2" descr="preencoded.png"/>
              <p:cNvPicPr>
                <a:picLocks noChangeAspect="1"/>
              </p:cNvPicPr>
              <p:nvPr/>
            </p:nvPicPr>
            <p:blipFill>
              <a:blip r:embed="rId5"/>
              <a:srcRect t="-375" b="-375"/>
              <a:stretch/>
            </p:blipFill>
            <p:spPr>
              <a:xfrm>
                <a:off x="3253435" y="1485900"/>
                <a:ext cx="609905" cy="38405"/>
              </a:xfrm>
              <a:prstGeom prst="rect">
                <a:avLst/>
              </a:prstGeom>
            </p:spPr>
          </p:pic>
          <p:sp>
            <p:nvSpPr>
              <p:cNvPr id="7" name="Text 2"/>
              <p:cNvSpPr txBox="1"/>
              <p:nvPr/>
            </p:nvSpPr>
            <p:spPr>
              <a:xfrm>
                <a:off x="4016045" y="1371600"/>
                <a:ext cx="5690310" cy="3204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2000" b="1" kern="0" spc="135" dirty="0">
                    <a:solidFill>
                      <a:srgbClr val="4B5563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Indian Institute of Technology Bombay</a:t>
                </a:r>
                <a:endParaRPr lang="en-US" sz="20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8" name="Text 3"/>
              <p:cNvSpPr txBox="1"/>
              <p:nvPr/>
            </p:nvSpPr>
            <p:spPr>
              <a:xfrm>
                <a:off x="3253435" y="1847089"/>
                <a:ext cx="5877763" cy="80956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5400" b="1" dirty="0">
                    <a:solidFill>
                      <a:srgbClr val="111827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Department of</a:t>
                </a:r>
                <a:endParaRPr lang="en-US" sz="5400" dirty="0"/>
              </a:p>
            </p:txBody>
          </p:sp>
          <p:sp>
            <p:nvSpPr>
              <p:cNvPr id="9" name="Text 4"/>
              <p:cNvSpPr txBox="1"/>
              <p:nvPr/>
            </p:nvSpPr>
            <p:spPr>
              <a:xfrm>
                <a:off x="3253435" y="2723998"/>
                <a:ext cx="7419442" cy="85770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5400" b="1" dirty="0">
                    <a:solidFill>
                      <a:srgbClr val="1E40AF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Civil Engineering</a:t>
                </a:r>
                <a:endParaRPr lang="en-US" sz="5400" dirty="0"/>
              </a:p>
            </p:txBody>
          </p:sp>
          <p:sp>
            <p:nvSpPr>
              <p:cNvPr id="10" name="Shape 5"/>
              <p:cNvSpPr/>
              <p:nvPr/>
            </p:nvSpPr>
            <p:spPr>
              <a:xfrm>
                <a:off x="3253435" y="3929980"/>
                <a:ext cx="42134" cy="342900"/>
              </a:xfrm>
              <a:prstGeom prst="rect">
                <a:avLst/>
              </a:prstGeom>
              <a:solidFill>
                <a:srgbClr val="D1D5DB"/>
              </a:solidFill>
              <a:ln w="12700">
                <a:solidFill>
                  <a:srgbClr val="D1D5DB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2" name="Text 7"/>
              <p:cNvSpPr txBox="1"/>
              <p:nvPr/>
            </p:nvSpPr>
            <p:spPr>
              <a:xfrm>
                <a:off x="3520440" y="3929980"/>
                <a:ext cx="5534863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300" dirty="0">
                    <a:solidFill>
                      <a:srgbClr val="9CA3AF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Excellence in Education and Research since 1958</a:t>
                </a:r>
                <a:endParaRPr lang="en-US" sz="1300" dirty="0"/>
              </a:p>
            </p:txBody>
          </p:sp>
          <p:sp>
            <p:nvSpPr>
              <p:cNvPr id="13" name="Shape 8"/>
              <p:cNvSpPr/>
              <p:nvPr/>
            </p:nvSpPr>
            <p:spPr>
              <a:xfrm>
                <a:off x="2491740" y="4272878"/>
                <a:ext cx="4809744" cy="152705"/>
              </a:xfrm>
              <a:prstGeom prst="rect">
                <a:avLst/>
              </a:prstGeom>
              <a:solidFill>
                <a:srgbClr val="1E3A8A"/>
              </a:solid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4" name="Shape 9"/>
              <p:cNvSpPr/>
              <p:nvPr/>
            </p:nvSpPr>
            <p:spPr>
              <a:xfrm>
                <a:off x="7296912" y="4272878"/>
                <a:ext cx="2409444" cy="152705"/>
              </a:xfrm>
              <a:prstGeom prst="rect">
                <a:avLst/>
              </a:prstGeom>
              <a:solidFill>
                <a:srgbClr val="3B82F6"/>
              </a:solid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15" name="Image 3" descr="preencoded.png"/>
              <p:cNvPicPr>
                <a:picLocks noChangeAspect="1"/>
              </p:cNvPicPr>
              <p:nvPr/>
            </p:nvPicPr>
            <p:blipFill>
              <a:blip r:embed="rId6">
                <a:alphaModFix amt="10000"/>
              </a:blip>
              <a:srcRect l="-13" r="-13"/>
              <a:stretch/>
            </p:blipFill>
            <p:spPr>
              <a:xfrm>
                <a:off x="8023859" y="2857500"/>
                <a:ext cx="1190484" cy="951890"/>
              </a:xfrm>
              <a:prstGeom prst="rect">
                <a:avLst/>
              </a:prstGeom>
            </p:spPr>
          </p:pic>
        </p:grpSp>
        <p:pic>
          <p:nvPicPr>
            <p:cNvPr id="2" name="Google Shape;90;p1" descr="Indian Institute of Technology Bombay (IITB) | Engage India ...">
              <a:extLst>
                <a:ext uri="{FF2B5EF4-FFF2-40B4-BE49-F238E27FC236}">
                  <a16:creationId xmlns:a16="http://schemas.microsoft.com/office/drawing/2014/main" id="{FE612068-0D01-D145-6667-1731A6E4E7B4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490776" y="1301401"/>
              <a:ext cx="3013769" cy="311098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35580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Transportation Systems Engineering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(TSE) – CE 1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17A8D07C-4813-1887-BC0F-AACE497E59F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173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886D8FB8-90C5-0FB4-D676-DB4934702A74}"/>
              </a:ext>
            </a:extLst>
          </p:cNvPr>
          <p:cNvSpPr/>
          <p:nvPr/>
        </p:nvSpPr>
        <p:spPr>
          <a:xfrm>
            <a:off x="0" y="927659"/>
            <a:ext cx="12191694" cy="5720334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/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/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CB636A32-E3A4-9DDD-B4D4-6E63F9FA9B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6755DB84-34B7-8C79-36ED-46233339AA35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C771858F-6633-3662-3741-12611AD209CB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Transportation Systems Engineering – TSE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02ECF0-6A88-FF10-759C-D08F889ADBAC}"/>
              </a:ext>
            </a:extLst>
          </p:cNvPr>
          <p:cNvGrpSpPr/>
          <p:nvPr/>
        </p:nvGrpSpPr>
        <p:grpSpPr>
          <a:xfrm>
            <a:off x="471807" y="1045864"/>
            <a:ext cx="6943977" cy="5486248"/>
            <a:chOff x="471807" y="1045864"/>
            <a:chExt cx="6944068" cy="5486248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6249CDD-066B-ACD8-C6D2-C7FFCE716E8E}"/>
                </a:ext>
              </a:extLst>
            </p:cNvPr>
            <p:cNvGrpSpPr/>
            <p:nvPr/>
          </p:nvGrpSpPr>
          <p:grpSpPr>
            <a:xfrm>
              <a:off x="548522" y="1045864"/>
              <a:ext cx="6867353" cy="5486248"/>
              <a:chOff x="465751" y="310449"/>
              <a:chExt cx="6591689" cy="6857533"/>
            </a:xfrm>
          </p:grpSpPr>
          <p:sp>
            <p:nvSpPr>
              <p:cNvPr id="5" name="Text 2"/>
              <p:cNvSpPr txBox="1"/>
              <p:nvPr/>
            </p:nvSpPr>
            <p:spPr>
              <a:xfrm>
                <a:off x="673083" y="322802"/>
                <a:ext cx="2796235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Faculty Members</a:t>
                </a:r>
                <a:endParaRPr lang="en-US" sz="1600" dirty="0"/>
              </a:p>
            </p:txBody>
          </p:sp>
          <p:pic>
            <p:nvPicPr>
              <p:cNvPr id="6" name="Image 1" descr="preencoded.png"/>
              <p:cNvPicPr>
                <a:picLocks/>
              </p:cNvPicPr>
              <p:nvPr/>
            </p:nvPicPr>
            <p:blipFill>
              <a:blip r:embed="rId4"/>
              <a:srcRect l="-1064" r="-1064"/>
              <a:stretch/>
            </p:blipFill>
            <p:spPr>
              <a:xfrm>
                <a:off x="465751" y="310449"/>
                <a:ext cx="207332" cy="269989"/>
              </a:xfrm>
              <a:prstGeom prst="rect">
                <a:avLst/>
              </a:prstGeom>
            </p:spPr>
          </p:pic>
          <p:sp>
            <p:nvSpPr>
              <p:cNvPr id="10" name="Shape 6"/>
              <p:cNvSpPr/>
              <p:nvPr/>
            </p:nvSpPr>
            <p:spPr>
              <a:xfrm>
                <a:off x="1167161" y="906038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1" name="Text 7"/>
              <p:cNvSpPr txBox="1"/>
              <p:nvPr/>
            </p:nvSpPr>
            <p:spPr>
              <a:xfrm>
                <a:off x="125431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K V Krishna Rao</a:t>
                </a:r>
                <a:endParaRPr lang="en-US" sz="1200" dirty="0"/>
              </a:p>
            </p:txBody>
          </p:sp>
          <p:sp>
            <p:nvSpPr>
              <p:cNvPr id="14" name="Shape 10"/>
              <p:cNvSpPr/>
              <p:nvPr/>
            </p:nvSpPr>
            <p:spPr>
              <a:xfrm>
                <a:off x="4665732" y="906038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8" name="Shape 14"/>
              <p:cNvSpPr/>
              <p:nvPr/>
            </p:nvSpPr>
            <p:spPr>
              <a:xfrm>
                <a:off x="1167161" y="2105774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2" name="Shape 18"/>
              <p:cNvSpPr/>
              <p:nvPr/>
            </p:nvSpPr>
            <p:spPr>
              <a:xfrm>
                <a:off x="4665732" y="2127815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" name="Shape 22"/>
              <p:cNvSpPr/>
              <p:nvPr/>
            </p:nvSpPr>
            <p:spPr>
              <a:xfrm>
                <a:off x="1167161" y="3305507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0" name="Shape 26"/>
              <p:cNvSpPr/>
              <p:nvPr/>
            </p:nvSpPr>
            <p:spPr>
              <a:xfrm>
                <a:off x="4665732" y="3349592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1" name="Text 27"/>
              <p:cNvSpPr txBox="1"/>
              <p:nvPr/>
            </p:nvSpPr>
            <p:spPr>
              <a:xfrm>
                <a:off x="475968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Tom V. Mathew</a:t>
                </a:r>
                <a:endParaRPr lang="en-US" sz="1200" dirty="0"/>
              </a:p>
            </p:txBody>
          </p:sp>
          <p:sp>
            <p:nvSpPr>
              <p:cNvPr id="32" name="Text 28"/>
              <p:cNvSpPr txBox="1"/>
              <p:nvPr/>
            </p:nvSpPr>
            <p:spPr>
              <a:xfrm>
                <a:off x="1065377" y="1606095"/>
                <a:ext cx="59436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34" name="Shape 30"/>
              <p:cNvSpPr/>
              <p:nvPr/>
            </p:nvSpPr>
            <p:spPr>
              <a:xfrm>
                <a:off x="1167161" y="4505239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5" name="Text 31"/>
              <p:cNvSpPr txBox="1"/>
              <p:nvPr/>
            </p:nvSpPr>
            <p:spPr>
              <a:xfrm>
                <a:off x="4748221" y="210577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Vedagiri Perumal</a:t>
                </a:r>
                <a:endParaRPr lang="en-US" sz="1200" dirty="0"/>
              </a:p>
            </p:txBody>
          </p:sp>
          <p:sp>
            <p:nvSpPr>
              <p:cNvPr id="38" name="Shape 34"/>
              <p:cNvSpPr/>
              <p:nvPr/>
            </p:nvSpPr>
            <p:spPr>
              <a:xfrm>
                <a:off x="4665732" y="4571371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9" name="Text 35"/>
              <p:cNvSpPr txBox="1"/>
              <p:nvPr/>
            </p:nvSpPr>
            <p:spPr>
              <a:xfrm>
                <a:off x="1254310" y="4505241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Nagendra Rao Velaga</a:t>
                </a:r>
                <a:endParaRPr lang="en-US" sz="1200" dirty="0"/>
              </a:p>
            </p:txBody>
          </p:sp>
          <p:sp>
            <p:nvSpPr>
              <p:cNvPr id="42" name="Shape 38"/>
              <p:cNvSpPr/>
              <p:nvPr/>
            </p:nvSpPr>
            <p:spPr>
              <a:xfrm>
                <a:off x="1167161" y="5704974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3" name="Text 39"/>
              <p:cNvSpPr txBox="1"/>
              <p:nvPr/>
            </p:nvSpPr>
            <p:spPr>
              <a:xfrm>
                <a:off x="4748221" y="4505241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Solomon Debbarma</a:t>
                </a:r>
                <a:endParaRPr lang="en-US" sz="1200" dirty="0"/>
              </a:p>
            </p:txBody>
          </p:sp>
          <p:sp>
            <p:nvSpPr>
              <p:cNvPr id="45" name="Shape 41"/>
              <p:cNvSpPr/>
              <p:nvPr/>
            </p:nvSpPr>
            <p:spPr>
              <a:xfrm>
                <a:off x="981151" y="6587338"/>
                <a:ext cx="5639105" cy="580644"/>
              </a:xfrm>
              <a:prstGeom prst="roundRect">
                <a:avLst>
                  <a:gd name="adj" fmla="val 15490"/>
                </a:avLst>
              </a:prstGeom>
              <a:solidFill>
                <a:srgbClr val="FFFFFF"/>
              </a:solidFill>
              <a:ln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6" name="Shape 42"/>
              <p:cNvSpPr/>
              <p:nvPr/>
            </p:nvSpPr>
            <p:spPr>
              <a:xfrm>
                <a:off x="4665732" y="5704974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7" name="Text 43"/>
              <p:cNvSpPr txBox="1"/>
              <p:nvPr/>
            </p:nvSpPr>
            <p:spPr>
              <a:xfrm>
                <a:off x="4748221" y="57049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Archak Mittal</a:t>
                </a:r>
                <a:endParaRPr lang="en-US" sz="1200" dirty="0"/>
              </a:p>
            </p:txBody>
          </p:sp>
          <p:sp>
            <p:nvSpPr>
              <p:cNvPr id="48" name="Text 44"/>
              <p:cNvSpPr txBox="1"/>
              <p:nvPr/>
            </p:nvSpPr>
            <p:spPr>
              <a:xfrm>
                <a:off x="1065377" y="6915607"/>
                <a:ext cx="59920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7" name="Text 23"/>
              <p:cNvSpPr txBox="1"/>
              <p:nvPr/>
            </p:nvSpPr>
            <p:spPr>
              <a:xfrm>
                <a:off x="1248464" y="57049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Sangram Nirmale</a:t>
                </a:r>
                <a:endParaRPr lang="en-US" sz="1200" dirty="0"/>
              </a:p>
            </p:txBody>
          </p:sp>
          <p:sp>
            <p:nvSpPr>
              <p:cNvPr id="28" name="Text 24"/>
              <p:cNvSpPr txBox="1"/>
              <p:nvPr/>
            </p:nvSpPr>
            <p:spPr>
              <a:xfrm>
                <a:off x="1065377" y="6263093"/>
                <a:ext cx="54205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3" name="Text 19"/>
              <p:cNvSpPr txBox="1"/>
              <p:nvPr/>
            </p:nvSpPr>
            <p:spPr>
              <a:xfrm>
                <a:off x="4748221" y="3305507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Avijit Maji</a:t>
                </a:r>
                <a:endParaRPr lang="en-US" sz="1200" dirty="0"/>
              </a:p>
            </p:txBody>
          </p:sp>
          <p:sp>
            <p:nvSpPr>
              <p:cNvPr id="24" name="Text 20"/>
              <p:cNvSpPr txBox="1"/>
              <p:nvPr/>
            </p:nvSpPr>
            <p:spPr>
              <a:xfrm>
                <a:off x="1065377" y="4275338"/>
                <a:ext cx="553212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19" name="Text 15"/>
              <p:cNvSpPr txBox="1"/>
              <p:nvPr/>
            </p:nvSpPr>
            <p:spPr>
              <a:xfrm>
                <a:off x="1254310" y="3305507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Dharamveer Singh</a:t>
                </a:r>
                <a:endParaRPr lang="en-US" sz="1200" dirty="0"/>
              </a:p>
            </p:txBody>
          </p:sp>
          <p:sp>
            <p:nvSpPr>
              <p:cNvPr id="15" name="Text 11"/>
              <p:cNvSpPr txBox="1"/>
              <p:nvPr/>
            </p:nvSpPr>
            <p:spPr>
              <a:xfrm>
                <a:off x="1254310" y="210577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Gopal R Patil</a:t>
                </a:r>
                <a:endParaRPr lang="en-US" sz="1200" dirty="0"/>
              </a:p>
            </p:txBody>
          </p:sp>
        </p:grpSp>
        <p:pic>
          <p:nvPicPr>
            <p:cNvPr id="119" name="Picture 4" descr="image1">
              <a:extLst>
                <a:ext uri="{FF2B5EF4-FFF2-40B4-BE49-F238E27FC236}">
                  <a16:creationId xmlns:a16="http://schemas.microsoft.com/office/drawing/2014/main" id="{63E5CBFC-0327-7281-BB05-406A19CBCF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"/>
            <a:stretch/>
          </p:blipFill>
          <p:spPr bwMode="auto">
            <a:xfrm>
              <a:off x="471807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4">
              <a:extLst>
                <a:ext uri="{FF2B5EF4-FFF2-40B4-BE49-F238E27FC236}">
                  <a16:creationId xmlns:a16="http://schemas.microsoft.com/office/drawing/2014/main" id="{9DE33EAD-C138-980F-F8F4-DCE3D48FD9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1807" y="2482181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4">
              <a:extLst>
                <a:ext uri="{FF2B5EF4-FFF2-40B4-BE49-F238E27FC236}">
                  <a16:creationId xmlns:a16="http://schemas.microsoft.com/office/drawing/2014/main" id="{E14149FA-B90D-7523-8E1C-C8DCBB22B5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1807" y="3442007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">
              <a:extLst>
                <a:ext uri="{FF2B5EF4-FFF2-40B4-BE49-F238E27FC236}">
                  <a16:creationId xmlns:a16="http://schemas.microsoft.com/office/drawing/2014/main" id="{38AB96AD-9FCF-53D2-D454-7615ABAD4E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1807" y="4401833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">
              <a:extLst>
                <a:ext uri="{FF2B5EF4-FFF2-40B4-BE49-F238E27FC236}">
                  <a16:creationId xmlns:a16="http://schemas.microsoft.com/office/drawing/2014/main" id="{7DD9A3FD-3E06-CB32-D42E-CA0B8EB36E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1807" y="536165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>
              <a:extLst>
                <a:ext uri="{FF2B5EF4-FFF2-40B4-BE49-F238E27FC236}">
                  <a16:creationId xmlns:a16="http://schemas.microsoft.com/office/drawing/2014/main" id="{63389611-EBFA-CFD7-D708-CF0B18C054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834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4">
              <a:extLst>
                <a:ext uri="{FF2B5EF4-FFF2-40B4-BE49-F238E27FC236}">
                  <a16:creationId xmlns:a16="http://schemas.microsoft.com/office/drawing/2014/main" id="{1C3F255F-34A2-169B-7B54-334459431D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834" y="2482181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">
              <a:extLst>
                <a:ext uri="{FF2B5EF4-FFF2-40B4-BE49-F238E27FC236}">
                  <a16:creationId xmlns:a16="http://schemas.microsoft.com/office/drawing/2014/main" id="{D081E0E8-09BF-11E8-683D-D0BBE7D18C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834" y="3442007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4">
              <a:extLst>
                <a:ext uri="{FF2B5EF4-FFF2-40B4-BE49-F238E27FC236}">
                  <a16:creationId xmlns:a16="http://schemas.microsoft.com/office/drawing/2014/main" id="{E7000C9F-EA7A-553C-CDD7-B5567BCFE7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834" y="4401833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4">
              <a:extLst>
                <a:ext uri="{FF2B5EF4-FFF2-40B4-BE49-F238E27FC236}">
                  <a16:creationId xmlns:a16="http://schemas.microsoft.com/office/drawing/2014/main" id="{A6E53635-B46F-1958-14CE-D5F988470E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834" y="536165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3684F432-3098-99CD-D501-14728874A33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DF3F9D0D-3218-3FA5-3818-F5AE4825B3EB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CE1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74B01B-DDDA-0FD2-C2D7-3111E6193172}"/>
              </a:ext>
            </a:extLst>
          </p:cNvPr>
          <p:cNvGrpSpPr/>
          <p:nvPr/>
        </p:nvGrpSpPr>
        <p:grpSpPr>
          <a:xfrm>
            <a:off x="6998642" y="1050460"/>
            <a:ext cx="4926659" cy="5268942"/>
            <a:chOff x="6998642" y="1050460"/>
            <a:chExt cx="4926659" cy="5268942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1403747B-3B53-859C-B5DE-80B3AE481740}"/>
                </a:ext>
              </a:extLst>
            </p:cNvPr>
            <p:cNvGrpSpPr/>
            <p:nvPr/>
          </p:nvGrpSpPr>
          <p:grpSpPr>
            <a:xfrm>
              <a:off x="6998642" y="1101685"/>
              <a:ext cx="4926659" cy="5217717"/>
              <a:chOff x="7115861" y="-3456087"/>
              <a:chExt cx="4308221" cy="9315752"/>
            </a:xfrm>
          </p:grpSpPr>
          <p:sp>
            <p:nvSpPr>
              <p:cNvPr id="52" name="Text 47"/>
              <p:cNvSpPr txBox="1"/>
              <p:nvPr/>
            </p:nvSpPr>
            <p:spPr>
              <a:xfrm>
                <a:off x="7329615" y="857615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/>
              <p:cNvPicPr>
                <a:picLocks/>
              </p:cNvPicPr>
              <p:nvPr/>
            </p:nvPicPr>
            <p:blipFill>
              <a:blip r:embed="rId16"/>
              <a:srcRect t="-842" b="-842"/>
              <a:stretch/>
            </p:blipFill>
            <p:spPr>
              <a:xfrm>
                <a:off x="7142554" y="798293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/>
              <p:cNvSpPr/>
              <p:nvPr/>
            </p:nvSpPr>
            <p:spPr>
              <a:xfrm>
                <a:off x="7115861" y="1439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/>
              <p:cNvPicPr>
                <a:picLocks/>
              </p:cNvPicPr>
              <p:nvPr/>
            </p:nvPicPr>
            <p:blipFill>
              <a:blip r:embed="rId17"/>
              <a:srcRect l="-837" r="-837"/>
              <a:stretch/>
            </p:blipFill>
            <p:spPr>
              <a:xfrm>
                <a:off x="7240219" y="1633955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/>
              <p:cNvSpPr txBox="1"/>
              <p:nvPr/>
            </p:nvSpPr>
            <p:spPr>
              <a:xfrm>
                <a:off x="7468819" y="1436069"/>
                <a:ext cx="3067812" cy="6099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State &amp; National Projects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Active participation in significant infrastructure projects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Shape 51"/>
              <p:cNvSpPr/>
              <p:nvPr/>
            </p:nvSpPr>
            <p:spPr>
              <a:xfrm>
                <a:off x="7115861" y="220206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/>
              <p:cNvPicPr>
                <a:picLocks/>
              </p:cNvPicPr>
              <p:nvPr/>
            </p:nvPicPr>
            <p:blipFill>
              <a:blip r:embed="rId18"/>
              <a:srcRect l="-837" r="-837"/>
              <a:stretch/>
            </p:blipFill>
            <p:spPr>
              <a:xfrm>
                <a:off x="7240219" y="2363912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/>
              <p:cNvSpPr txBox="1"/>
              <p:nvPr/>
            </p:nvSpPr>
            <p:spPr>
              <a:xfrm>
                <a:off x="7468819" y="2198679"/>
                <a:ext cx="3872291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Standards Development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Involved in guidelines, specifications and manuals development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/>
              <p:cNvSpPr/>
              <p:nvPr/>
            </p:nvSpPr>
            <p:spPr>
              <a:xfrm>
                <a:off x="7115861" y="296376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3" name="Image 6" descr="preencoded.png"/>
              <p:cNvPicPr>
                <a:picLocks/>
              </p:cNvPicPr>
              <p:nvPr/>
            </p:nvPicPr>
            <p:blipFill>
              <a:blip r:embed="rId19"/>
              <a:srcRect l="-837" r="-837"/>
              <a:stretch/>
            </p:blipFill>
            <p:spPr>
              <a:xfrm>
                <a:off x="7240219" y="3125604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4" name="Text 55"/>
              <p:cNvSpPr txBox="1"/>
              <p:nvPr/>
            </p:nvSpPr>
            <p:spPr>
              <a:xfrm>
                <a:off x="7468819" y="2999617"/>
                <a:ext cx="3955263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Indo Highway Capacity Manual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Successfully developed for Indian road conditions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Shape 57"/>
              <p:cNvSpPr/>
              <p:nvPr/>
            </p:nvSpPr>
            <p:spPr>
              <a:xfrm>
                <a:off x="7115861" y="3725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7" name="Image 7" descr="preencoded.png"/>
              <p:cNvPicPr>
                <a:picLocks/>
              </p:cNvPicPr>
              <p:nvPr/>
            </p:nvPicPr>
            <p:blipFill>
              <a:blip r:embed="rId20"/>
              <a:srcRect t="-1100" b="-1100"/>
              <a:stretch/>
            </p:blipFill>
            <p:spPr>
              <a:xfrm>
                <a:off x="7240219" y="3887303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8" name="Text 58"/>
              <p:cNvSpPr txBox="1"/>
              <p:nvPr/>
            </p:nvSpPr>
            <p:spPr>
              <a:xfrm>
                <a:off x="7468819" y="3697110"/>
                <a:ext cx="3872291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TPMDC Conference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Organizing biennial conference since 1996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/>
              <p:cNvSpPr/>
              <p:nvPr/>
            </p:nvSpPr>
            <p:spPr>
              <a:xfrm>
                <a:off x="7115861" y="4488065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1" name="Image 8" descr="preencoded.png"/>
              <p:cNvPicPr>
                <a:picLocks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7240220" y="466623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/>
              <p:cNvSpPr txBox="1"/>
              <p:nvPr/>
            </p:nvSpPr>
            <p:spPr>
              <a:xfrm>
                <a:off x="7468819" y="4484680"/>
                <a:ext cx="3872291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/>
              <p:cNvSpPr/>
              <p:nvPr/>
            </p:nvSpPr>
            <p:spPr>
              <a:xfrm>
                <a:off x="7115861" y="5249761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/>
              <p:cNvPicPr>
                <a:picLocks/>
              </p:cNvPicPr>
              <p:nvPr/>
            </p:nvPicPr>
            <p:blipFill>
              <a:blip r:embed="rId22"/>
              <a:srcRect l="-1507" r="-1507"/>
              <a:stretch/>
            </p:blipFill>
            <p:spPr>
              <a:xfrm>
                <a:off x="7240219" y="5411610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/>
              <p:cNvSpPr txBox="1"/>
              <p:nvPr/>
            </p:nvSpPr>
            <p:spPr>
              <a:xfrm>
                <a:off x="7468819" y="5271512"/>
                <a:ext cx="3955263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Committee Participation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Active in IRC, MoRTH, NCHRP, TRB committees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Text 65"/>
              <p:cNvSpPr txBox="1"/>
              <p:nvPr/>
            </p:nvSpPr>
            <p:spPr>
              <a:xfrm>
                <a:off x="7468819" y="5159045"/>
                <a:ext cx="2936138" cy="1527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16370077-06F2-28AA-BFBA-3AC1580AF7B2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861A870-A3FB-7EE4-714B-A4EFDF107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2147F34C-5DBA-BBA0-5924-76EF052E1A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584549"/>
              </p:ext>
            </p:extLst>
          </p:nvPr>
        </p:nvGraphicFramePr>
        <p:xfrm>
          <a:off x="6998642" y="1424947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sp>
        <p:nvSpPr>
          <p:cNvPr id="29" name="Shape 2">
            <a:extLst>
              <a:ext uri="{FF2B5EF4-FFF2-40B4-BE49-F238E27FC236}">
                <a16:creationId xmlns:a16="http://schemas.microsoft.com/office/drawing/2014/main" id="{63359D28-DD2A-EB32-B8FF-5699BB859485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F58CF-FD99-DE44-A2C8-C66DE1D9D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BBF247E1-EF7D-5041-46E1-10CCE44424E6}"/>
              </a:ext>
            </a:extLst>
          </p:cNvPr>
          <p:cNvSpPr/>
          <p:nvPr/>
        </p:nvSpPr>
        <p:spPr>
          <a:xfrm>
            <a:off x="0" y="947318"/>
            <a:ext cx="12191694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35" name="Shape 35">
            <a:extLst>
              <a:ext uri="{FF2B5EF4-FFF2-40B4-BE49-F238E27FC236}">
                <a16:creationId xmlns:a16="http://schemas.microsoft.com/office/drawing/2014/main" id="{DD5D4DF6-FA93-B4B4-A01A-54F2400344CC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CE1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33D0A416-F24A-8587-7688-7FCBA8CB5E0A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F49F5C37-3E12-2BB7-C9D9-D173F7833A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007EB32C-436D-864E-9F42-6B2C34DB8408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TSE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2EE1C367-1201-637F-96EA-5614F1713536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Transportation Systems Engineering – TSE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648D2154-C9A1-5924-E365-1034B31579A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/>
          <p:cNvSpPr/>
          <p:nvPr/>
        </p:nvSpPr>
        <p:spPr>
          <a:xfrm>
            <a:off x="7197242" y="1009117"/>
            <a:ext cx="4686300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34985" y="1147302"/>
            <a:ext cx="171907" cy="171907"/>
          </a:xfrm>
          <a:prstGeom prst="rect">
            <a:avLst/>
          </a:prstGeom>
        </p:spPr>
      </p:pic>
      <p:pic>
        <p:nvPicPr>
          <p:cNvPr id="110" name="Image 25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" r="134"/>
          <a:stretch/>
        </p:blipFill>
        <p:spPr>
          <a:xfrm>
            <a:off x="7157621" y="1582342"/>
            <a:ext cx="2304000" cy="1152000"/>
          </a:xfrm>
          <a:prstGeom prst="rect">
            <a:avLst/>
          </a:prstGeom>
        </p:spPr>
      </p:pic>
      <p:sp>
        <p:nvSpPr>
          <p:cNvPr id="117" name="Text 27"/>
          <p:cNvSpPr txBox="1"/>
          <p:nvPr/>
        </p:nvSpPr>
        <p:spPr>
          <a:xfrm>
            <a:off x="7434986" y="2756270"/>
            <a:ext cx="1836348" cy="457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Asphalt Mix Performance Tester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8" name="Image 27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64" b="30664"/>
          <a:stretch/>
        </p:blipFill>
        <p:spPr>
          <a:xfrm>
            <a:off x="7157621" y="2869006"/>
            <a:ext cx="2304000" cy="1152000"/>
          </a:xfrm>
          <a:prstGeom prst="rect">
            <a:avLst/>
          </a:prstGeom>
        </p:spPr>
      </p:pic>
      <p:sp>
        <p:nvSpPr>
          <p:cNvPr id="131" name="Text 28"/>
          <p:cNvSpPr txBox="1"/>
          <p:nvPr/>
        </p:nvSpPr>
        <p:spPr>
          <a:xfrm>
            <a:off x="7864392" y="3999814"/>
            <a:ext cx="890459" cy="165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Truck Simulator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2" name="Imag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6" b="15056"/>
          <a:stretch/>
        </p:blipFill>
        <p:spPr>
          <a:xfrm>
            <a:off x="9614002" y="2866254"/>
            <a:ext cx="2345556" cy="1149327"/>
          </a:xfrm>
          <a:prstGeom prst="rect">
            <a:avLst/>
          </a:prstGeom>
        </p:spPr>
      </p:pic>
      <p:sp>
        <p:nvSpPr>
          <p:cNvPr id="136" name="Text 29"/>
          <p:cNvSpPr txBox="1"/>
          <p:nvPr/>
        </p:nvSpPr>
        <p:spPr>
          <a:xfrm>
            <a:off x="10369178" y="4024527"/>
            <a:ext cx="835205" cy="117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Bike Simulator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7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5" b="19775"/>
          <a:stretch/>
        </p:blipFill>
        <p:spPr>
          <a:xfrm>
            <a:off x="7154309" y="5441784"/>
            <a:ext cx="4805249" cy="1152000"/>
          </a:xfrm>
          <a:prstGeom prst="rect">
            <a:avLst/>
          </a:prstGeom>
        </p:spPr>
      </p:pic>
      <p:sp>
        <p:nvSpPr>
          <p:cNvPr id="139" name="Text 30"/>
          <p:cNvSpPr txBox="1"/>
          <p:nvPr/>
        </p:nvSpPr>
        <p:spPr>
          <a:xfrm>
            <a:off x="8677611" y="6586899"/>
            <a:ext cx="1758644" cy="1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Cold Bituminous Mix Recycling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3" name="Image 35"/>
          <p:cNvPicPr>
            <a:picLocks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688" r="688"/>
          <a:stretch/>
        </p:blipFill>
        <p:spPr>
          <a:xfrm>
            <a:off x="9622275" y="4157872"/>
            <a:ext cx="2337283" cy="1102965"/>
          </a:xfrm>
          <a:prstGeom prst="rect">
            <a:avLst/>
          </a:prstGeom>
        </p:spPr>
      </p:pic>
      <p:sp>
        <p:nvSpPr>
          <p:cNvPr id="146" name="Shape 22"/>
          <p:cNvSpPr/>
          <p:nvPr/>
        </p:nvSpPr>
        <p:spPr>
          <a:xfrm>
            <a:off x="10544175" y="1090023"/>
            <a:ext cx="1288083" cy="234900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32"/>
          <p:cNvSpPr txBox="1"/>
          <p:nvPr/>
        </p:nvSpPr>
        <p:spPr>
          <a:xfrm>
            <a:off x="10253889" y="5260837"/>
            <a:ext cx="1205935" cy="143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Instrumented Vehicle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4AE7020-5914-D657-9F4C-93D9DBA6B386}"/>
              </a:ext>
            </a:extLst>
          </p:cNvPr>
          <p:cNvGrpSpPr/>
          <p:nvPr/>
        </p:nvGrpSpPr>
        <p:grpSpPr>
          <a:xfrm>
            <a:off x="304494" y="1105941"/>
            <a:ext cx="6784585" cy="5326738"/>
            <a:chOff x="304494" y="1105941"/>
            <a:chExt cx="6784585" cy="5326738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0E9BD5B7-D7E7-4BAE-C326-14ECBF4360D1}"/>
                </a:ext>
              </a:extLst>
            </p:cNvPr>
            <p:cNvGrpSpPr/>
            <p:nvPr/>
          </p:nvGrpSpPr>
          <p:grpSpPr>
            <a:xfrm>
              <a:off x="304494" y="1105941"/>
              <a:ext cx="6784585" cy="5326738"/>
              <a:chOff x="304494" y="1109701"/>
              <a:chExt cx="6784585" cy="6077102"/>
            </a:xfrm>
          </p:grpSpPr>
          <p:pic>
            <p:nvPicPr>
              <p:cNvPr id="2" name="Image 1" descr="preencoded.png"/>
              <p:cNvPicPr>
                <a:picLocks noChangeAspect="1"/>
              </p:cNvPicPr>
              <p:nvPr/>
            </p:nvPicPr>
            <p:blipFill>
              <a:blip r:embed="rId12"/>
              <a:srcRect t="-43" b="-43"/>
              <a:stretch/>
            </p:blipFill>
            <p:spPr>
              <a:xfrm>
                <a:off x="304495" y="1166393"/>
                <a:ext cx="133502" cy="152705"/>
              </a:xfrm>
              <a:prstGeom prst="rect">
                <a:avLst/>
              </a:prstGeom>
            </p:spPr>
          </p:pic>
          <p:sp>
            <p:nvSpPr>
              <p:cNvPr id="3" name="Text 2"/>
              <p:cNvSpPr txBox="1"/>
              <p:nvPr/>
            </p:nvSpPr>
            <p:spPr>
              <a:xfrm>
                <a:off x="514807" y="1109701"/>
                <a:ext cx="3533318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Specialized Laboratories</a:t>
                </a:r>
                <a:endParaRPr lang="en-US" sz="1600" dirty="0"/>
              </a:p>
            </p:txBody>
          </p:sp>
          <p:pic>
            <p:nvPicPr>
              <p:cNvPr id="4" name="Image 2" descr="preencoded.png"/>
              <p:cNvPicPr>
                <a:picLocks noChangeAspect="1"/>
              </p:cNvPicPr>
              <p:nvPr/>
            </p:nvPicPr>
            <p:blipFill>
              <a:blip r:embed="rId13"/>
              <a:srcRect l="-1" r="-1"/>
              <a:stretch/>
            </p:blipFill>
            <p:spPr>
              <a:xfrm>
                <a:off x="304495" y="1566901"/>
                <a:ext cx="6784584" cy="1331038"/>
              </a:xfrm>
              <a:prstGeom prst="rect">
                <a:avLst/>
              </a:prstGeom>
            </p:spPr>
          </p:pic>
          <p:sp>
            <p:nvSpPr>
              <p:cNvPr id="8" name="Shape 3"/>
              <p:cNvSpPr/>
              <p:nvPr/>
            </p:nvSpPr>
            <p:spPr>
              <a:xfrm>
                <a:off x="533095" y="1804645"/>
                <a:ext cx="371246" cy="381305"/>
              </a:xfrm>
              <a:prstGeom prst="roundRect">
                <a:avLst>
                  <a:gd name="adj" fmla="val 25262"/>
                </a:avLst>
              </a:prstGeom>
              <a:blipFill>
                <a:blip r:embed="rId14"/>
                <a:stretch>
                  <a:fillRect/>
                </a:stretch>
              </a:blip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>
                  <a:blipFill>
                    <a:blip r:embed="rId15">
                      <a:extLst>
                        <a:ext uri="{96DAC541-7B7A-43D3-8B79-37D633B846F1}">
                          <asvg:svgBlip xmlns:asvg="http://schemas.microsoft.com/office/drawing/2016/SVG/main" r:embed="rId16"/>
                        </a:ext>
                      </a:extLst>
                    </a:blip>
                    <a:stretch>
                      <a:fillRect/>
                    </a:stretch>
                  </a:blipFill>
                </a:endParaRPr>
              </a:p>
            </p:txBody>
          </p:sp>
          <p:sp>
            <p:nvSpPr>
              <p:cNvPr id="9" name="Text 4"/>
              <p:cNvSpPr txBox="1"/>
              <p:nvPr/>
            </p:nvSpPr>
            <p:spPr>
              <a:xfrm>
                <a:off x="1057046" y="1767154"/>
                <a:ext cx="5667451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Advanced Pavement Lab</a:t>
                </a:r>
                <a:endParaRPr lang="en-US" sz="1400" dirty="0"/>
              </a:p>
            </p:txBody>
          </p:sp>
          <p:sp>
            <p:nvSpPr>
              <p:cNvPr id="13" name="Text 5"/>
              <p:cNvSpPr txBox="1"/>
              <p:nvPr/>
            </p:nvSpPr>
            <p:spPr>
              <a:xfrm>
                <a:off x="1238098" y="2110054"/>
                <a:ext cx="5760000" cy="3813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State-of-the-art equipment for quality control, engineering performance and characterization of bituminous mixes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Text 6"/>
              <p:cNvSpPr txBox="1"/>
              <p:nvPr/>
            </p:nvSpPr>
            <p:spPr>
              <a:xfrm>
                <a:off x="1238098" y="2548052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Promoting sustainable road construction practices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9" name="Image 6" descr="preencoded.png"/>
              <p:cNvPicPr>
                <a:picLocks noChangeAspect="1"/>
              </p:cNvPicPr>
              <p:nvPr/>
            </p:nvPicPr>
            <p:blipFill>
              <a:blip r:embed="rId17"/>
              <a:srcRect t="-15" b="-15"/>
              <a:stretch/>
            </p:blipFill>
            <p:spPr>
              <a:xfrm>
                <a:off x="304494" y="3091205"/>
                <a:ext cx="6784583" cy="1429207"/>
              </a:xfrm>
              <a:prstGeom prst="rect">
                <a:avLst/>
              </a:prstGeom>
            </p:spPr>
          </p:pic>
          <p:sp>
            <p:nvSpPr>
              <p:cNvPr id="49" name="Shape 7"/>
              <p:cNvSpPr/>
              <p:nvPr/>
            </p:nvSpPr>
            <p:spPr>
              <a:xfrm>
                <a:off x="533095" y="3328949"/>
                <a:ext cx="276149" cy="381305"/>
              </a:xfrm>
              <a:prstGeom prst="roundRect">
                <a:avLst>
                  <a:gd name="adj" fmla="val 45672"/>
                </a:avLst>
              </a:prstGeom>
              <a:blipFill>
                <a:blip r:embed="rId18"/>
                <a:stretch>
                  <a:fillRect/>
                </a:stretch>
              </a:blip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0" name="Text 8"/>
              <p:cNvSpPr txBox="1"/>
              <p:nvPr/>
            </p:nvSpPr>
            <p:spPr>
              <a:xfrm>
                <a:off x="961949" y="3290545"/>
                <a:ext cx="5172761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Traffic Engineering Lab</a:t>
                </a:r>
                <a:endParaRPr lang="en-US" sz="1400" dirty="0"/>
              </a:p>
            </p:txBody>
          </p:sp>
          <p:sp>
            <p:nvSpPr>
              <p:cNvPr id="51" name="Text 9"/>
              <p:cNvSpPr txBox="1"/>
              <p:nvPr/>
            </p:nvSpPr>
            <p:spPr>
              <a:xfrm>
                <a:off x="1143000" y="3633445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India’s only lab with car, truck and bike simulators for driver behavioral studies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78" name="Image 8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961949" y="3671849"/>
                <a:ext cx="105156" cy="114300"/>
              </a:xfrm>
              <a:prstGeom prst="rect">
                <a:avLst/>
              </a:prstGeom>
            </p:spPr>
          </p:pic>
          <p:sp>
            <p:nvSpPr>
              <p:cNvPr id="79" name="Text 10"/>
              <p:cNvSpPr txBox="1"/>
              <p:nvPr/>
            </p:nvSpPr>
            <p:spPr>
              <a:xfrm>
                <a:off x="1143000" y="3881247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Developed driver training modules for Indian road conditions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1" name="Image 9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961949" y="3919652"/>
                <a:ext cx="105156" cy="114300"/>
              </a:xfrm>
              <a:prstGeom prst="rect">
                <a:avLst/>
              </a:prstGeom>
            </p:spPr>
          </p:pic>
          <p:sp>
            <p:nvSpPr>
              <p:cNvPr id="82" name="Text 11"/>
              <p:cNvSpPr txBox="1"/>
              <p:nvPr/>
            </p:nvSpPr>
            <p:spPr>
              <a:xfrm>
                <a:off x="1143000" y="4129049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Integration of monitoring systems and in-vehicle alerts for safety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3" name="Image 10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961949" y="4167454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84" name="Image 11" descr="preencoded.png"/>
              <p:cNvPicPr>
                <a:picLocks noChangeAspect="1"/>
              </p:cNvPicPr>
              <p:nvPr/>
            </p:nvPicPr>
            <p:blipFill>
              <a:blip r:embed="rId20"/>
              <a:srcRect t="-12" b="-12"/>
              <a:stretch/>
            </p:blipFill>
            <p:spPr>
              <a:xfrm>
                <a:off x="304495" y="4672203"/>
                <a:ext cx="6784580" cy="1181405"/>
              </a:xfrm>
              <a:prstGeom prst="rect">
                <a:avLst/>
              </a:prstGeom>
            </p:spPr>
          </p:pic>
          <p:sp>
            <p:nvSpPr>
              <p:cNvPr id="87" name="Shape 12"/>
              <p:cNvSpPr/>
              <p:nvPr/>
            </p:nvSpPr>
            <p:spPr>
              <a:xfrm>
                <a:off x="533095" y="4909947"/>
                <a:ext cx="371246" cy="381305"/>
              </a:xfrm>
              <a:prstGeom prst="roundRect">
                <a:avLst>
                  <a:gd name="adj" fmla="val 25262"/>
                </a:avLst>
              </a:prstGeom>
              <a:blipFill>
                <a:blip r:embed="rId21"/>
                <a:stretch>
                  <a:fillRect/>
                </a:stretch>
              </a:blip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88" name="Text 13"/>
              <p:cNvSpPr txBox="1"/>
              <p:nvPr/>
            </p:nvSpPr>
            <p:spPr>
              <a:xfrm>
                <a:off x="1057046" y="4872457"/>
                <a:ext cx="4067251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Highway Materials Lab</a:t>
                </a:r>
                <a:endParaRPr lang="en-US" sz="1400" dirty="0"/>
              </a:p>
            </p:txBody>
          </p:sp>
          <p:sp>
            <p:nvSpPr>
              <p:cNvPr id="89" name="Text 14"/>
              <p:cNvSpPr txBox="1"/>
              <p:nvPr/>
            </p:nvSpPr>
            <p:spPr>
              <a:xfrm>
                <a:off x="1238098" y="5215357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Highway materials characterization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90" name="Image 13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1057046" y="5252847"/>
                <a:ext cx="105156" cy="114300"/>
              </a:xfrm>
              <a:prstGeom prst="rect">
                <a:avLst/>
              </a:prstGeom>
            </p:spPr>
          </p:pic>
          <p:sp>
            <p:nvSpPr>
              <p:cNvPr id="91" name="Text 15"/>
              <p:cNvSpPr txBox="1"/>
              <p:nvPr/>
            </p:nvSpPr>
            <p:spPr>
              <a:xfrm>
                <a:off x="1238098" y="5462245"/>
                <a:ext cx="576000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Training of UG and PG students on highway materials testing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92" name="Image 14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1057046" y="5500649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93" name="Image 15" descr="preencoded.png"/>
              <p:cNvPicPr>
                <a:picLocks noChangeAspect="1"/>
              </p:cNvPicPr>
              <p:nvPr/>
            </p:nvPicPr>
            <p:blipFill>
              <a:blip r:embed="rId20"/>
              <a:srcRect t="-12" b="-12"/>
              <a:stretch/>
            </p:blipFill>
            <p:spPr>
              <a:xfrm>
                <a:off x="304494" y="6005398"/>
                <a:ext cx="6784581" cy="1181405"/>
              </a:xfrm>
              <a:prstGeom prst="rect">
                <a:avLst/>
              </a:prstGeom>
            </p:spPr>
          </p:pic>
          <p:sp>
            <p:nvSpPr>
              <p:cNvPr id="94" name="Shape 16"/>
              <p:cNvSpPr/>
              <p:nvPr/>
            </p:nvSpPr>
            <p:spPr>
              <a:xfrm>
                <a:off x="533095" y="6244057"/>
                <a:ext cx="390449" cy="381305"/>
              </a:xfrm>
              <a:prstGeom prst="roundRect">
                <a:avLst>
                  <a:gd name="adj" fmla="val 23981"/>
                </a:avLst>
              </a:prstGeom>
              <a:blipFill>
                <a:blip r:embed="rId22"/>
                <a:stretch>
                  <a:fillRect/>
                </a:stretch>
              </a:blipFill>
              <a:ln w="12700">
                <a:solidFill>
                  <a:srgbClr val="FFFFFF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95" name="Text 17"/>
              <p:cNvSpPr txBox="1"/>
              <p:nvPr/>
            </p:nvSpPr>
            <p:spPr>
              <a:xfrm>
                <a:off x="1076249" y="6205652"/>
                <a:ext cx="5629961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TSE Studio</a:t>
                </a:r>
                <a:endParaRPr lang="en-US" sz="1400" dirty="0"/>
              </a:p>
            </p:txBody>
          </p:sp>
          <p:pic>
            <p:nvPicPr>
              <p:cNvPr id="97" name="Image 17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1076249" y="6586957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99" name="Image 18" descr="preencoded.png"/>
              <p:cNvPicPr>
                <a:picLocks noChangeAspect="1"/>
              </p:cNvPicPr>
              <p:nvPr/>
            </p:nvPicPr>
            <p:blipFill>
              <a:blip r:embed="rId19"/>
              <a:srcRect l="-2571" r="-2571"/>
              <a:stretch/>
            </p:blipFill>
            <p:spPr>
              <a:xfrm>
                <a:off x="1076249" y="6833845"/>
                <a:ext cx="105156" cy="114300"/>
              </a:xfrm>
              <a:prstGeom prst="rect">
                <a:avLst/>
              </a:prstGeom>
            </p:spPr>
          </p:pic>
        </p:grpSp>
        <p:sp>
          <p:nvSpPr>
            <p:cNvPr id="96" name="Text 18"/>
            <p:cNvSpPr txBox="1"/>
            <p:nvPr/>
          </p:nvSpPr>
          <p:spPr>
            <a:xfrm>
              <a:off x="1329079" y="5824404"/>
              <a:ext cx="5760000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Provide working space for more than 40 Research Scholars and Project Associates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Text 19"/>
            <p:cNvSpPr txBox="1"/>
            <p:nvPr/>
          </p:nvSpPr>
          <p:spPr>
            <a:xfrm>
              <a:off x="1329079" y="6072206"/>
              <a:ext cx="5760000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Computation facility for transportation infrastructure planning, design and operations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48" name="Image 5" descr="preencoded.png">
            <a:extLst>
              <a:ext uri="{FF2B5EF4-FFF2-40B4-BE49-F238E27FC236}">
                <a16:creationId xmlns:a16="http://schemas.microsoft.com/office/drawing/2014/main" id="{DB367EA0-3DD3-9967-5E60-FDA3AED9B692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-2571" r="-2571"/>
          <a:stretch/>
        </p:blipFill>
        <p:spPr>
          <a:xfrm>
            <a:off x="1050647" y="2386203"/>
            <a:ext cx="105156" cy="114300"/>
          </a:xfrm>
          <a:prstGeom prst="rect">
            <a:avLst/>
          </a:prstGeom>
        </p:spPr>
      </p:pic>
      <p:pic>
        <p:nvPicPr>
          <p:cNvPr id="149" name="Image 5" descr="preencoded.png">
            <a:extLst>
              <a:ext uri="{FF2B5EF4-FFF2-40B4-BE49-F238E27FC236}">
                <a16:creationId xmlns:a16="http://schemas.microsoft.com/office/drawing/2014/main" id="{94EF2821-3C1D-3969-7972-F8F9313765F8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-2571" r="-2571"/>
          <a:stretch/>
        </p:blipFill>
        <p:spPr>
          <a:xfrm>
            <a:off x="1050647" y="2032883"/>
            <a:ext cx="105156" cy="1143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0C337E6-B02F-568A-05BB-02CD4627817D}"/>
              </a:ext>
            </a:extLst>
          </p:cNvPr>
          <p:cNvGrpSpPr/>
          <p:nvPr/>
        </p:nvGrpSpPr>
        <p:grpSpPr>
          <a:xfrm>
            <a:off x="7154309" y="4161273"/>
            <a:ext cx="2304000" cy="1099564"/>
            <a:chOff x="7154309" y="4161273"/>
            <a:chExt cx="2304000" cy="109956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A05B3C-AF9B-2626-0768-D35E14CD3630}"/>
                </a:ext>
              </a:extLst>
            </p:cNvPr>
            <p:cNvSpPr/>
            <p:nvPr/>
          </p:nvSpPr>
          <p:spPr>
            <a:xfrm>
              <a:off x="7154309" y="4161273"/>
              <a:ext cx="2304000" cy="10995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BB6FC97-5493-3602-10F0-7A0AC9690871}"/>
                </a:ext>
              </a:extLst>
            </p:cNvPr>
            <p:cNvGrpSpPr/>
            <p:nvPr/>
          </p:nvGrpSpPr>
          <p:grpSpPr>
            <a:xfrm>
              <a:off x="7348642" y="4311672"/>
              <a:ext cx="1922691" cy="875422"/>
              <a:chOff x="7354230" y="4433648"/>
              <a:chExt cx="1922691" cy="721028"/>
            </a:xfrm>
          </p:grpSpPr>
          <p:pic>
            <p:nvPicPr>
              <p:cNvPr id="150" name="Picture 5" descr="Glasses based eye tracker for physical environments">
                <a:extLst>
                  <a:ext uri="{FF2B5EF4-FFF2-40B4-BE49-F238E27FC236}">
                    <a16:creationId xmlns:a16="http://schemas.microsoft.com/office/drawing/2014/main" id="{7387DB42-EF5A-1391-3006-DD550DFC42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4230" y="4433648"/>
                <a:ext cx="1057839" cy="396000"/>
              </a:xfrm>
              <a:prstGeom prst="rect">
                <a:avLst/>
              </a:prstGeom>
              <a:effectLst>
                <a:softEdge rad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1" name="Picture 150">
                <a:extLst>
                  <a:ext uri="{FF2B5EF4-FFF2-40B4-BE49-F238E27FC236}">
                    <a16:creationId xmlns:a16="http://schemas.microsoft.com/office/drawing/2014/main" id="{CEC6D3C7-A8FA-DC33-AE61-A023665183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84986" y="4434676"/>
                <a:ext cx="691935" cy="720000"/>
              </a:xfrm>
              <a:prstGeom prst="ellipse">
                <a:avLst/>
              </a:prstGeom>
              <a:ln w="63500" cap="rnd">
                <a:noFill/>
              </a:ln>
              <a:effectLst/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</p:grpSp>
      <p:pic>
        <p:nvPicPr>
          <p:cNvPr id="152" name="Image 25">
            <a:extLst>
              <a:ext uri="{FF2B5EF4-FFF2-40B4-BE49-F238E27FC236}">
                <a16:creationId xmlns:a16="http://schemas.microsoft.com/office/drawing/2014/main" id="{52EBF779-E335-0A82-88D7-DC3C4DCD181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 b="8517"/>
          <a:stretch/>
        </p:blipFill>
        <p:spPr>
          <a:xfrm>
            <a:off x="9622275" y="1582342"/>
            <a:ext cx="2337283" cy="1149327"/>
          </a:xfrm>
          <a:prstGeom prst="rect">
            <a:avLst/>
          </a:prstGeom>
        </p:spPr>
      </p:pic>
      <p:sp>
        <p:nvSpPr>
          <p:cNvPr id="154" name="Text 27">
            <a:extLst>
              <a:ext uri="{FF2B5EF4-FFF2-40B4-BE49-F238E27FC236}">
                <a16:creationId xmlns:a16="http://schemas.microsoft.com/office/drawing/2014/main" id="{81015A98-41C4-4174-B1B3-EE9A343F4B95}"/>
              </a:ext>
            </a:extLst>
          </p:cNvPr>
          <p:cNvSpPr txBox="1"/>
          <p:nvPr/>
        </p:nvSpPr>
        <p:spPr>
          <a:xfrm>
            <a:off x="9825331" y="2756360"/>
            <a:ext cx="1931170" cy="941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Hamburg Wheel Tracking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Text 31"/>
          <p:cNvSpPr txBox="1"/>
          <p:nvPr/>
        </p:nvSpPr>
        <p:spPr>
          <a:xfrm>
            <a:off x="7717923" y="5288814"/>
            <a:ext cx="1176772" cy="14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Field Data Collection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CF75BC49-19B3-6341-3B56-81C29E49EE32}"/>
              </a:ext>
            </a:extLst>
          </p:cNvPr>
          <p:cNvSpPr txBox="1"/>
          <p:nvPr/>
        </p:nvSpPr>
        <p:spPr>
          <a:xfrm>
            <a:off x="7691269" y="1090023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C5CEA6C3-3E91-8308-4196-FC6834B2B63D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6052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Geotechnical Engineering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(GE) – CE 2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CAF455BA-D118-D446-C874-0C1A9CD4560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977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1DD99-EC32-B93A-7E3D-62D96450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3BE1CF95-3F3B-6BE1-02DA-571B21E38074}"/>
              </a:ext>
            </a:extLst>
          </p:cNvPr>
          <p:cNvSpPr/>
          <p:nvPr/>
        </p:nvSpPr>
        <p:spPr>
          <a:xfrm>
            <a:off x="0" y="927659"/>
            <a:ext cx="12191694" cy="5720334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24BF3BA2-36E1-A176-83C5-46E23B67C8F1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81AB1FFC-C781-DE9D-417B-C43D26EF7D26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9E80AF99-7B36-B40F-CE4A-8AC47AFF20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4B988F5E-9486-82DC-1596-52EAAD8F93FC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AA75913F-EACD-312F-3586-8221B8121DD5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Geotechnical Engineering – GE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087214BE-A7E4-0643-324B-E0EFA03AD9A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97E4ABBC-5A81-DFC3-3482-2C24F6D7F750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CE2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0E58D7-64AF-B8B3-959B-DD99B348B8D5}"/>
              </a:ext>
            </a:extLst>
          </p:cNvPr>
          <p:cNvGrpSpPr/>
          <p:nvPr/>
        </p:nvGrpSpPr>
        <p:grpSpPr>
          <a:xfrm>
            <a:off x="6998642" y="1050460"/>
            <a:ext cx="5068867" cy="5332949"/>
            <a:chOff x="6998642" y="1050460"/>
            <a:chExt cx="5068867" cy="5332949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F3A85044-C744-2CBD-1C4D-B77210E50544}"/>
                </a:ext>
              </a:extLst>
            </p:cNvPr>
            <p:cNvGrpSpPr/>
            <p:nvPr/>
          </p:nvGrpSpPr>
          <p:grpSpPr>
            <a:xfrm>
              <a:off x="6998642" y="1101685"/>
              <a:ext cx="5068867" cy="5281724"/>
              <a:chOff x="7115861" y="-3456087"/>
              <a:chExt cx="4432578" cy="9430044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5180BAAD-E07D-1FA5-1DC8-92A980E210B5}"/>
                  </a:ext>
                </a:extLst>
              </p:cNvPr>
              <p:cNvSpPr txBox="1"/>
              <p:nvPr/>
            </p:nvSpPr>
            <p:spPr>
              <a:xfrm>
                <a:off x="7329615" y="971902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588E5D63-015F-07A9-99DD-497167F41BED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/>
              <a:srcRect t="-842" b="-842"/>
              <a:stretch/>
            </p:blipFill>
            <p:spPr>
              <a:xfrm>
                <a:off x="7142554" y="912580"/>
                <a:ext cx="188886" cy="385649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E051BFC4-D509-BBE5-3A72-B495F9ED1E5F}"/>
                  </a:ext>
                </a:extLst>
              </p:cNvPr>
              <p:cNvSpPr/>
              <p:nvPr/>
            </p:nvSpPr>
            <p:spPr>
              <a:xfrm>
                <a:off x="7115861" y="1553735"/>
                <a:ext cx="4308221" cy="609903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>
                <a:extLst>
                  <a:ext uri="{FF2B5EF4-FFF2-40B4-BE49-F238E27FC236}">
                    <a16:creationId xmlns:a16="http://schemas.microsoft.com/office/drawing/2014/main" id="{958BEFC5-9683-FC6F-A936-3417B2F721CD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rcRect l="-837" r="-837"/>
              <a:stretch/>
            </p:blipFill>
            <p:spPr>
              <a:xfrm>
                <a:off x="7240219" y="1715589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>
                <a:extLst>
                  <a:ext uri="{FF2B5EF4-FFF2-40B4-BE49-F238E27FC236}">
                    <a16:creationId xmlns:a16="http://schemas.microsoft.com/office/drawing/2014/main" id="{16D416E8-DF60-1456-2042-5F2477A0CA20}"/>
                  </a:ext>
                </a:extLst>
              </p:cNvPr>
              <p:cNvSpPr txBox="1"/>
              <p:nvPr/>
            </p:nvSpPr>
            <p:spPr>
              <a:xfrm>
                <a:off x="7468819" y="1550357"/>
                <a:ext cx="4079620" cy="60990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National Geotechnical Centrifuge Facility</a:t>
                </a:r>
              </a:p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Large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- scale centrifuge facility for advanced soil–structure studies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BD71C55C-1583-9BE9-DC20-DF0612FDE560}"/>
                  </a:ext>
                </a:extLst>
              </p:cNvPr>
              <p:cNvSpPr/>
              <p:nvPr/>
            </p:nvSpPr>
            <p:spPr>
              <a:xfrm>
                <a:off x="7115861" y="2316351"/>
                <a:ext cx="4308221" cy="609905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>
                <a:extLst>
                  <a:ext uri="{FF2B5EF4-FFF2-40B4-BE49-F238E27FC236}">
                    <a16:creationId xmlns:a16="http://schemas.microsoft.com/office/drawing/2014/main" id="{95FD7CE9-5864-DB2C-E410-F89983190A13}"/>
                  </a:ext>
                </a:extLst>
              </p:cNvPr>
              <p:cNvPicPr>
                <a:picLocks/>
              </p:cNvPicPr>
              <p:nvPr/>
            </p:nvPicPr>
            <p:blipFill>
              <a:blip r:embed="rId7"/>
              <a:srcRect l="-837" r="-837"/>
              <a:stretch/>
            </p:blipFill>
            <p:spPr>
              <a:xfrm>
                <a:off x="7240219" y="249451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ED5E006A-6C20-0303-0DCA-B44508D7D71D}"/>
                  </a:ext>
                </a:extLst>
              </p:cNvPr>
              <p:cNvSpPr txBox="1"/>
              <p:nvPr/>
            </p:nvSpPr>
            <p:spPr>
              <a:xfrm>
                <a:off x="7468820" y="2312968"/>
                <a:ext cx="3955263" cy="61237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Standards &amp; Guideline Development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 earthquake geotechnics, dynamic soil behavior &amp; liquefaction studies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2FD54218-57EE-F252-65E9-E48CC6F4D476}"/>
                  </a:ext>
                </a:extLst>
              </p:cNvPr>
              <p:cNvSpPr/>
              <p:nvPr/>
            </p:nvSpPr>
            <p:spPr>
              <a:xfrm>
                <a:off x="7115861" y="3078048"/>
                <a:ext cx="4308221" cy="609905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3" name="Image 6" descr="preencoded.png">
                <a:extLst>
                  <a:ext uri="{FF2B5EF4-FFF2-40B4-BE49-F238E27FC236}">
                    <a16:creationId xmlns:a16="http://schemas.microsoft.com/office/drawing/2014/main" id="{C7B1B17D-C490-B6D6-9376-26812BAD8D5F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/>
              <a:srcRect l="-837" r="-837"/>
              <a:stretch/>
            </p:blipFill>
            <p:spPr>
              <a:xfrm>
                <a:off x="7240219" y="323989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98F01332-3F4D-B034-F9BB-1C50A8EC9100}"/>
                  </a:ext>
                </a:extLst>
              </p:cNvPr>
              <p:cNvSpPr txBox="1"/>
              <p:nvPr/>
            </p:nvSpPr>
            <p:spPr>
              <a:xfrm>
                <a:off x="7468819" y="3113907"/>
                <a:ext cx="3955263" cy="57313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Critical Infrastructure projects like “Atal Setu”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Collaborates with industry partners for consultancy &amp; applied research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D878AEBD-48FD-2A66-EEDB-18E7D0B69899}"/>
                  </a:ext>
                </a:extLst>
              </p:cNvPr>
              <p:cNvSpPr/>
              <p:nvPr/>
            </p:nvSpPr>
            <p:spPr>
              <a:xfrm>
                <a:off x="7115861" y="3839744"/>
                <a:ext cx="4308221" cy="609905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7" name="Image 7" descr="preencoded.png">
                <a:extLst>
                  <a:ext uri="{FF2B5EF4-FFF2-40B4-BE49-F238E27FC236}">
                    <a16:creationId xmlns:a16="http://schemas.microsoft.com/office/drawing/2014/main" id="{5A47BFF6-1D64-FA38-76C9-A8A09A7C8E16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rcRect t="-1100" b="-1100"/>
              <a:stretch/>
            </p:blipFill>
            <p:spPr>
              <a:xfrm>
                <a:off x="7240219" y="4017910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B9CCDB4C-BB6B-12A1-3CE5-62145ADB946E}"/>
                  </a:ext>
                </a:extLst>
              </p:cNvPr>
              <p:cNvSpPr txBox="1"/>
              <p:nvPr/>
            </p:nvSpPr>
            <p:spPr>
              <a:xfrm>
                <a:off x="7468819" y="3811400"/>
                <a:ext cx="3637657" cy="63578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National &amp; International Collaborations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Joint PhD supervision and research projects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68430C46-22D2-8B7C-94B1-2F305757232D}"/>
                  </a:ext>
                </a:extLst>
              </p:cNvPr>
              <p:cNvSpPr/>
              <p:nvPr/>
            </p:nvSpPr>
            <p:spPr>
              <a:xfrm>
                <a:off x="7115861" y="4602355"/>
                <a:ext cx="4308221" cy="609905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A09B582D-8520-0846-6706-713B61B8FED6}"/>
                  </a:ext>
                </a:extLst>
              </p:cNvPr>
              <p:cNvPicPr>
                <a:picLocks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7240220" y="4764202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A178A2E5-8657-03A0-5D32-42AA90A21733}"/>
                  </a:ext>
                </a:extLst>
              </p:cNvPr>
              <p:cNvSpPr txBox="1"/>
              <p:nvPr/>
            </p:nvSpPr>
            <p:spPr>
              <a:xfrm>
                <a:off x="7468819" y="4598970"/>
                <a:ext cx="3930078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 &amp; Professional appointments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E023DE92-0BE3-ACDF-3597-D933E8B21D04}"/>
                  </a:ext>
                </a:extLst>
              </p:cNvPr>
              <p:cNvSpPr/>
              <p:nvPr/>
            </p:nvSpPr>
            <p:spPr>
              <a:xfrm>
                <a:off x="7115861" y="5364052"/>
                <a:ext cx="4308221" cy="609905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3B0B3340-4DCF-FC8F-2E86-F2AA4009FFC3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/>
              <a:srcRect l="-1507" r="-1507"/>
              <a:stretch/>
            </p:blipFill>
            <p:spPr>
              <a:xfrm>
                <a:off x="7240219" y="5509565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7783B022-6E7D-DED5-B0B9-E95BA8EAEBD9}"/>
                  </a:ext>
                </a:extLst>
              </p:cNvPr>
              <p:cNvSpPr txBox="1"/>
              <p:nvPr/>
            </p:nvSpPr>
            <p:spPr>
              <a:xfrm>
                <a:off x="7468819" y="5385805"/>
                <a:ext cx="3955263" cy="57316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Members of Professional Bodies &amp; Committees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Active members of IGS, ISRMTT, IAS, INAE, ASCE etc.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Text 65">
                <a:extLst>
                  <a:ext uri="{FF2B5EF4-FFF2-40B4-BE49-F238E27FC236}">
                    <a16:creationId xmlns:a16="http://schemas.microsoft.com/office/drawing/2014/main" id="{820C7610-EEAD-30C4-9AA6-9E3BF9630045}"/>
                  </a:ext>
                </a:extLst>
              </p:cNvPr>
              <p:cNvSpPr txBox="1"/>
              <p:nvPr/>
            </p:nvSpPr>
            <p:spPr>
              <a:xfrm>
                <a:off x="7468819" y="5697809"/>
                <a:ext cx="2936138" cy="1527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3684AB91-F5F7-CD31-46F3-D5FC77A198C4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A157327-2307-FBBC-8E86-8FE276239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B6C8ABDE-96BA-ADE7-52CC-86A666F67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758989"/>
              </p:ext>
            </p:extLst>
          </p:nvPr>
        </p:nvGraphicFramePr>
        <p:xfrm>
          <a:off x="6998642" y="1488955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A87FA084-AE55-2D2A-39FA-3DDB812532FA}"/>
              </a:ext>
            </a:extLst>
          </p:cNvPr>
          <p:cNvGrpSpPr/>
          <p:nvPr/>
        </p:nvGrpSpPr>
        <p:grpSpPr>
          <a:xfrm>
            <a:off x="456822" y="1055747"/>
            <a:ext cx="6958962" cy="5396626"/>
            <a:chOff x="456822" y="1055747"/>
            <a:chExt cx="6958962" cy="5396626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3676A0D-378F-C14D-2694-4DB2D2FDD949}"/>
                </a:ext>
              </a:extLst>
            </p:cNvPr>
            <p:cNvGrpSpPr/>
            <p:nvPr/>
          </p:nvGrpSpPr>
          <p:grpSpPr>
            <a:xfrm>
              <a:off x="456822" y="1055747"/>
              <a:ext cx="6958962" cy="5396626"/>
              <a:chOff x="377732" y="322802"/>
              <a:chExt cx="6679708" cy="6745510"/>
            </a:xfrm>
          </p:grpSpPr>
          <p:sp>
            <p:nvSpPr>
              <p:cNvPr id="5" name="Text 2">
                <a:extLst>
                  <a:ext uri="{FF2B5EF4-FFF2-40B4-BE49-F238E27FC236}">
                    <a16:creationId xmlns:a16="http://schemas.microsoft.com/office/drawing/2014/main" id="{CA8E596B-DDEC-D02C-A7D8-4FFEF190913B}"/>
                  </a:ext>
                </a:extLst>
              </p:cNvPr>
              <p:cNvSpPr txBox="1"/>
              <p:nvPr/>
            </p:nvSpPr>
            <p:spPr>
              <a:xfrm>
                <a:off x="673083" y="322802"/>
                <a:ext cx="2796235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Faculty Members</a:t>
                </a:r>
                <a:endParaRPr lang="en-US" sz="1600" dirty="0"/>
              </a:p>
            </p:txBody>
          </p:sp>
          <p:pic>
            <p:nvPicPr>
              <p:cNvPr id="6" name="Image 1" descr="preencoded.png">
                <a:extLst>
                  <a:ext uri="{FF2B5EF4-FFF2-40B4-BE49-F238E27FC236}">
                    <a16:creationId xmlns:a16="http://schemas.microsoft.com/office/drawing/2014/main" id="{8A6EE16D-FB69-885F-7B3B-FE987D049F7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/>
              <a:srcRect l="-1064" r="-1064"/>
              <a:stretch/>
            </p:blipFill>
            <p:spPr>
              <a:xfrm>
                <a:off x="377732" y="370351"/>
                <a:ext cx="207332" cy="269989"/>
              </a:xfrm>
              <a:prstGeom prst="rect">
                <a:avLst/>
              </a:prstGeom>
            </p:spPr>
          </p:pic>
          <p:sp>
            <p:nvSpPr>
              <p:cNvPr id="10" name="Shape 6">
                <a:extLst>
                  <a:ext uri="{FF2B5EF4-FFF2-40B4-BE49-F238E27FC236}">
                    <a16:creationId xmlns:a16="http://schemas.microsoft.com/office/drawing/2014/main" id="{103F9D0E-9947-F68E-7CAB-CC3C8858FDEA}"/>
                  </a:ext>
                </a:extLst>
              </p:cNvPr>
              <p:cNvSpPr/>
              <p:nvPr/>
            </p:nvSpPr>
            <p:spPr>
              <a:xfrm>
                <a:off x="1167161" y="863969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AE70413F-8F58-9EB7-1543-FA06EC21F3A9}"/>
                  </a:ext>
                </a:extLst>
              </p:cNvPr>
              <p:cNvSpPr txBox="1"/>
              <p:nvPr/>
            </p:nvSpPr>
            <p:spPr>
              <a:xfrm>
                <a:off x="1254310" y="863969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D N Singh</a:t>
                </a:r>
              </a:p>
            </p:txBody>
          </p:sp>
          <p:sp>
            <p:nvSpPr>
              <p:cNvPr id="14" name="Shape 10">
                <a:extLst>
                  <a:ext uri="{FF2B5EF4-FFF2-40B4-BE49-F238E27FC236}">
                    <a16:creationId xmlns:a16="http://schemas.microsoft.com/office/drawing/2014/main" id="{E51D2086-C2C7-83C0-5669-15A12E9BC960}"/>
                  </a:ext>
                </a:extLst>
              </p:cNvPr>
              <p:cNvSpPr/>
              <p:nvPr/>
            </p:nvSpPr>
            <p:spPr>
              <a:xfrm>
                <a:off x="4660894" y="863969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8" name="Shape 14">
                <a:extLst>
                  <a:ext uri="{FF2B5EF4-FFF2-40B4-BE49-F238E27FC236}">
                    <a16:creationId xmlns:a16="http://schemas.microsoft.com/office/drawing/2014/main" id="{91DCD60C-8CA1-B5BD-01DB-32E18190ED7A}"/>
                  </a:ext>
                </a:extLst>
              </p:cNvPr>
              <p:cNvSpPr/>
              <p:nvPr/>
            </p:nvSpPr>
            <p:spPr>
              <a:xfrm>
                <a:off x="1167161" y="2506243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22" name="Shape 18">
                <a:extLst>
                  <a:ext uri="{FF2B5EF4-FFF2-40B4-BE49-F238E27FC236}">
                    <a16:creationId xmlns:a16="http://schemas.microsoft.com/office/drawing/2014/main" id="{059ABAF8-6B98-7EC1-8907-23EC3FA5DF1B}"/>
                  </a:ext>
                </a:extLst>
              </p:cNvPr>
              <p:cNvSpPr/>
              <p:nvPr/>
            </p:nvSpPr>
            <p:spPr>
              <a:xfrm>
                <a:off x="4660894" y="2506243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" name="Shape 22">
                <a:extLst>
                  <a:ext uri="{FF2B5EF4-FFF2-40B4-BE49-F238E27FC236}">
                    <a16:creationId xmlns:a16="http://schemas.microsoft.com/office/drawing/2014/main" id="{F1062B28-F313-4A96-C921-CBEDE84F78DF}"/>
                  </a:ext>
                </a:extLst>
              </p:cNvPr>
              <p:cNvSpPr/>
              <p:nvPr/>
            </p:nvSpPr>
            <p:spPr>
              <a:xfrm>
                <a:off x="1167161" y="4145574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30" name="Shape 26">
                <a:extLst>
                  <a:ext uri="{FF2B5EF4-FFF2-40B4-BE49-F238E27FC236}">
                    <a16:creationId xmlns:a16="http://schemas.microsoft.com/office/drawing/2014/main" id="{3F812AA0-3D3F-F626-742B-B5BBE6694D96}"/>
                  </a:ext>
                </a:extLst>
              </p:cNvPr>
              <p:cNvSpPr/>
              <p:nvPr/>
            </p:nvSpPr>
            <p:spPr>
              <a:xfrm>
                <a:off x="4660894" y="4145574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1" name="Text 27">
                <a:extLst>
                  <a:ext uri="{FF2B5EF4-FFF2-40B4-BE49-F238E27FC236}">
                    <a16:creationId xmlns:a16="http://schemas.microsoft.com/office/drawing/2014/main" id="{54E2903F-6BF9-5034-BD6B-584D8E13DAD2}"/>
                  </a:ext>
                </a:extLst>
              </p:cNvPr>
              <p:cNvSpPr txBox="1"/>
              <p:nvPr/>
            </p:nvSpPr>
            <p:spPr>
              <a:xfrm>
                <a:off x="4748221" y="863969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nl-NL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Viswanadham B V S</a:t>
                </a:r>
              </a:p>
            </p:txBody>
          </p:sp>
          <p:sp>
            <p:nvSpPr>
              <p:cNvPr id="32" name="Text 28">
                <a:extLst>
                  <a:ext uri="{FF2B5EF4-FFF2-40B4-BE49-F238E27FC236}">
                    <a16:creationId xmlns:a16="http://schemas.microsoft.com/office/drawing/2014/main" id="{053644A5-080C-927C-B45E-DC982963B7BB}"/>
                  </a:ext>
                </a:extLst>
              </p:cNvPr>
              <p:cNvSpPr txBox="1"/>
              <p:nvPr/>
            </p:nvSpPr>
            <p:spPr>
              <a:xfrm>
                <a:off x="1065377" y="1606095"/>
                <a:ext cx="59436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34" name="Shape 30">
                <a:extLst>
                  <a:ext uri="{FF2B5EF4-FFF2-40B4-BE49-F238E27FC236}">
                    <a16:creationId xmlns:a16="http://schemas.microsoft.com/office/drawing/2014/main" id="{221AEE9F-33FE-C5E7-CDCF-897E7AF5F2E7}"/>
                  </a:ext>
                </a:extLst>
              </p:cNvPr>
              <p:cNvSpPr/>
              <p:nvPr/>
            </p:nvSpPr>
            <p:spPr>
              <a:xfrm>
                <a:off x="1167161" y="5783203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35" name="Text 31">
                <a:extLst>
                  <a:ext uri="{FF2B5EF4-FFF2-40B4-BE49-F238E27FC236}">
                    <a16:creationId xmlns:a16="http://schemas.microsoft.com/office/drawing/2014/main" id="{3A51C832-D71A-F081-754A-153B549A9725}"/>
                  </a:ext>
                </a:extLst>
              </p:cNvPr>
              <p:cNvSpPr txBox="1"/>
              <p:nvPr/>
            </p:nvSpPr>
            <p:spPr>
              <a:xfrm>
                <a:off x="4748221" y="250624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Ashish Juneja</a:t>
                </a:r>
                <a:endParaRPr lang="en-US" sz="1200" dirty="0"/>
              </a:p>
            </p:txBody>
          </p:sp>
          <p:sp>
            <p:nvSpPr>
              <p:cNvPr id="38" name="Shape 34">
                <a:extLst>
                  <a:ext uri="{FF2B5EF4-FFF2-40B4-BE49-F238E27FC236}">
                    <a16:creationId xmlns:a16="http://schemas.microsoft.com/office/drawing/2014/main" id="{93CDCEBE-910B-E324-1ECF-1CF6170612D1}"/>
                  </a:ext>
                </a:extLst>
              </p:cNvPr>
              <p:cNvSpPr/>
              <p:nvPr/>
            </p:nvSpPr>
            <p:spPr>
              <a:xfrm>
                <a:off x="4660894" y="5783203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39" name="Text 35">
                <a:extLst>
                  <a:ext uri="{FF2B5EF4-FFF2-40B4-BE49-F238E27FC236}">
                    <a16:creationId xmlns:a16="http://schemas.microsoft.com/office/drawing/2014/main" id="{C3F54B99-158D-05FB-6561-8AEF36D47BAB}"/>
                  </a:ext>
                </a:extLst>
              </p:cNvPr>
              <p:cNvSpPr txBox="1"/>
              <p:nvPr/>
            </p:nvSpPr>
            <p:spPr>
              <a:xfrm>
                <a:off x="1254310" y="578320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Santiram Chatterjee</a:t>
                </a:r>
                <a:endParaRPr lang="en-US" sz="1200" dirty="0"/>
              </a:p>
            </p:txBody>
          </p:sp>
          <p:sp>
            <p:nvSpPr>
              <p:cNvPr id="43" name="Text 39">
                <a:extLst>
                  <a:ext uri="{FF2B5EF4-FFF2-40B4-BE49-F238E27FC236}">
                    <a16:creationId xmlns:a16="http://schemas.microsoft.com/office/drawing/2014/main" id="{4995212F-691D-A05F-AA71-77F93FB8CA27}"/>
                  </a:ext>
                </a:extLst>
              </p:cNvPr>
              <p:cNvSpPr txBox="1"/>
              <p:nvPr/>
            </p:nvSpPr>
            <p:spPr>
              <a:xfrm>
                <a:off x="4748221" y="578320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Pinom Ering</a:t>
                </a:r>
                <a:endParaRPr lang="en-US" sz="1200" dirty="0"/>
              </a:p>
            </p:txBody>
          </p:sp>
          <p:sp>
            <p:nvSpPr>
              <p:cNvPr id="48" name="Text 44">
                <a:extLst>
                  <a:ext uri="{FF2B5EF4-FFF2-40B4-BE49-F238E27FC236}">
                    <a16:creationId xmlns:a16="http://schemas.microsoft.com/office/drawing/2014/main" id="{AA13B9C8-1FB5-8EEC-B415-55BF3E474CFF}"/>
                  </a:ext>
                </a:extLst>
              </p:cNvPr>
              <p:cNvSpPr txBox="1"/>
              <p:nvPr/>
            </p:nvSpPr>
            <p:spPr>
              <a:xfrm>
                <a:off x="1065377" y="6915607"/>
                <a:ext cx="59920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3" name="Text 19">
                <a:extLst>
                  <a:ext uri="{FF2B5EF4-FFF2-40B4-BE49-F238E27FC236}">
                    <a16:creationId xmlns:a16="http://schemas.microsoft.com/office/drawing/2014/main" id="{30925F7E-78B0-B192-B250-F47FF27014AB}"/>
                  </a:ext>
                </a:extLst>
              </p:cNvPr>
              <p:cNvSpPr txBox="1"/>
              <p:nvPr/>
            </p:nvSpPr>
            <p:spPr>
              <a:xfrm>
                <a:off x="4748221" y="41455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Prasenjit Basu</a:t>
                </a:r>
                <a:endParaRPr lang="en-US" sz="1200" dirty="0"/>
              </a:p>
            </p:txBody>
          </p:sp>
          <p:sp>
            <p:nvSpPr>
              <p:cNvPr id="19" name="Text 15">
                <a:extLst>
                  <a:ext uri="{FF2B5EF4-FFF2-40B4-BE49-F238E27FC236}">
                    <a16:creationId xmlns:a16="http://schemas.microsoft.com/office/drawing/2014/main" id="{F7680A39-E33C-2E75-D1C8-FE3CBF26FC11}"/>
                  </a:ext>
                </a:extLst>
              </p:cNvPr>
              <p:cNvSpPr txBox="1"/>
              <p:nvPr/>
            </p:nvSpPr>
            <p:spPr>
              <a:xfrm>
                <a:off x="1254310" y="41455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Dasaka Murty</a:t>
                </a:r>
                <a:endParaRPr lang="en-US" sz="1200" dirty="0"/>
              </a:p>
            </p:txBody>
          </p:sp>
          <p:sp>
            <p:nvSpPr>
              <p:cNvPr id="15" name="Text 11">
                <a:extLst>
                  <a:ext uri="{FF2B5EF4-FFF2-40B4-BE49-F238E27FC236}">
                    <a16:creationId xmlns:a16="http://schemas.microsoft.com/office/drawing/2014/main" id="{4086306E-9120-CB93-37BC-AE13A897DB2C}"/>
                  </a:ext>
                </a:extLst>
              </p:cNvPr>
              <p:cNvSpPr txBox="1"/>
              <p:nvPr/>
            </p:nvSpPr>
            <p:spPr>
              <a:xfrm>
                <a:off x="1254310" y="250624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Deepankar Choudhury</a:t>
                </a:r>
                <a:endParaRPr lang="en-US" sz="1200" dirty="0"/>
              </a:p>
            </p:txBody>
          </p:sp>
        </p:grpSp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0632B80A-E71F-3150-10FD-DB10B41959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6" r="826"/>
            <a:stretch/>
          </p:blipFill>
          <p:spPr bwMode="auto">
            <a:xfrm>
              <a:off x="480992" y="148869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B002DDDB-E485-A70E-07E3-78CB20E881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3" b="2823"/>
            <a:stretch/>
          </p:blipFill>
          <p:spPr bwMode="auto">
            <a:xfrm>
              <a:off x="480992" y="2802570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3C494F4B-5F4C-98DC-9C6A-0E2F858749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2" b="5242"/>
            <a:stretch/>
          </p:blipFill>
          <p:spPr bwMode="auto">
            <a:xfrm>
              <a:off x="480992" y="411408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0C987F1A-83F2-87CB-4763-CD370315CC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61" b="5161"/>
            <a:stretch/>
          </p:blipFill>
          <p:spPr bwMode="auto">
            <a:xfrm>
              <a:off x="459075" y="5424244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CDB28000-290A-9BEC-7460-9C4BA780A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78" b="12778"/>
            <a:stretch/>
          </p:blipFill>
          <p:spPr bwMode="auto">
            <a:xfrm>
              <a:off x="4096294" y="148869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7435ADE5-83AD-BD1A-730E-373C254C19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96294" y="2802570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99B83B9E-ACE3-4814-6847-8565E07DC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0" b="10370"/>
            <a:stretch/>
          </p:blipFill>
          <p:spPr bwMode="auto">
            <a:xfrm>
              <a:off x="4096294" y="411408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4D6F3481-A8DB-89D1-432F-E94A7946FC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096294" y="5424244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hape 2">
            <a:extLst>
              <a:ext uri="{FF2B5EF4-FFF2-40B4-BE49-F238E27FC236}">
                <a16:creationId xmlns:a16="http://schemas.microsoft.com/office/drawing/2014/main" id="{2CB45A16-AF68-64FD-76E9-6C6A4B1F569F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149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27CC5-EDA2-CC15-15C7-DFD124868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">
            <a:extLst>
              <a:ext uri="{FF2B5EF4-FFF2-40B4-BE49-F238E27FC236}">
                <a16:creationId xmlns:a16="http://schemas.microsoft.com/office/drawing/2014/main" id="{D60E5600-6990-2AFA-70F3-590DD2FF4E00}"/>
              </a:ext>
            </a:extLst>
          </p:cNvPr>
          <p:cNvSpPr/>
          <p:nvPr/>
        </p:nvSpPr>
        <p:spPr>
          <a:xfrm>
            <a:off x="0" y="947318"/>
            <a:ext cx="12191694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35" name="Shape 35">
            <a:extLst>
              <a:ext uri="{FF2B5EF4-FFF2-40B4-BE49-F238E27FC236}">
                <a16:creationId xmlns:a16="http://schemas.microsoft.com/office/drawing/2014/main" id="{9D396C0D-BC51-FAA0-CEF4-CFCC818A4DE0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CE2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90FB855B-48AC-376F-E55E-347AB2B53571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DAAF7660-113F-2215-29FC-6844716E8E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B7E90822-3B52-E577-B2BC-96FE37D931DD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GE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CF041073-2793-39B0-5F44-66663A24089A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Geotechnical Engineering – GE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11707731-CD9D-5564-71D6-AC3CCE3DD72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335C2417-64F4-2329-D0DD-002BCBD8A151}"/>
              </a:ext>
            </a:extLst>
          </p:cNvPr>
          <p:cNvSpPr/>
          <p:nvPr/>
        </p:nvSpPr>
        <p:spPr>
          <a:xfrm>
            <a:off x="7197242" y="999973"/>
            <a:ext cx="4686300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1" name="Text 21">
            <a:extLst>
              <a:ext uri="{FF2B5EF4-FFF2-40B4-BE49-F238E27FC236}">
                <a16:creationId xmlns:a16="http://schemas.microsoft.com/office/drawing/2014/main" id="{F9FA94C3-C200-03A2-F48A-1472623ACF7D}"/>
              </a:ext>
            </a:extLst>
          </p:cNvPr>
          <p:cNvSpPr txBox="1"/>
          <p:nvPr/>
        </p:nvSpPr>
        <p:spPr>
          <a:xfrm>
            <a:off x="7568793" y="1072321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445CAA37-D7E4-BE9E-0042-CB97798E97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82585" y="1119870"/>
            <a:ext cx="171907" cy="171907"/>
          </a:xfrm>
          <a:prstGeom prst="rect">
            <a:avLst/>
          </a:prstGeom>
        </p:spPr>
      </p:pic>
      <p:sp>
        <p:nvSpPr>
          <p:cNvPr id="146" name="Shape 22">
            <a:extLst>
              <a:ext uri="{FF2B5EF4-FFF2-40B4-BE49-F238E27FC236}">
                <a16:creationId xmlns:a16="http://schemas.microsoft.com/office/drawing/2014/main" id="{6852EC91-1822-8A92-2889-B6C3DF3800FF}"/>
              </a:ext>
            </a:extLst>
          </p:cNvPr>
          <p:cNvSpPr/>
          <p:nvPr/>
        </p:nvSpPr>
        <p:spPr>
          <a:xfrm>
            <a:off x="10648950" y="1086062"/>
            <a:ext cx="1198701" cy="241114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5E74FB5F-978D-7CA7-52CC-A34870863D9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308459" y="1155633"/>
            <a:ext cx="133424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06E121C7-8855-6C82-BC55-2BF2C50A4AB8}"/>
              </a:ext>
            </a:extLst>
          </p:cNvPr>
          <p:cNvSpPr txBox="1"/>
          <p:nvPr/>
        </p:nvSpPr>
        <p:spPr>
          <a:xfrm>
            <a:off x="518648" y="1105941"/>
            <a:ext cx="3253252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A110B5-20A2-88E8-5C3F-12774B6554E3}"/>
              </a:ext>
            </a:extLst>
          </p:cNvPr>
          <p:cNvGrpSpPr/>
          <p:nvPr/>
        </p:nvGrpSpPr>
        <p:grpSpPr>
          <a:xfrm>
            <a:off x="308459" y="1687472"/>
            <a:ext cx="6780620" cy="540117"/>
            <a:chOff x="308459" y="1687472"/>
            <a:chExt cx="6780620" cy="540117"/>
          </a:xfrm>
        </p:grpSpPr>
        <p:pic>
          <p:nvPicPr>
            <p:cNvPr id="4" name="Image 2" descr="preencoded.png">
              <a:extLst>
                <a:ext uri="{FF2B5EF4-FFF2-40B4-BE49-F238E27FC236}">
                  <a16:creationId xmlns:a16="http://schemas.microsoft.com/office/drawing/2014/main" id="{437784B4-B1F8-0A7C-3294-92789DC13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1" r="-1"/>
            <a:stretch/>
          </p:blipFill>
          <p:spPr>
            <a:xfrm>
              <a:off x="308459" y="1687472"/>
              <a:ext cx="6780620" cy="540117"/>
            </a:xfrm>
            <a:prstGeom prst="rect">
              <a:avLst/>
            </a:prstGeom>
          </p:spPr>
        </p:pic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2184DDC6-F6F8-1938-4DAE-082F120FEB0D}"/>
                </a:ext>
              </a:extLst>
            </p:cNvPr>
            <p:cNvSpPr txBox="1"/>
            <p:nvPr/>
          </p:nvSpPr>
          <p:spPr>
            <a:xfrm>
              <a:off x="1050713" y="1718792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National Geotechnical Centrifuge Facility </a:t>
              </a:r>
              <a:endParaRPr lang="en-US" sz="1400" dirty="0"/>
            </a:p>
          </p:txBody>
        </p:sp>
        <p:sp>
          <p:nvSpPr>
            <p:cNvPr id="13" name="Text 5">
              <a:extLst>
                <a:ext uri="{FF2B5EF4-FFF2-40B4-BE49-F238E27FC236}">
                  <a16:creationId xmlns:a16="http://schemas.microsoft.com/office/drawing/2014/main" id="{861F2FB1-9587-D486-F735-CE3EEEB89ED8}"/>
                </a:ext>
              </a:extLst>
            </p:cNvPr>
            <p:cNvSpPr txBox="1"/>
            <p:nvPr/>
          </p:nvSpPr>
          <p:spPr>
            <a:xfrm>
              <a:off x="1220297" y="1973928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IIT Bombay's 4.5 m radius large beam centrifuge facility</a:t>
              </a:r>
            </a:p>
          </p:txBody>
        </p:sp>
        <p:pic>
          <p:nvPicPr>
            <p:cNvPr id="149" name="Image 5" descr="preencoded.png">
              <a:extLst>
                <a:ext uri="{FF2B5EF4-FFF2-40B4-BE49-F238E27FC236}">
                  <a16:creationId xmlns:a16="http://schemas.microsoft.com/office/drawing/2014/main" id="{12CB9711-A77F-E5AC-BBDD-E166E8074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3" y="2023739"/>
              <a:ext cx="105095" cy="114300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B597051-8BB1-9DA1-9785-F6AE1E296B31}"/>
              </a:ext>
            </a:extLst>
          </p:cNvPr>
          <p:cNvGrpSpPr/>
          <p:nvPr/>
        </p:nvGrpSpPr>
        <p:grpSpPr>
          <a:xfrm>
            <a:off x="308459" y="2951896"/>
            <a:ext cx="6780615" cy="539999"/>
            <a:chOff x="308459" y="2842779"/>
            <a:chExt cx="6780615" cy="539999"/>
          </a:xfrm>
        </p:grpSpPr>
        <p:pic>
          <p:nvPicPr>
            <p:cNvPr id="29" name="Image 6" descr="preencoded.png">
              <a:extLst>
                <a:ext uri="{FF2B5EF4-FFF2-40B4-BE49-F238E27FC236}">
                  <a16:creationId xmlns:a16="http://schemas.microsoft.com/office/drawing/2014/main" id="{F97DFCCE-C03C-1A2E-819B-3DE82FC57DC8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t="-15" b="-15"/>
            <a:stretch/>
          </p:blipFill>
          <p:spPr>
            <a:xfrm>
              <a:off x="308459" y="2842779"/>
              <a:ext cx="6780615" cy="539999"/>
            </a:xfrm>
            <a:prstGeom prst="rect">
              <a:avLst/>
            </a:prstGeom>
          </p:spPr>
        </p:pic>
        <p:sp>
          <p:nvSpPr>
            <p:cNvPr id="25" name="Text 4">
              <a:extLst>
                <a:ext uri="{FF2B5EF4-FFF2-40B4-BE49-F238E27FC236}">
                  <a16:creationId xmlns:a16="http://schemas.microsoft.com/office/drawing/2014/main" id="{3681EFED-AFE0-0ADD-9B45-54A7FD4C5448}"/>
                </a:ext>
              </a:extLst>
            </p:cNvPr>
            <p:cNvSpPr txBox="1"/>
            <p:nvPr/>
          </p:nvSpPr>
          <p:spPr>
            <a:xfrm>
              <a:off x="1050713" y="2938624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Environmental Geotechnology Laboratory </a:t>
              </a:r>
              <a:endParaRPr lang="en-US" sz="1400" dirty="0"/>
            </a:p>
          </p:txBody>
        </p:sp>
        <p:sp>
          <p:nvSpPr>
            <p:cNvPr id="26" name="Text 5">
              <a:extLst>
                <a:ext uri="{FF2B5EF4-FFF2-40B4-BE49-F238E27FC236}">
                  <a16:creationId xmlns:a16="http://schemas.microsoft.com/office/drawing/2014/main" id="{DA91B2E2-8C52-ED54-B789-98B50DEAFE68}"/>
                </a:ext>
              </a:extLst>
            </p:cNvPr>
            <p:cNvSpPr txBox="1"/>
            <p:nvPr/>
          </p:nvSpPr>
          <p:spPr>
            <a:xfrm>
              <a:off x="1220297" y="3193760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Research on waste reuse and environmental soil engineering.</a:t>
              </a:r>
            </a:p>
          </p:txBody>
        </p:sp>
        <p:pic>
          <p:nvPicPr>
            <p:cNvPr id="27" name="Image 5" descr="preencoded.png">
              <a:extLst>
                <a:ext uri="{FF2B5EF4-FFF2-40B4-BE49-F238E27FC236}">
                  <a16:creationId xmlns:a16="http://schemas.microsoft.com/office/drawing/2014/main" id="{96B1CE44-0A5F-4E6A-6501-B9B2F2C1E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3" y="3243571"/>
              <a:ext cx="105095" cy="114300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5FD9DC-7F4B-57E3-5DC7-68F384E46A4E}"/>
              </a:ext>
            </a:extLst>
          </p:cNvPr>
          <p:cNvGrpSpPr/>
          <p:nvPr/>
        </p:nvGrpSpPr>
        <p:grpSpPr>
          <a:xfrm>
            <a:off x="308459" y="4216202"/>
            <a:ext cx="6780616" cy="539999"/>
            <a:chOff x="308459" y="4228563"/>
            <a:chExt cx="6780616" cy="539999"/>
          </a:xfrm>
        </p:grpSpPr>
        <p:pic>
          <p:nvPicPr>
            <p:cNvPr id="84" name="Image 11" descr="preencoded.png">
              <a:extLst>
                <a:ext uri="{FF2B5EF4-FFF2-40B4-BE49-F238E27FC236}">
                  <a16:creationId xmlns:a16="http://schemas.microsoft.com/office/drawing/2014/main" id="{2EE82E49-C599-211F-F45E-0B0953655746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rcRect t="-12" b="-12"/>
            <a:stretch/>
          </p:blipFill>
          <p:spPr>
            <a:xfrm>
              <a:off x="308459" y="4228563"/>
              <a:ext cx="6780616" cy="539999"/>
            </a:xfrm>
            <a:prstGeom prst="rect">
              <a:avLst/>
            </a:prstGeom>
          </p:spPr>
        </p:pic>
        <p:sp>
          <p:nvSpPr>
            <p:cNvPr id="28" name="Text 4">
              <a:extLst>
                <a:ext uri="{FF2B5EF4-FFF2-40B4-BE49-F238E27FC236}">
                  <a16:creationId xmlns:a16="http://schemas.microsoft.com/office/drawing/2014/main" id="{BE20A5DC-F02C-B3EB-A035-4779130663F5}"/>
                </a:ext>
              </a:extLst>
            </p:cNvPr>
            <p:cNvSpPr txBox="1"/>
            <p:nvPr/>
          </p:nvSpPr>
          <p:spPr>
            <a:xfrm>
              <a:off x="1050713" y="4280751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Earthquake Geotechnical Engg. Laboratory</a:t>
              </a:r>
              <a:endParaRPr lang="en-US" sz="1400" dirty="0"/>
            </a:p>
          </p:txBody>
        </p:sp>
        <p:sp>
          <p:nvSpPr>
            <p:cNvPr id="30" name="Text 5">
              <a:extLst>
                <a:ext uri="{FF2B5EF4-FFF2-40B4-BE49-F238E27FC236}">
                  <a16:creationId xmlns:a16="http://schemas.microsoft.com/office/drawing/2014/main" id="{762784AA-1DB7-0E14-BE82-12628C4D831C}"/>
                </a:ext>
              </a:extLst>
            </p:cNvPr>
            <p:cNvSpPr txBox="1"/>
            <p:nvPr/>
          </p:nvSpPr>
          <p:spPr>
            <a:xfrm>
              <a:off x="1220297" y="4535888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Seismic response analysis and soil dynamics research</a:t>
              </a:r>
            </a:p>
          </p:txBody>
        </p:sp>
        <p:pic>
          <p:nvPicPr>
            <p:cNvPr id="31" name="Image 5" descr="preencoded.png">
              <a:extLst>
                <a:ext uri="{FF2B5EF4-FFF2-40B4-BE49-F238E27FC236}">
                  <a16:creationId xmlns:a16="http://schemas.microsoft.com/office/drawing/2014/main" id="{546C7AF1-BDC9-0C7B-3F1C-CB35C601F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3" y="4585699"/>
              <a:ext cx="105095" cy="1143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F8DE18-E046-B311-3AE6-66E69978C2B9}"/>
              </a:ext>
            </a:extLst>
          </p:cNvPr>
          <p:cNvGrpSpPr/>
          <p:nvPr/>
        </p:nvGrpSpPr>
        <p:grpSpPr>
          <a:xfrm>
            <a:off x="336347" y="5480507"/>
            <a:ext cx="6780617" cy="540000"/>
            <a:chOff x="308458" y="5397145"/>
            <a:chExt cx="6780617" cy="540000"/>
          </a:xfrm>
        </p:grpSpPr>
        <p:pic>
          <p:nvPicPr>
            <p:cNvPr id="93" name="Image 15" descr="preencoded.png">
              <a:extLst>
                <a:ext uri="{FF2B5EF4-FFF2-40B4-BE49-F238E27FC236}">
                  <a16:creationId xmlns:a16="http://schemas.microsoft.com/office/drawing/2014/main" id="{36541033-FEEA-7D83-3FA4-20647D70CB5B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rcRect t="-12" b="-12"/>
            <a:stretch/>
          </p:blipFill>
          <p:spPr>
            <a:xfrm>
              <a:off x="308458" y="5397145"/>
              <a:ext cx="6780617" cy="540000"/>
            </a:xfrm>
            <a:prstGeom prst="rect">
              <a:avLst/>
            </a:prstGeom>
          </p:spPr>
        </p:pic>
        <p:sp>
          <p:nvSpPr>
            <p:cNvPr id="32" name="Text 4">
              <a:extLst>
                <a:ext uri="{FF2B5EF4-FFF2-40B4-BE49-F238E27FC236}">
                  <a16:creationId xmlns:a16="http://schemas.microsoft.com/office/drawing/2014/main" id="{BBF3B8C6-0234-8F63-0175-F0111867283E}"/>
                </a:ext>
              </a:extLst>
            </p:cNvPr>
            <p:cNvSpPr txBox="1"/>
            <p:nvPr/>
          </p:nvSpPr>
          <p:spPr>
            <a:xfrm>
              <a:off x="1050713" y="5449759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Advanced Geotechnical Engg. Laboratory</a:t>
              </a:r>
              <a:endParaRPr lang="en-US" sz="1400" dirty="0"/>
            </a:p>
          </p:txBody>
        </p:sp>
        <p:sp>
          <p:nvSpPr>
            <p:cNvPr id="33" name="Text 5">
              <a:extLst>
                <a:ext uri="{FF2B5EF4-FFF2-40B4-BE49-F238E27FC236}">
                  <a16:creationId xmlns:a16="http://schemas.microsoft.com/office/drawing/2014/main" id="{379E1EB0-EF3B-DAFC-4DDC-AF3A5E034767}"/>
                </a:ext>
              </a:extLst>
            </p:cNvPr>
            <p:cNvSpPr txBox="1"/>
            <p:nvPr/>
          </p:nvSpPr>
          <p:spPr>
            <a:xfrm>
              <a:off x="1220297" y="5704895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Advanced soil characterization and testing facilities</a:t>
              </a:r>
            </a:p>
          </p:txBody>
        </p:sp>
        <p:pic>
          <p:nvPicPr>
            <p:cNvPr id="34" name="Image 5" descr="preencoded.png">
              <a:extLst>
                <a:ext uri="{FF2B5EF4-FFF2-40B4-BE49-F238E27FC236}">
                  <a16:creationId xmlns:a16="http://schemas.microsoft.com/office/drawing/2014/main" id="{1C37FCBF-FBA9-31DA-5CE9-AAD2D9C36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3" y="5754706"/>
              <a:ext cx="105095" cy="11430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0BC95E7-15F2-8D47-2B26-BCEA450BD04C}"/>
              </a:ext>
            </a:extLst>
          </p:cNvPr>
          <p:cNvGrpSpPr/>
          <p:nvPr/>
        </p:nvGrpSpPr>
        <p:grpSpPr>
          <a:xfrm>
            <a:off x="308458" y="3584049"/>
            <a:ext cx="6780615" cy="539999"/>
            <a:chOff x="308458" y="3505082"/>
            <a:chExt cx="6780615" cy="539999"/>
          </a:xfrm>
        </p:grpSpPr>
        <p:pic>
          <p:nvPicPr>
            <p:cNvPr id="35" name="Image 6" descr="preencoded.png">
              <a:extLst>
                <a:ext uri="{FF2B5EF4-FFF2-40B4-BE49-F238E27FC236}">
                  <a16:creationId xmlns:a16="http://schemas.microsoft.com/office/drawing/2014/main" id="{69F56834-BE34-5845-EA2D-54AC8A75131C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t="-15" b="-15"/>
            <a:stretch/>
          </p:blipFill>
          <p:spPr>
            <a:xfrm>
              <a:off x="308458" y="3505082"/>
              <a:ext cx="6780615" cy="539999"/>
            </a:xfrm>
            <a:prstGeom prst="rect">
              <a:avLst/>
            </a:prstGeom>
          </p:spPr>
        </p:pic>
        <p:sp>
          <p:nvSpPr>
            <p:cNvPr id="36" name="Text 4">
              <a:extLst>
                <a:ext uri="{FF2B5EF4-FFF2-40B4-BE49-F238E27FC236}">
                  <a16:creationId xmlns:a16="http://schemas.microsoft.com/office/drawing/2014/main" id="{317A4367-DB37-255B-2BDB-DE93A848799A}"/>
                </a:ext>
              </a:extLst>
            </p:cNvPr>
            <p:cNvSpPr txBox="1"/>
            <p:nvPr/>
          </p:nvSpPr>
          <p:spPr>
            <a:xfrm>
              <a:off x="1050712" y="3600927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3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Geo-textiles and Geosynthetics Laboratory</a:t>
              </a:r>
              <a:endParaRPr lang="en-US" sz="1300" dirty="0"/>
            </a:p>
          </p:txBody>
        </p:sp>
        <p:sp>
          <p:nvSpPr>
            <p:cNvPr id="37" name="Text 5">
              <a:extLst>
                <a:ext uri="{FF2B5EF4-FFF2-40B4-BE49-F238E27FC236}">
                  <a16:creationId xmlns:a16="http://schemas.microsoft.com/office/drawing/2014/main" id="{E8F35669-53BE-02CF-32C3-F421BD2C3372}"/>
                </a:ext>
              </a:extLst>
            </p:cNvPr>
            <p:cNvSpPr txBox="1"/>
            <p:nvPr/>
          </p:nvSpPr>
          <p:spPr>
            <a:xfrm>
              <a:off x="1220296" y="3856063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Study of geosynthetics for soil reinforcement and stabilization.</a:t>
              </a:r>
            </a:p>
          </p:txBody>
        </p:sp>
        <p:pic>
          <p:nvPicPr>
            <p:cNvPr id="38" name="Image 5" descr="preencoded.png">
              <a:extLst>
                <a:ext uri="{FF2B5EF4-FFF2-40B4-BE49-F238E27FC236}">
                  <a16:creationId xmlns:a16="http://schemas.microsoft.com/office/drawing/2014/main" id="{2A27719B-B670-C83A-385B-2B516F43F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2" y="3905874"/>
              <a:ext cx="105095" cy="1143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182A850-367B-23A2-D916-FCB66401CE98}"/>
              </a:ext>
            </a:extLst>
          </p:cNvPr>
          <p:cNvGrpSpPr/>
          <p:nvPr/>
        </p:nvGrpSpPr>
        <p:grpSpPr>
          <a:xfrm>
            <a:off x="308458" y="4848355"/>
            <a:ext cx="6780615" cy="539999"/>
            <a:chOff x="308458" y="4824516"/>
            <a:chExt cx="6780615" cy="539999"/>
          </a:xfrm>
        </p:grpSpPr>
        <p:pic>
          <p:nvPicPr>
            <p:cNvPr id="39" name="Image 6" descr="preencoded.png">
              <a:extLst>
                <a:ext uri="{FF2B5EF4-FFF2-40B4-BE49-F238E27FC236}">
                  <a16:creationId xmlns:a16="http://schemas.microsoft.com/office/drawing/2014/main" id="{3F5FE088-E18B-1737-B11F-1A00F903FC73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t="-15" b="-15"/>
            <a:stretch/>
          </p:blipFill>
          <p:spPr>
            <a:xfrm>
              <a:off x="308458" y="4824516"/>
              <a:ext cx="6780615" cy="539999"/>
            </a:xfrm>
            <a:prstGeom prst="rect">
              <a:avLst/>
            </a:prstGeom>
          </p:spPr>
        </p:pic>
        <p:sp>
          <p:nvSpPr>
            <p:cNvPr id="40" name="Text 4">
              <a:extLst>
                <a:ext uri="{FF2B5EF4-FFF2-40B4-BE49-F238E27FC236}">
                  <a16:creationId xmlns:a16="http://schemas.microsoft.com/office/drawing/2014/main" id="{1DD13F03-6436-286F-6406-C90376D2313F}"/>
                </a:ext>
              </a:extLst>
            </p:cNvPr>
            <p:cNvSpPr txBox="1"/>
            <p:nvPr/>
          </p:nvSpPr>
          <p:spPr>
            <a:xfrm>
              <a:off x="1050712" y="4920361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Advance &amp; Dynamic Soil Testing Laboratory </a:t>
              </a:r>
              <a:endParaRPr lang="en-US" sz="1400" dirty="0"/>
            </a:p>
          </p:txBody>
        </p:sp>
        <p:sp>
          <p:nvSpPr>
            <p:cNvPr id="41" name="Text 5">
              <a:extLst>
                <a:ext uri="{FF2B5EF4-FFF2-40B4-BE49-F238E27FC236}">
                  <a16:creationId xmlns:a16="http://schemas.microsoft.com/office/drawing/2014/main" id="{EB17EE43-0F54-23A8-8E00-80BDC1D08DF5}"/>
                </a:ext>
              </a:extLst>
            </p:cNvPr>
            <p:cNvSpPr txBox="1"/>
            <p:nvPr/>
          </p:nvSpPr>
          <p:spPr>
            <a:xfrm>
              <a:off x="1220296" y="5175497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Advanced testing of soil under dynamic and cyclic loads.</a:t>
              </a:r>
            </a:p>
          </p:txBody>
        </p:sp>
        <p:pic>
          <p:nvPicPr>
            <p:cNvPr id="42" name="Image 5" descr="preencoded.png">
              <a:extLst>
                <a:ext uri="{FF2B5EF4-FFF2-40B4-BE49-F238E27FC236}">
                  <a16:creationId xmlns:a16="http://schemas.microsoft.com/office/drawing/2014/main" id="{DC02E60C-8CD4-751D-5562-CC97F7989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2" y="5225308"/>
              <a:ext cx="105095" cy="1143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87E3A8-ED08-F784-7FC5-0D5F4319D876}"/>
              </a:ext>
            </a:extLst>
          </p:cNvPr>
          <p:cNvGrpSpPr/>
          <p:nvPr/>
        </p:nvGrpSpPr>
        <p:grpSpPr>
          <a:xfrm>
            <a:off x="308458" y="2319743"/>
            <a:ext cx="6780615" cy="539999"/>
            <a:chOff x="308458" y="2271881"/>
            <a:chExt cx="6780615" cy="539999"/>
          </a:xfrm>
        </p:grpSpPr>
        <p:pic>
          <p:nvPicPr>
            <p:cNvPr id="43" name="Image 6" descr="preencoded.png">
              <a:extLst>
                <a:ext uri="{FF2B5EF4-FFF2-40B4-BE49-F238E27FC236}">
                  <a16:creationId xmlns:a16="http://schemas.microsoft.com/office/drawing/2014/main" id="{F7B11045-2F10-52E5-F4C8-92CDB79BD371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t="-15" b="-15"/>
            <a:stretch/>
          </p:blipFill>
          <p:spPr>
            <a:xfrm>
              <a:off x="308458" y="2271881"/>
              <a:ext cx="6780615" cy="539999"/>
            </a:xfrm>
            <a:prstGeom prst="rect">
              <a:avLst/>
            </a:prstGeom>
          </p:spPr>
        </p:pic>
        <p:sp>
          <p:nvSpPr>
            <p:cNvPr id="44" name="Text 4">
              <a:extLst>
                <a:ext uri="{FF2B5EF4-FFF2-40B4-BE49-F238E27FC236}">
                  <a16:creationId xmlns:a16="http://schemas.microsoft.com/office/drawing/2014/main" id="{B4568B48-7C46-74F5-A1CC-4C5C442D0B84}"/>
                </a:ext>
              </a:extLst>
            </p:cNvPr>
            <p:cNvSpPr txBox="1"/>
            <p:nvPr/>
          </p:nvSpPr>
          <p:spPr>
            <a:xfrm>
              <a:off x="1050712" y="2367726"/>
              <a:ext cx="566414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Geotechnical Engineering Laboratory </a:t>
              </a:r>
              <a:endParaRPr lang="en-US" sz="1400" dirty="0"/>
            </a:p>
          </p:txBody>
        </p:sp>
        <p:sp>
          <p:nvSpPr>
            <p:cNvPr id="45" name="Text 5">
              <a:extLst>
                <a:ext uri="{FF2B5EF4-FFF2-40B4-BE49-F238E27FC236}">
                  <a16:creationId xmlns:a16="http://schemas.microsoft.com/office/drawing/2014/main" id="{5BE45782-56B1-8A83-0057-352E4D4BC12A}"/>
                </a:ext>
              </a:extLst>
            </p:cNvPr>
            <p:cNvSpPr txBox="1"/>
            <p:nvPr/>
          </p:nvSpPr>
          <p:spPr>
            <a:xfrm>
              <a:off x="1220296" y="2622862"/>
              <a:ext cx="5756635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Testing soil properties for foundation and ground engineering</a:t>
              </a:r>
            </a:p>
          </p:txBody>
        </p:sp>
        <p:pic>
          <p:nvPicPr>
            <p:cNvPr id="46" name="Image 5" descr="preencoded.png">
              <a:extLst>
                <a:ext uri="{FF2B5EF4-FFF2-40B4-BE49-F238E27FC236}">
                  <a16:creationId xmlns:a16="http://schemas.microsoft.com/office/drawing/2014/main" id="{64BA9D95-C15B-3523-7FAC-EFFFDF06C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0712" y="2672673"/>
              <a:ext cx="105095" cy="114300"/>
            </a:xfrm>
            <a:prstGeom prst="rect">
              <a:avLst/>
            </a:prstGeom>
          </p:spPr>
        </p:pic>
      </p:grpSp>
      <p:pic>
        <p:nvPicPr>
          <p:cNvPr id="74" name="Picture 3">
            <a:extLst>
              <a:ext uri="{FF2B5EF4-FFF2-40B4-BE49-F238E27FC236}">
                <a16:creationId xmlns:a16="http://schemas.microsoft.com/office/drawing/2014/main" id="{DBD8902E-5225-824E-75C1-E41E3E540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502" y="1548730"/>
            <a:ext cx="4657039" cy="204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74" descr="A room with a wood floor and a white machine&#10;&#10;Description automatically generated">
            <a:extLst>
              <a:ext uri="{FF2B5EF4-FFF2-40B4-BE49-F238E27FC236}">
                <a16:creationId xmlns:a16="http://schemas.microsoft.com/office/drawing/2014/main" id="{B9EBE9AA-4C9C-9648-30EB-84B166D3D6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32" y="3892764"/>
            <a:ext cx="2298143" cy="2476969"/>
          </a:xfrm>
          <a:prstGeom prst="rect">
            <a:avLst/>
          </a:prstGeom>
        </p:spPr>
      </p:pic>
      <p:pic>
        <p:nvPicPr>
          <p:cNvPr id="76" name="Picture 75" descr="A machine in a room&#10;&#10;Description automatically generated">
            <a:extLst>
              <a:ext uri="{FF2B5EF4-FFF2-40B4-BE49-F238E27FC236}">
                <a16:creationId xmlns:a16="http://schemas.microsoft.com/office/drawing/2014/main" id="{A5EC3C5E-EF73-2095-5C24-DFE33897EEB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510" y="3899812"/>
            <a:ext cx="2298143" cy="2462872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F39F375-548D-0692-B74B-4D7611777F8D}"/>
              </a:ext>
            </a:extLst>
          </p:cNvPr>
          <p:cNvSpPr txBox="1"/>
          <p:nvPr/>
        </p:nvSpPr>
        <p:spPr>
          <a:xfrm>
            <a:off x="7760854" y="3629062"/>
            <a:ext cx="3588334" cy="23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 algn="ctr">
              <a:buNone/>
              <a:defRPr sz="800" b="1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IN" sz="1000" dirty="0"/>
              <a:t>IIT Bombay’s 4.5 m radius large beam centrifuge facility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3E252E-59AB-1EDA-DD82-C6D2633544A1}"/>
              </a:ext>
            </a:extLst>
          </p:cNvPr>
          <p:cNvSpPr txBox="1"/>
          <p:nvPr/>
        </p:nvSpPr>
        <p:spPr>
          <a:xfrm>
            <a:off x="7222132" y="6410669"/>
            <a:ext cx="2298143" cy="23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 algn="ctr">
              <a:buNone/>
              <a:defRPr sz="800" b="1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1000" dirty="0"/>
              <a:t>Advanced &amp; Dynamic Soil Testing laboratory</a:t>
            </a:r>
            <a:endParaRPr lang="en-IN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DBC594-21A1-10B3-847A-3A178727699E}"/>
              </a:ext>
            </a:extLst>
          </p:cNvPr>
          <p:cNvSpPr txBox="1"/>
          <p:nvPr/>
        </p:nvSpPr>
        <p:spPr>
          <a:xfrm>
            <a:off x="9650322" y="6418363"/>
            <a:ext cx="2112519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 algn="ctr">
              <a:buNone/>
              <a:defRPr sz="800" b="1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IN" sz="1000" dirty="0"/>
              <a:t>Advanced Geotechnical Engg. Laboratory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760B171-8B05-AB9C-2013-90B5B8091324}"/>
              </a:ext>
            </a:extLst>
          </p:cNvPr>
          <p:cNvSpPr txBox="1"/>
          <p:nvPr/>
        </p:nvSpPr>
        <p:spPr>
          <a:xfrm>
            <a:off x="525565" y="4904218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🌍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8FE9816-4877-F28F-AD3E-49B77717DA7C}"/>
              </a:ext>
            </a:extLst>
          </p:cNvPr>
          <p:cNvSpPr txBox="1"/>
          <p:nvPr/>
        </p:nvSpPr>
        <p:spPr>
          <a:xfrm>
            <a:off x="525565" y="3650376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🧵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FDB2C6E-9A59-1E8C-4BAB-18AAC612C1B6}"/>
              </a:ext>
            </a:extLst>
          </p:cNvPr>
          <p:cNvSpPr txBox="1"/>
          <p:nvPr/>
        </p:nvSpPr>
        <p:spPr>
          <a:xfrm>
            <a:off x="525565" y="3023455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/>
              <a:t>🌱</a:t>
            </a:r>
            <a:endParaRPr lang="en-IN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DBA6B2-7DA1-0E8D-7B20-C2B9CD7C8681}"/>
              </a:ext>
            </a:extLst>
          </p:cNvPr>
          <p:cNvSpPr txBox="1"/>
          <p:nvPr/>
        </p:nvSpPr>
        <p:spPr>
          <a:xfrm>
            <a:off x="525565" y="2396533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🏗️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C2F3ADB-E573-500B-A306-72D4A32080B2}"/>
              </a:ext>
            </a:extLst>
          </p:cNvPr>
          <p:cNvSpPr txBox="1"/>
          <p:nvPr/>
        </p:nvSpPr>
        <p:spPr>
          <a:xfrm>
            <a:off x="525565" y="1769611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🌀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7C78BA-2CC9-C2E9-CF8D-FFC97593D18D}"/>
              </a:ext>
            </a:extLst>
          </p:cNvPr>
          <p:cNvSpPr txBox="1"/>
          <p:nvPr/>
        </p:nvSpPr>
        <p:spPr>
          <a:xfrm>
            <a:off x="525565" y="553114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⚙️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19FBA9B-CC40-7252-FCDC-995AC4C76C39}"/>
              </a:ext>
            </a:extLst>
          </p:cNvPr>
          <p:cNvSpPr txBox="1"/>
          <p:nvPr/>
        </p:nvSpPr>
        <p:spPr>
          <a:xfrm>
            <a:off x="518648" y="4318306"/>
            <a:ext cx="36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📉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3D07AC5-5683-9BCA-B2F6-CAD2631759DF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53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Water Resources Engineering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(WRE) – CE 3</a:t>
            </a:r>
          </a:p>
        </p:txBody>
      </p:sp>
      <p:pic>
        <p:nvPicPr>
          <p:cNvPr id="5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0704F381-84BA-763B-CDCD-93DE706B63C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904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682BC-8EDF-85C6-14E3-C127E738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BE05FE5D-B218-F918-0E6C-0EF97A15C300}"/>
              </a:ext>
            </a:extLst>
          </p:cNvPr>
          <p:cNvSpPr/>
          <p:nvPr/>
        </p:nvSpPr>
        <p:spPr>
          <a:xfrm>
            <a:off x="-1" y="1028342"/>
            <a:ext cx="12191694" cy="5805666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089EDD7-1065-5EB7-0672-B6AB6F528B47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0F345515-75ED-23A8-5C68-3CE4EE600C03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AA9B636E-F869-5F14-35A6-0D4FBB4E39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A5BD8BBF-26E4-52FD-0269-8D6228C853BE}"/>
              </a:ext>
            </a:extLst>
          </p:cNvPr>
          <p:cNvSpPr txBox="1"/>
          <p:nvPr/>
        </p:nvSpPr>
        <p:spPr>
          <a:xfrm>
            <a:off x="456822" y="50199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>
              <a:buNone/>
              <a:defRPr sz="3200"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3D360AFC-73EF-88CD-D34E-42755E2A6A48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Resources Engineering – WRE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E959A8-F89F-4281-5C94-94E36EF77689}"/>
              </a:ext>
            </a:extLst>
          </p:cNvPr>
          <p:cNvGrpSpPr/>
          <p:nvPr/>
        </p:nvGrpSpPr>
        <p:grpSpPr>
          <a:xfrm>
            <a:off x="456822" y="1055747"/>
            <a:ext cx="6958962" cy="5476365"/>
            <a:chOff x="456822" y="1055747"/>
            <a:chExt cx="6959053" cy="5476365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E9741140-C60E-20F6-C84D-1A7A61FD8E92}"/>
                </a:ext>
              </a:extLst>
            </p:cNvPr>
            <p:cNvGrpSpPr/>
            <p:nvPr/>
          </p:nvGrpSpPr>
          <p:grpSpPr>
            <a:xfrm>
              <a:off x="456822" y="1055747"/>
              <a:ext cx="6959053" cy="5476365"/>
              <a:chOff x="377732" y="322802"/>
              <a:chExt cx="6679708" cy="6845180"/>
            </a:xfrm>
          </p:grpSpPr>
          <p:sp>
            <p:nvSpPr>
              <p:cNvPr id="5" name="Text 2">
                <a:extLst>
                  <a:ext uri="{FF2B5EF4-FFF2-40B4-BE49-F238E27FC236}">
                    <a16:creationId xmlns:a16="http://schemas.microsoft.com/office/drawing/2014/main" id="{3A8878B7-F286-9D85-B2B6-3D4DE3AD6DDC}"/>
                  </a:ext>
                </a:extLst>
              </p:cNvPr>
              <p:cNvSpPr txBox="1"/>
              <p:nvPr/>
            </p:nvSpPr>
            <p:spPr>
              <a:xfrm>
                <a:off x="673083" y="322802"/>
                <a:ext cx="2796235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Faculty Members</a:t>
                </a:r>
                <a:endParaRPr lang="en-US" sz="1600" dirty="0"/>
              </a:p>
            </p:txBody>
          </p:sp>
          <p:pic>
            <p:nvPicPr>
              <p:cNvPr id="6" name="Image 1" descr="preencoded.png">
                <a:extLst>
                  <a:ext uri="{FF2B5EF4-FFF2-40B4-BE49-F238E27FC236}">
                    <a16:creationId xmlns:a16="http://schemas.microsoft.com/office/drawing/2014/main" id="{CA6364B0-CEC4-32DB-700B-5C4B2FDF38D4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/>
              <a:srcRect l="-1064" r="-1064"/>
              <a:stretch/>
            </p:blipFill>
            <p:spPr>
              <a:xfrm>
                <a:off x="377732" y="370351"/>
                <a:ext cx="207332" cy="269989"/>
              </a:xfrm>
              <a:prstGeom prst="rect">
                <a:avLst/>
              </a:prstGeom>
            </p:spPr>
          </p:pic>
          <p:sp>
            <p:nvSpPr>
              <p:cNvPr id="10" name="Shape 6">
                <a:extLst>
                  <a:ext uri="{FF2B5EF4-FFF2-40B4-BE49-F238E27FC236}">
                    <a16:creationId xmlns:a16="http://schemas.microsoft.com/office/drawing/2014/main" id="{7B23CD42-4398-7E23-563B-3FF6D84C08C5}"/>
                  </a:ext>
                </a:extLst>
              </p:cNvPr>
              <p:cNvSpPr/>
              <p:nvPr/>
            </p:nvSpPr>
            <p:spPr>
              <a:xfrm>
                <a:off x="1167161" y="906038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B6C228AE-BDED-B486-11F9-18255A781476}"/>
                  </a:ext>
                </a:extLst>
              </p:cNvPr>
              <p:cNvSpPr txBox="1"/>
              <p:nvPr/>
            </p:nvSpPr>
            <p:spPr>
              <a:xfrm>
                <a:off x="125431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Kapil Gupta</a:t>
                </a:r>
                <a:endParaRPr lang="en-US" sz="1200" dirty="0">
                  <a:latin typeface="Montserrat" panose="00000500000000000000" pitchFamily="2" charset="0"/>
                  <a:ea typeface="Open Sans" charset="0"/>
                  <a:cs typeface="Open Sans" charset="0"/>
                </a:endParaRPr>
              </a:p>
            </p:txBody>
          </p:sp>
          <p:sp>
            <p:nvSpPr>
              <p:cNvPr id="14" name="Shape 10">
                <a:extLst>
                  <a:ext uri="{FF2B5EF4-FFF2-40B4-BE49-F238E27FC236}">
                    <a16:creationId xmlns:a16="http://schemas.microsoft.com/office/drawing/2014/main" id="{6E0D5F5D-AF6B-89F0-289C-9976B6A8A43F}"/>
                  </a:ext>
                </a:extLst>
              </p:cNvPr>
              <p:cNvSpPr/>
              <p:nvPr/>
            </p:nvSpPr>
            <p:spPr>
              <a:xfrm>
                <a:off x="4665732" y="906038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8" name="Shape 14">
                <a:extLst>
                  <a:ext uri="{FF2B5EF4-FFF2-40B4-BE49-F238E27FC236}">
                    <a16:creationId xmlns:a16="http://schemas.microsoft.com/office/drawing/2014/main" id="{EEB195E3-CD28-24E2-1860-16C7FEB2322B}"/>
                  </a:ext>
                </a:extLst>
              </p:cNvPr>
              <p:cNvSpPr/>
              <p:nvPr/>
            </p:nvSpPr>
            <p:spPr>
              <a:xfrm>
                <a:off x="1167161" y="2105774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2" name="Shape 18">
                <a:extLst>
                  <a:ext uri="{FF2B5EF4-FFF2-40B4-BE49-F238E27FC236}">
                    <a16:creationId xmlns:a16="http://schemas.microsoft.com/office/drawing/2014/main" id="{201A1F2F-3264-1A6D-067B-6321EFFD9883}"/>
                  </a:ext>
                </a:extLst>
              </p:cNvPr>
              <p:cNvSpPr/>
              <p:nvPr/>
            </p:nvSpPr>
            <p:spPr>
              <a:xfrm>
                <a:off x="4665732" y="2127815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" name="Shape 22">
                <a:extLst>
                  <a:ext uri="{FF2B5EF4-FFF2-40B4-BE49-F238E27FC236}">
                    <a16:creationId xmlns:a16="http://schemas.microsoft.com/office/drawing/2014/main" id="{68BA0FBE-C20C-235C-4823-E14C86EC7CEC}"/>
                  </a:ext>
                </a:extLst>
              </p:cNvPr>
              <p:cNvSpPr/>
              <p:nvPr/>
            </p:nvSpPr>
            <p:spPr>
              <a:xfrm>
                <a:off x="1167161" y="3305507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0" name="Shape 26">
                <a:extLst>
                  <a:ext uri="{FF2B5EF4-FFF2-40B4-BE49-F238E27FC236}">
                    <a16:creationId xmlns:a16="http://schemas.microsoft.com/office/drawing/2014/main" id="{C62FD24A-7307-EF7B-2505-1B0B09438DF9}"/>
                  </a:ext>
                </a:extLst>
              </p:cNvPr>
              <p:cNvSpPr/>
              <p:nvPr/>
            </p:nvSpPr>
            <p:spPr>
              <a:xfrm>
                <a:off x="4665732" y="3349592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1" name="Text 27">
                <a:extLst>
                  <a:ext uri="{FF2B5EF4-FFF2-40B4-BE49-F238E27FC236}">
                    <a16:creationId xmlns:a16="http://schemas.microsoft.com/office/drawing/2014/main" id="{3B81010D-D803-A883-C2F7-CFCF5CD2A854}"/>
                  </a:ext>
                </a:extLst>
              </p:cNvPr>
              <p:cNvSpPr txBox="1"/>
              <p:nvPr/>
            </p:nvSpPr>
            <p:spPr>
              <a:xfrm>
                <a:off x="475968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Eldho TI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32" name="Text 28">
                <a:extLst>
                  <a:ext uri="{FF2B5EF4-FFF2-40B4-BE49-F238E27FC236}">
                    <a16:creationId xmlns:a16="http://schemas.microsoft.com/office/drawing/2014/main" id="{B5533064-BF03-E635-2046-341602515F52}"/>
                  </a:ext>
                </a:extLst>
              </p:cNvPr>
              <p:cNvSpPr txBox="1"/>
              <p:nvPr/>
            </p:nvSpPr>
            <p:spPr>
              <a:xfrm>
                <a:off x="1065377" y="1606095"/>
                <a:ext cx="59436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34" name="Shape 30">
                <a:extLst>
                  <a:ext uri="{FF2B5EF4-FFF2-40B4-BE49-F238E27FC236}">
                    <a16:creationId xmlns:a16="http://schemas.microsoft.com/office/drawing/2014/main" id="{CBB09678-0E43-E89E-D3B4-F7FA6E51EFCA}"/>
                  </a:ext>
                </a:extLst>
              </p:cNvPr>
              <p:cNvSpPr/>
              <p:nvPr/>
            </p:nvSpPr>
            <p:spPr>
              <a:xfrm>
                <a:off x="1167161" y="4505239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5" name="Text 31">
                <a:extLst>
                  <a:ext uri="{FF2B5EF4-FFF2-40B4-BE49-F238E27FC236}">
                    <a16:creationId xmlns:a16="http://schemas.microsoft.com/office/drawing/2014/main" id="{D518D1F2-D4C9-B692-B913-659FA9E38EFD}"/>
                  </a:ext>
                </a:extLst>
              </p:cNvPr>
              <p:cNvSpPr txBox="1"/>
              <p:nvPr/>
            </p:nvSpPr>
            <p:spPr>
              <a:xfrm>
                <a:off x="4748221" y="210577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Subimal Ghosh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38" name="Shape 34">
                <a:extLst>
                  <a:ext uri="{FF2B5EF4-FFF2-40B4-BE49-F238E27FC236}">
                    <a16:creationId xmlns:a16="http://schemas.microsoft.com/office/drawing/2014/main" id="{F66E89F6-C98C-4E5D-730E-CDB3BC231399}"/>
                  </a:ext>
                </a:extLst>
              </p:cNvPr>
              <p:cNvSpPr/>
              <p:nvPr/>
            </p:nvSpPr>
            <p:spPr>
              <a:xfrm>
                <a:off x="4665732" y="4571371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9" name="Text 35">
                <a:extLst>
                  <a:ext uri="{FF2B5EF4-FFF2-40B4-BE49-F238E27FC236}">
                    <a16:creationId xmlns:a16="http://schemas.microsoft.com/office/drawing/2014/main" id="{21B6AAF6-3C32-67C8-0FDF-D9F6CCC69163}"/>
                  </a:ext>
                </a:extLst>
              </p:cNvPr>
              <p:cNvSpPr txBox="1"/>
              <p:nvPr/>
            </p:nvSpPr>
            <p:spPr>
              <a:xfrm>
                <a:off x="1254310" y="4505241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Basudev Biswal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42" name="Shape 38">
                <a:extLst>
                  <a:ext uri="{FF2B5EF4-FFF2-40B4-BE49-F238E27FC236}">
                    <a16:creationId xmlns:a16="http://schemas.microsoft.com/office/drawing/2014/main" id="{F9E47362-2CD5-CE12-F935-C1C6C41DB5D6}"/>
                  </a:ext>
                </a:extLst>
              </p:cNvPr>
              <p:cNvSpPr/>
              <p:nvPr/>
            </p:nvSpPr>
            <p:spPr>
              <a:xfrm>
                <a:off x="1167161" y="5704974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3" name="Text 39">
                <a:extLst>
                  <a:ext uri="{FF2B5EF4-FFF2-40B4-BE49-F238E27FC236}">
                    <a16:creationId xmlns:a16="http://schemas.microsoft.com/office/drawing/2014/main" id="{96CA6FF2-D811-EF99-AFC7-DA53E2621368}"/>
                  </a:ext>
                </a:extLst>
              </p:cNvPr>
              <p:cNvSpPr txBox="1"/>
              <p:nvPr/>
            </p:nvSpPr>
            <p:spPr>
              <a:xfrm>
                <a:off x="4748221" y="4505241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Riddhi Singh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Shape 41">
                <a:extLst>
                  <a:ext uri="{FF2B5EF4-FFF2-40B4-BE49-F238E27FC236}">
                    <a16:creationId xmlns:a16="http://schemas.microsoft.com/office/drawing/2014/main" id="{C3D6899E-B17A-2EBD-253E-F822BF9A9418}"/>
                  </a:ext>
                </a:extLst>
              </p:cNvPr>
              <p:cNvSpPr/>
              <p:nvPr/>
            </p:nvSpPr>
            <p:spPr>
              <a:xfrm>
                <a:off x="981151" y="6587338"/>
                <a:ext cx="5639105" cy="580644"/>
              </a:xfrm>
              <a:prstGeom prst="roundRect">
                <a:avLst>
                  <a:gd name="adj" fmla="val 15490"/>
                </a:avLst>
              </a:prstGeom>
              <a:solidFill>
                <a:srgbClr val="FFFFFF"/>
              </a:solidFill>
              <a:ln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6" name="Shape 42">
                <a:extLst>
                  <a:ext uri="{FF2B5EF4-FFF2-40B4-BE49-F238E27FC236}">
                    <a16:creationId xmlns:a16="http://schemas.microsoft.com/office/drawing/2014/main" id="{EDB4377F-50A0-AABB-7F37-E9BFDE546520}"/>
                  </a:ext>
                </a:extLst>
              </p:cNvPr>
              <p:cNvSpPr/>
              <p:nvPr/>
            </p:nvSpPr>
            <p:spPr>
              <a:xfrm>
                <a:off x="4665732" y="5704974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7" name="Text 43">
                <a:extLst>
                  <a:ext uri="{FF2B5EF4-FFF2-40B4-BE49-F238E27FC236}">
                    <a16:creationId xmlns:a16="http://schemas.microsoft.com/office/drawing/2014/main" id="{914C1EFF-71B7-27A5-E3E6-A05A3E8411C5}"/>
                  </a:ext>
                </a:extLst>
              </p:cNvPr>
              <p:cNvSpPr txBox="1"/>
              <p:nvPr/>
            </p:nvSpPr>
            <p:spPr>
              <a:xfrm>
                <a:off x="4748221" y="57049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Anshul Yadav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Text 44">
                <a:extLst>
                  <a:ext uri="{FF2B5EF4-FFF2-40B4-BE49-F238E27FC236}">
                    <a16:creationId xmlns:a16="http://schemas.microsoft.com/office/drawing/2014/main" id="{B1FADC39-D36D-2427-D56C-856387450C04}"/>
                  </a:ext>
                </a:extLst>
              </p:cNvPr>
              <p:cNvSpPr txBox="1"/>
              <p:nvPr/>
            </p:nvSpPr>
            <p:spPr>
              <a:xfrm>
                <a:off x="1065377" y="6915607"/>
                <a:ext cx="59920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7" name="Text 23">
                <a:extLst>
                  <a:ext uri="{FF2B5EF4-FFF2-40B4-BE49-F238E27FC236}">
                    <a16:creationId xmlns:a16="http://schemas.microsoft.com/office/drawing/2014/main" id="{AFF7AABC-9B3C-1172-B6C8-1000B6C94E9A}"/>
                  </a:ext>
                </a:extLst>
              </p:cNvPr>
              <p:cNvSpPr txBox="1"/>
              <p:nvPr/>
            </p:nvSpPr>
            <p:spPr>
              <a:xfrm>
                <a:off x="1248464" y="5704974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Arpita Mondal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28" name="Text 24">
                <a:extLst>
                  <a:ext uri="{FF2B5EF4-FFF2-40B4-BE49-F238E27FC236}">
                    <a16:creationId xmlns:a16="http://schemas.microsoft.com/office/drawing/2014/main" id="{FAC92FED-60CF-392E-258C-FEEF29BA1B5E}"/>
                  </a:ext>
                </a:extLst>
              </p:cNvPr>
              <p:cNvSpPr txBox="1"/>
              <p:nvPr/>
            </p:nvSpPr>
            <p:spPr>
              <a:xfrm>
                <a:off x="1065377" y="6263093"/>
                <a:ext cx="54205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3" name="Text 19">
                <a:extLst>
                  <a:ext uri="{FF2B5EF4-FFF2-40B4-BE49-F238E27FC236}">
                    <a16:creationId xmlns:a16="http://schemas.microsoft.com/office/drawing/2014/main" id="{AA92F84B-722E-8E3A-1FD1-1A9128C8F033}"/>
                  </a:ext>
                </a:extLst>
              </p:cNvPr>
              <p:cNvSpPr txBox="1"/>
              <p:nvPr/>
            </p:nvSpPr>
            <p:spPr>
              <a:xfrm>
                <a:off x="4748221" y="3305507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Manne Janga Reddy</a:t>
                </a:r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 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24" name="Text 20">
                <a:extLst>
                  <a:ext uri="{FF2B5EF4-FFF2-40B4-BE49-F238E27FC236}">
                    <a16:creationId xmlns:a16="http://schemas.microsoft.com/office/drawing/2014/main" id="{B536C744-4BE8-54EE-130C-0F330AF7B22D}"/>
                  </a:ext>
                </a:extLst>
              </p:cNvPr>
              <p:cNvSpPr txBox="1"/>
              <p:nvPr/>
            </p:nvSpPr>
            <p:spPr>
              <a:xfrm>
                <a:off x="1065377" y="4275338"/>
                <a:ext cx="553212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19" name="Text 15">
                <a:extLst>
                  <a:ext uri="{FF2B5EF4-FFF2-40B4-BE49-F238E27FC236}">
                    <a16:creationId xmlns:a16="http://schemas.microsoft.com/office/drawing/2014/main" id="{FB9AE500-D982-5B31-D3DA-1E41F077C43A}"/>
                  </a:ext>
                </a:extLst>
              </p:cNvPr>
              <p:cNvSpPr txBox="1"/>
              <p:nvPr/>
            </p:nvSpPr>
            <p:spPr>
              <a:xfrm>
                <a:off x="1254310" y="3305507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Bellie Sivakumar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15" name="Text 11">
                <a:extLst>
                  <a:ext uri="{FF2B5EF4-FFF2-40B4-BE49-F238E27FC236}">
                    <a16:creationId xmlns:a16="http://schemas.microsoft.com/office/drawing/2014/main" id="{05504358-2184-B409-8F9E-BF1E672D43EF}"/>
                  </a:ext>
                </a:extLst>
              </p:cNvPr>
              <p:cNvSpPr txBox="1"/>
              <p:nvPr/>
            </p:nvSpPr>
            <p:spPr>
              <a:xfrm>
                <a:off x="1254310" y="2105773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11827"/>
                    </a:solidFill>
                    <a:latin typeface="Montserrat" panose="00000500000000000000" pitchFamily="2" charset="0"/>
                    <a:ea typeface="Montserrat" pitchFamily="34" charset="-122"/>
                    <a:cs typeface="Montserrat" pitchFamily="34" charset="-120"/>
                  </a:rPr>
                  <a:t>Prof. </a:t>
                </a:r>
                <a:r>
                  <a:rPr lang="en-US" sz="1200" b="1" dirty="0">
                    <a:solidFill>
                      <a:srgbClr val="374151"/>
                    </a:solidFill>
                    <a:latin typeface="Montserrat" panose="00000500000000000000" pitchFamily="2" charset="0"/>
                    <a:ea typeface="Open Sans" pitchFamily="34" charset="-122"/>
                    <a:cs typeface="Open Sans" pitchFamily="34" charset="-120"/>
                  </a:rPr>
                  <a:t>Jothi Prakash V</a:t>
                </a:r>
                <a:endParaRPr lang="en-US" sz="1200" dirty="0">
                  <a:latin typeface="Montserrat" panose="00000500000000000000" pitchFamily="2" charset="0"/>
                </a:endParaRPr>
              </a:p>
            </p:txBody>
          </p:sp>
        </p:grpSp>
        <p:pic>
          <p:nvPicPr>
            <p:cNvPr id="119" name="Picture 4">
              <a:extLst>
                <a:ext uri="{FF2B5EF4-FFF2-40B4-BE49-F238E27FC236}">
                  <a16:creationId xmlns:a16="http://schemas.microsoft.com/office/drawing/2014/main" id="{E4AC451B-16F2-65A2-898B-FB3933504F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71807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4">
              <a:extLst>
                <a:ext uri="{FF2B5EF4-FFF2-40B4-BE49-F238E27FC236}">
                  <a16:creationId xmlns:a16="http://schemas.microsoft.com/office/drawing/2014/main" id="{F9D6E0FA-F45D-5475-B371-36D1FE03A7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7" r="4647"/>
            <a:stretch/>
          </p:blipFill>
          <p:spPr bwMode="auto">
            <a:xfrm>
              <a:off x="471807" y="2482181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4">
              <a:extLst>
                <a:ext uri="{FF2B5EF4-FFF2-40B4-BE49-F238E27FC236}">
                  <a16:creationId xmlns:a16="http://schemas.microsoft.com/office/drawing/2014/main" id="{D0E1AF10-BB13-D7EE-3BFA-6ED36C83B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00" b="12500"/>
            <a:stretch/>
          </p:blipFill>
          <p:spPr bwMode="auto">
            <a:xfrm>
              <a:off x="471807" y="3442007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">
              <a:extLst>
                <a:ext uri="{FF2B5EF4-FFF2-40B4-BE49-F238E27FC236}">
                  <a16:creationId xmlns:a16="http://schemas.microsoft.com/office/drawing/2014/main" id="{DB71B369-DB72-2A87-2F8B-6347E8D8A8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41" b="6741"/>
            <a:stretch/>
          </p:blipFill>
          <p:spPr bwMode="auto">
            <a:xfrm>
              <a:off x="471807" y="4401833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">
              <a:extLst>
                <a:ext uri="{FF2B5EF4-FFF2-40B4-BE49-F238E27FC236}">
                  <a16:creationId xmlns:a16="http://schemas.microsoft.com/office/drawing/2014/main" id="{A15D7408-7E04-635F-A0B2-983AA0B628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71807" y="536165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>
              <a:extLst>
                <a:ext uri="{FF2B5EF4-FFF2-40B4-BE49-F238E27FC236}">
                  <a16:creationId xmlns:a16="http://schemas.microsoft.com/office/drawing/2014/main" id="{BDB92BE7-1C81-20A1-A4E1-25BFD7B959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11" b="11111"/>
            <a:stretch/>
          </p:blipFill>
          <p:spPr bwMode="auto">
            <a:xfrm>
              <a:off x="4111834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4">
              <a:extLst>
                <a:ext uri="{FF2B5EF4-FFF2-40B4-BE49-F238E27FC236}">
                  <a16:creationId xmlns:a16="http://schemas.microsoft.com/office/drawing/2014/main" id="{49051150-B1DE-0BD7-D1E9-B538BD51AB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111834" y="2482181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">
              <a:extLst>
                <a:ext uri="{FF2B5EF4-FFF2-40B4-BE49-F238E27FC236}">
                  <a16:creationId xmlns:a16="http://schemas.microsoft.com/office/drawing/2014/main" id="{0C06DC8D-0035-57CF-5BA4-0C2EF6A0A0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111834" y="3442007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4">
              <a:extLst>
                <a:ext uri="{FF2B5EF4-FFF2-40B4-BE49-F238E27FC236}">
                  <a16:creationId xmlns:a16="http://schemas.microsoft.com/office/drawing/2014/main" id="{721EC469-AF16-26BE-A3AA-E40C631384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4" r="7964"/>
            <a:stretch/>
          </p:blipFill>
          <p:spPr bwMode="auto">
            <a:xfrm>
              <a:off x="4111834" y="4401833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4">
              <a:extLst>
                <a:ext uri="{FF2B5EF4-FFF2-40B4-BE49-F238E27FC236}">
                  <a16:creationId xmlns:a16="http://schemas.microsoft.com/office/drawing/2014/main" id="{FFC9DA0D-C696-5964-191D-25AC7E082D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9" r="3219"/>
            <a:stretch/>
          </p:blipFill>
          <p:spPr bwMode="auto">
            <a:xfrm>
              <a:off x="4111834" y="536165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2E971463-F04B-7BAC-31CE-F5DFA563DF1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40FA012F-CD45-D40E-6A5A-AB691E9656B0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CE3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0ACB63-9303-68E4-49FD-D7EB5B449457}"/>
              </a:ext>
            </a:extLst>
          </p:cNvPr>
          <p:cNvGrpSpPr/>
          <p:nvPr/>
        </p:nvGrpSpPr>
        <p:grpSpPr>
          <a:xfrm>
            <a:off x="6998642" y="1050460"/>
            <a:ext cx="4926659" cy="5369526"/>
            <a:chOff x="6998642" y="1050460"/>
            <a:chExt cx="4926659" cy="5369526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09E5542E-C4F1-6604-BA1D-9F01FE01FDFE}"/>
                </a:ext>
              </a:extLst>
            </p:cNvPr>
            <p:cNvGrpSpPr/>
            <p:nvPr/>
          </p:nvGrpSpPr>
          <p:grpSpPr>
            <a:xfrm>
              <a:off x="6998642" y="1101685"/>
              <a:ext cx="4926659" cy="5318301"/>
              <a:chOff x="7115861" y="-3456087"/>
              <a:chExt cx="4308221" cy="9495335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B0D30507-36E9-7FDF-4CBB-4A63AFEBA9EE}"/>
                  </a:ext>
                </a:extLst>
              </p:cNvPr>
              <p:cNvSpPr txBox="1"/>
              <p:nvPr/>
            </p:nvSpPr>
            <p:spPr>
              <a:xfrm>
                <a:off x="7329615" y="1037198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A949F3F9-13E7-1538-1B09-19E8EC9F1BB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6"/>
              <a:srcRect t="-842" b="-842"/>
              <a:stretch/>
            </p:blipFill>
            <p:spPr>
              <a:xfrm>
                <a:off x="7142554" y="977876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240CA0B4-E475-448D-A759-B5BC21DA1608}"/>
                  </a:ext>
                </a:extLst>
              </p:cNvPr>
              <p:cNvSpPr/>
              <p:nvPr/>
            </p:nvSpPr>
            <p:spPr>
              <a:xfrm>
                <a:off x="7115861" y="161903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>
                <a:extLst>
                  <a:ext uri="{FF2B5EF4-FFF2-40B4-BE49-F238E27FC236}">
                    <a16:creationId xmlns:a16="http://schemas.microsoft.com/office/drawing/2014/main" id="{5878AB41-60D9-BB10-7FF8-ED143663C0F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7"/>
              <a:srcRect l="-837" r="-837"/>
              <a:stretch/>
            </p:blipFill>
            <p:spPr>
              <a:xfrm>
                <a:off x="7240219" y="178088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>
                <a:extLst>
                  <a:ext uri="{FF2B5EF4-FFF2-40B4-BE49-F238E27FC236}">
                    <a16:creationId xmlns:a16="http://schemas.microsoft.com/office/drawing/2014/main" id="{F8E89F15-A122-F96E-EDF8-C24FC64F7A39}"/>
                  </a:ext>
                </a:extLst>
              </p:cNvPr>
              <p:cNvSpPr txBox="1"/>
              <p:nvPr/>
            </p:nvSpPr>
            <p:spPr>
              <a:xfrm>
                <a:off x="7468819" y="1615653"/>
                <a:ext cx="3955263" cy="6099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Fellowships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Fellows of IASc, INAE, NASI, AGU, AOGS, IE, ISH, IWRS, IAH, IWWA, etc.</a:t>
                </a:r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40F284BB-D9AD-2AC2-CD10-297174732967}"/>
                  </a:ext>
                </a:extLst>
              </p:cNvPr>
              <p:cNvSpPr/>
              <p:nvPr/>
            </p:nvSpPr>
            <p:spPr>
              <a:xfrm>
                <a:off x="7115861" y="238164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>
                <a:extLst>
                  <a:ext uri="{FF2B5EF4-FFF2-40B4-BE49-F238E27FC236}">
                    <a16:creationId xmlns:a16="http://schemas.microsoft.com/office/drawing/2014/main" id="{EA3EAB9C-A13E-7D01-4692-84761EEA31C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/>
              <a:srcRect l="-837" r="-837"/>
              <a:stretch/>
            </p:blipFill>
            <p:spPr>
              <a:xfrm>
                <a:off x="7240219" y="257614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FA52E53E-A398-3984-FFFE-5D1FA9310657}"/>
                  </a:ext>
                </a:extLst>
              </p:cNvPr>
              <p:cNvSpPr txBox="1"/>
              <p:nvPr/>
            </p:nvSpPr>
            <p:spPr>
              <a:xfrm>
                <a:off x="7468819" y="2378263"/>
                <a:ext cx="3872292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Publications &amp; Workshops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716+ publications &amp; over 59 workshops conducted recently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2A63AA79-568D-638B-BB84-67C19A22228B}"/>
                  </a:ext>
                </a:extLst>
              </p:cNvPr>
              <p:cNvSpPr/>
              <p:nvPr/>
            </p:nvSpPr>
            <p:spPr>
              <a:xfrm>
                <a:off x="7115861" y="314334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sz="1200"/>
              </a:p>
            </p:txBody>
          </p:sp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621ABC7C-18B8-14F3-859C-65AABF0FDBEC}"/>
                  </a:ext>
                </a:extLst>
              </p:cNvPr>
              <p:cNvSpPr txBox="1"/>
              <p:nvPr/>
            </p:nvSpPr>
            <p:spPr>
              <a:xfrm>
                <a:off x="7468819" y="3179200"/>
                <a:ext cx="2744114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Patents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 patents have</a:t>
                </a: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been granted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F3C2CCC1-2F96-D2B2-8E69-F6C7699C25F5}"/>
                  </a:ext>
                </a:extLst>
              </p:cNvPr>
              <p:cNvSpPr/>
              <p:nvPr/>
            </p:nvSpPr>
            <p:spPr>
              <a:xfrm>
                <a:off x="7115861" y="390503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sz="1200"/>
              </a:p>
            </p:txBody>
          </p:sp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3456A79B-1547-56DA-C2D5-6930C5959950}"/>
                  </a:ext>
                </a:extLst>
              </p:cNvPr>
              <p:cNvSpPr txBox="1"/>
              <p:nvPr/>
            </p:nvSpPr>
            <p:spPr>
              <a:xfrm>
                <a:off x="7468819" y="3876693"/>
                <a:ext cx="2338121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Research recognition</a:t>
                </a:r>
              </a:p>
              <a:p>
                <a:pPr lvl="0">
                  <a:defRPr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Multiple best paper and thesis awards</a:t>
                </a:r>
                <a:endParaRPr lang="en-US" sz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F4FEC212-FB3A-5FCE-37A0-10FA8DC915C9}"/>
                  </a:ext>
                </a:extLst>
              </p:cNvPr>
              <p:cNvSpPr/>
              <p:nvPr/>
            </p:nvSpPr>
            <p:spPr>
              <a:xfrm>
                <a:off x="7115861" y="466765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sz="1200"/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ED7DBDD5-058F-DB78-5754-B773CBFB2A89}"/>
                  </a:ext>
                </a:extLst>
              </p:cNvPr>
              <p:cNvPicPr>
                <a:picLocks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7240220" y="486214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B9C4C0AD-30A0-8D1B-86CA-D3C3B5297BBC}"/>
                  </a:ext>
                </a:extLst>
              </p:cNvPr>
              <p:cNvSpPr txBox="1"/>
              <p:nvPr/>
            </p:nvSpPr>
            <p:spPr>
              <a:xfrm>
                <a:off x="7468819" y="4664263"/>
                <a:ext cx="2149754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E780666E-F0A4-D811-EAC8-5A28B5509618}"/>
                  </a:ext>
                </a:extLst>
              </p:cNvPr>
              <p:cNvSpPr/>
              <p:nvPr/>
            </p:nvSpPr>
            <p:spPr>
              <a:xfrm>
                <a:off x="7115861" y="542934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35CE867C-80D9-F8F8-C759-BE479A2B5A1C}"/>
                  </a:ext>
                </a:extLst>
              </p:cNvPr>
              <p:cNvPicPr>
                <a:picLocks/>
              </p:cNvPicPr>
              <p:nvPr/>
            </p:nvPicPr>
            <p:blipFill>
              <a:blip r:embed="rId20"/>
              <a:srcRect l="-1507" r="-1507"/>
              <a:stretch/>
            </p:blipFill>
            <p:spPr>
              <a:xfrm>
                <a:off x="7240219" y="5591193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E3D01558-0CC7-543F-0422-BC5B4E31CD76}"/>
                  </a:ext>
                </a:extLst>
              </p:cNvPr>
              <p:cNvSpPr txBox="1"/>
              <p:nvPr/>
            </p:nvSpPr>
            <p:spPr>
              <a:xfrm>
                <a:off x="7468819" y="5451096"/>
                <a:ext cx="3955263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Committee Participation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Active in various national level committee's setup by government</a:t>
                </a:r>
                <a:endParaRPr lang="en-US" sz="12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21AE9600-B207-41E6-676A-C2A2519EE33B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2FADBFC-A1CF-63F5-F0CA-FEA0B9975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8C704559-F126-9D9F-0687-AF04704030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7096000"/>
              </p:ext>
            </p:extLst>
          </p:nvPr>
        </p:nvGraphicFramePr>
        <p:xfrm>
          <a:off x="6998642" y="1461523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2" name="Shape 2">
            <a:extLst>
              <a:ext uri="{FF2B5EF4-FFF2-40B4-BE49-F238E27FC236}">
                <a16:creationId xmlns:a16="http://schemas.microsoft.com/office/drawing/2014/main" id="{3EDAFFF8-1B6D-AB3B-CFD3-DA115173B6A2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4098" name="Picture 2" descr="Certificate ">
            <a:extLst>
              <a:ext uri="{FF2B5EF4-FFF2-40B4-BE49-F238E27FC236}">
                <a16:creationId xmlns:a16="http://schemas.microsoft.com/office/drawing/2014/main" id="{7632BD40-34A4-232C-E4E2-D46B7414C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480" y="4866366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eo ">
            <a:extLst>
              <a:ext uri="{FF2B5EF4-FFF2-40B4-BE49-F238E27FC236}">
                <a16:creationId xmlns:a16="http://schemas.microsoft.com/office/drawing/2014/main" id="{88AEF227-B3C9-20C3-E6C9-838E233A4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307" y="5324223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2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57B79-DDD4-8C26-B63A-99F69018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F702158F-70E5-F48D-101E-DEB32A3B380B}"/>
              </a:ext>
            </a:extLst>
          </p:cNvPr>
          <p:cNvSpPr/>
          <p:nvPr/>
        </p:nvSpPr>
        <p:spPr>
          <a:xfrm>
            <a:off x="45709" y="903777"/>
            <a:ext cx="12145985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sz="1000" dirty="0"/>
          </a:p>
        </p:txBody>
      </p:sp>
      <p:sp>
        <p:nvSpPr>
          <p:cNvPr id="135" name="Shape 35">
            <a:extLst>
              <a:ext uri="{FF2B5EF4-FFF2-40B4-BE49-F238E27FC236}">
                <a16:creationId xmlns:a16="http://schemas.microsoft.com/office/drawing/2014/main" id="{99FEF264-E7A9-66AC-F808-2EEB253135A1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CE3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BD82F653-5D51-B971-75A8-7414EE1B6BC5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40A74928-2935-904B-1C88-4215592EA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A3ACEC06-8406-CAE3-41A3-BB8207EDA5A4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WRE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1E807B3C-A86A-608B-5930-02858152D60E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Resources Engineering – WRE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3F4617E9-2343-0903-D525-20D473AE2C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20534860-1C17-F3CB-E15B-61DFD84BAF96}"/>
              </a:ext>
            </a:extLst>
          </p:cNvPr>
          <p:cNvSpPr/>
          <p:nvPr/>
        </p:nvSpPr>
        <p:spPr>
          <a:xfrm>
            <a:off x="6887475" y="1009117"/>
            <a:ext cx="5140108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A309C04D-D237-ABEC-4F53-29699886D5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11173" y="1149281"/>
            <a:ext cx="171907" cy="171907"/>
          </a:xfrm>
          <a:prstGeom prst="rect">
            <a:avLst/>
          </a:prstGeom>
        </p:spPr>
      </p:pic>
      <p:sp>
        <p:nvSpPr>
          <p:cNvPr id="146" name="Shape 22">
            <a:extLst>
              <a:ext uri="{FF2B5EF4-FFF2-40B4-BE49-F238E27FC236}">
                <a16:creationId xmlns:a16="http://schemas.microsoft.com/office/drawing/2014/main" id="{5E7402DD-1375-F363-4B2B-910CC50CDA11}"/>
              </a:ext>
            </a:extLst>
          </p:cNvPr>
          <p:cNvSpPr/>
          <p:nvPr/>
        </p:nvSpPr>
        <p:spPr>
          <a:xfrm>
            <a:off x="10810875" y="1106023"/>
            <a:ext cx="1143493" cy="221312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3BD47BE2-9DD3-A612-30B2-6B83C92AEE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304495" y="1155633"/>
            <a:ext cx="133502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2AC0540A-C27F-5F3E-D465-D3E648A54BD1}"/>
              </a:ext>
            </a:extLst>
          </p:cNvPr>
          <p:cNvSpPr txBox="1"/>
          <p:nvPr/>
        </p:nvSpPr>
        <p:spPr>
          <a:xfrm>
            <a:off x="514807" y="1105941"/>
            <a:ext cx="2857043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A14FAF5E-9CDD-6650-5705-61618B60AF4B}"/>
              </a:ext>
            </a:extLst>
          </p:cNvPr>
          <p:cNvSpPr txBox="1"/>
          <p:nvPr/>
        </p:nvSpPr>
        <p:spPr>
          <a:xfrm>
            <a:off x="7267457" y="1092002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28A107-DCDC-60CE-4C92-3A18D8825E8A}"/>
              </a:ext>
            </a:extLst>
          </p:cNvPr>
          <p:cNvGrpSpPr/>
          <p:nvPr/>
        </p:nvGrpSpPr>
        <p:grpSpPr>
          <a:xfrm>
            <a:off x="371475" y="5820915"/>
            <a:ext cx="6516000" cy="630017"/>
            <a:chOff x="452950" y="6266271"/>
            <a:chExt cx="6534175" cy="630017"/>
          </a:xfrm>
        </p:grpSpPr>
        <p:sp>
          <p:nvSpPr>
            <p:cNvPr id="28" name="Text 18">
              <a:extLst>
                <a:ext uri="{FF2B5EF4-FFF2-40B4-BE49-F238E27FC236}">
                  <a16:creationId xmlns:a16="http://schemas.microsoft.com/office/drawing/2014/main" id="{B8F0223A-9D5C-29B4-BDFF-7AC1F148F64B}"/>
                </a:ext>
              </a:extLst>
            </p:cNvPr>
            <p:cNvSpPr txBox="1"/>
            <p:nvPr/>
          </p:nvSpPr>
          <p:spPr>
            <a:xfrm>
              <a:off x="1227125" y="6536288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Specialized software such as MIKE, Bentley </a:t>
              </a:r>
              <a:r>
                <a:rPr lang="en-US" sz="1200" dirty="0" err="1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WaterGEMS</a:t>
              </a: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and </a:t>
              </a:r>
              <a:r>
                <a:rPr lang="en-US" sz="1200" dirty="0" err="1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SewerGEMS</a:t>
              </a: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ArcGIS, ERDAS, HEC-HMS, HEC-RAS, SWMM, MATLAB, IBM SPSS, Surfer, and </a:t>
              </a:r>
              <a:r>
                <a:rPr lang="en-US" sz="1200" dirty="0" err="1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Grapher</a:t>
              </a: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Shape 16">
              <a:extLst>
                <a:ext uri="{FF2B5EF4-FFF2-40B4-BE49-F238E27FC236}">
                  <a16:creationId xmlns:a16="http://schemas.microsoft.com/office/drawing/2014/main" id="{ED9955C6-92AF-EDD3-D2DD-0AF9B8F1B998}"/>
                </a:ext>
              </a:extLst>
            </p:cNvPr>
            <p:cNvSpPr/>
            <p:nvPr/>
          </p:nvSpPr>
          <p:spPr>
            <a:xfrm>
              <a:off x="452950" y="6318222"/>
              <a:ext cx="360000" cy="360000"/>
            </a:xfrm>
            <a:prstGeom prst="roundRect">
              <a:avLst>
                <a:gd name="adj" fmla="val 23981"/>
              </a:avLst>
            </a:prstGeom>
            <a:blipFill>
              <a:blip r:embed="rId7"/>
              <a:stretch>
                <a:fillRect/>
              </a:stretch>
            </a:blip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 17">
              <a:extLst>
                <a:ext uri="{FF2B5EF4-FFF2-40B4-BE49-F238E27FC236}">
                  <a16:creationId xmlns:a16="http://schemas.microsoft.com/office/drawing/2014/main" id="{A37479CB-FFF8-3917-0F28-090BA2F2036D}"/>
                </a:ext>
              </a:extLst>
            </p:cNvPr>
            <p:cNvSpPr txBox="1"/>
            <p:nvPr/>
          </p:nvSpPr>
          <p:spPr>
            <a:xfrm>
              <a:off x="996104" y="6266271"/>
              <a:ext cx="4032000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Computational Lab</a:t>
              </a:r>
              <a:endParaRPr lang="en-US" sz="1400" dirty="0"/>
            </a:p>
          </p:txBody>
        </p:sp>
        <p:pic>
          <p:nvPicPr>
            <p:cNvPr id="31" name="Image 17" descr="preencoded.png">
              <a:extLst>
                <a:ext uri="{FF2B5EF4-FFF2-40B4-BE49-F238E27FC236}">
                  <a16:creationId xmlns:a16="http://schemas.microsoft.com/office/drawing/2014/main" id="{E0334993-ACA8-6D74-C2BF-52D532AE1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59941" y="6613664"/>
              <a:ext cx="105156" cy="100187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9124D6-43E9-A401-6438-F4453977FB71}"/>
              </a:ext>
            </a:extLst>
          </p:cNvPr>
          <p:cNvGrpSpPr/>
          <p:nvPr/>
        </p:nvGrpSpPr>
        <p:grpSpPr>
          <a:xfrm>
            <a:off x="371475" y="1677917"/>
            <a:ext cx="6516000" cy="909285"/>
            <a:chOff x="446660" y="1773167"/>
            <a:chExt cx="6540465" cy="909285"/>
          </a:xfrm>
        </p:grpSpPr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384A77AA-8F03-8704-74DE-FE41E179D88C}"/>
                </a:ext>
              </a:extLst>
            </p:cNvPr>
            <p:cNvSpPr txBox="1"/>
            <p:nvPr/>
          </p:nvSpPr>
          <p:spPr>
            <a:xfrm>
              <a:off x="996104" y="1773167"/>
              <a:ext cx="4032000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Fluid Mechanics Laboratory</a:t>
              </a:r>
              <a:endParaRPr lang="en-US" sz="1400" dirty="0"/>
            </a:p>
          </p:txBody>
        </p:sp>
        <p:sp>
          <p:nvSpPr>
            <p:cNvPr id="13" name="Text 5">
              <a:extLst>
                <a:ext uri="{FF2B5EF4-FFF2-40B4-BE49-F238E27FC236}">
                  <a16:creationId xmlns:a16="http://schemas.microsoft.com/office/drawing/2014/main" id="{D4ACDFA0-674F-7835-1F35-BBDD04165569}"/>
                </a:ext>
              </a:extLst>
            </p:cNvPr>
            <p:cNvSpPr txBox="1"/>
            <p:nvPr/>
          </p:nvSpPr>
          <p:spPr>
            <a:xfrm>
              <a:off x="1227125" y="1982776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Hands-on experiments that demonstrate fundamental concepts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 6">
              <a:extLst>
                <a:ext uri="{FF2B5EF4-FFF2-40B4-BE49-F238E27FC236}">
                  <a16:creationId xmlns:a16="http://schemas.microsoft.com/office/drawing/2014/main" id="{15B1ED1B-C8F8-5030-B590-A879988B70C1}"/>
                </a:ext>
              </a:extLst>
            </p:cNvPr>
            <p:cNvSpPr txBox="1"/>
            <p:nvPr/>
          </p:nvSpPr>
          <p:spPr>
            <a:xfrm>
              <a:off x="1227125" y="2322452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Experimental setups: V-notch, Rotameter calibration, subsonic wind tunnel, airfoil drag experiment, streamline visualization, and metacentric height experiment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48" name="Image 5" descr="preencoded.png">
              <a:extLst>
                <a:ext uri="{FF2B5EF4-FFF2-40B4-BE49-F238E27FC236}">
                  <a16:creationId xmlns:a16="http://schemas.microsoft.com/office/drawing/2014/main" id="{EF4A39A1-0521-F400-8263-CF46FFABA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2441703"/>
              <a:ext cx="105156" cy="114300"/>
            </a:xfrm>
            <a:prstGeom prst="rect">
              <a:avLst/>
            </a:prstGeom>
          </p:spPr>
        </p:pic>
        <p:pic>
          <p:nvPicPr>
            <p:cNvPr id="149" name="Image 5" descr="preencoded.png">
              <a:extLst>
                <a:ext uri="{FF2B5EF4-FFF2-40B4-BE49-F238E27FC236}">
                  <a16:creationId xmlns:a16="http://schemas.microsoft.com/office/drawing/2014/main" id="{F9958130-6AC8-5C1A-718E-91BE3E02B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2105360"/>
              <a:ext cx="105156" cy="114300"/>
            </a:xfrm>
            <a:prstGeom prst="rect">
              <a:avLst/>
            </a:prstGeom>
          </p:spPr>
        </p:pic>
        <p:pic>
          <p:nvPicPr>
            <p:cNvPr id="1027" name="Picture 3" descr="Fluid mechanics ">
              <a:extLst>
                <a:ext uri="{FF2B5EF4-FFF2-40B4-BE49-F238E27FC236}">
                  <a16:creationId xmlns:a16="http://schemas.microsoft.com/office/drawing/2014/main" id="{B70B1B90-E0D4-00CA-92C7-A8B4845FB2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60" y="1979067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0154BBA-E9BA-FDCA-A79C-60516C77B130}"/>
              </a:ext>
            </a:extLst>
          </p:cNvPr>
          <p:cNvGrpSpPr/>
          <p:nvPr/>
        </p:nvGrpSpPr>
        <p:grpSpPr>
          <a:xfrm>
            <a:off x="371475" y="2834084"/>
            <a:ext cx="6516000" cy="1048002"/>
            <a:chOff x="452950" y="2999585"/>
            <a:chExt cx="6534175" cy="1048002"/>
          </a:xfrm>
        </p:grpSpPr>
        <p:sp>
          <p:nvSpPr>
            <p:cNvPr id="50" name="Text 8">
              <a:extLst>
                <a:ext uri="{FF2B5EF4-FFF2-40B4-BE49-F238E27FC236}">
                  <a16:creationId xmlns:a16="http://schemas.microsoft.com/office/drawing/2014/main" id="{A0DF53BA-0787-D9A4-E026-D9BC4F8244B7}"/>
                </a:ext>
              </a:extLst>
            </p:cNvPr>
            <p:cNvSpPr txBox="1"/>
            <p:nvPr/>
          </p:nvSpPr>
          <p:spPr>
            <a:xfrm>
              <a:off x="996104" y="2999585"/>
              <a:ext cx="4032000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Hydraulics Laboratory</a:t>
              </a:r>
              <a:endParaRPr lang="en-US" sz="1400" dirty="0"/>
            </a:p>
          </p:txBody>
        </p:sp>
        <p:sp>
          <p:nvSpPr>
            <p:cNvPr id="51" name="Text 9">
              <a:extLst>
                <a:ext uri="{FF2B5EF4-FFF2-40B4-BE49-F238E27FC236}">
                  <a16:creationId xmlns:a16="http://schemas.microsoft.com/office/drawing/2014/main" id="{7E2DC45E-D25D-9361-C1B2-02F256722704}"/>
                </a:ext>
              </a:extLst>
            </p:cNvPr>
            <p:cNvSpPr txBox="1"/>
            <p:nvPr/>
          </p:nvSpPr>
          <p:spPr>
            <a:xfrm>
              <a:off x="1227125" y="3284894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Modern setups for studying hydraulic machines, open channel flow, groundwater, and hydrology.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8" name="Image 8" descr="preencoded.png">
              <a:extLst>
                <a:ext uri="{FF2B5EF4-FFF2-40B4-BE49-F238E27FC236}">
                  <a16:creationId xmlns:a16="http://schemas.microsoft.com/office/drawing/2014/main" id="{A81CF7CE-E9E1-A935-1EAB-37FB558CD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3416443"/>
              <a:ext cx="105156" cy="100187"/>
            </a:xfrm>
            <a:prstGeom prst="rect">
              <a:avLst/>
            </a:prstGeom>
          </p:spPr>
        </p:pic>
        <p:sp>
          <p:nvSpPr>
            <p:cNvPr id="79" name="Text 10">
              <a:extLst>
                <a:ext uri="{FF2B5EF4-FFF2-40B4-BE49-F238E27FC236}">
                  <a16:creationId xmlns:a16="http://schemas.microsoft.com/office/drawing/2014/main" id="{DC9C8420-64C1-BCC0-7851-AA0610098152}"/>
                </a:ext>
              </a:extLst>
            </p:cNvPr>
            <p:cNvSpPr txBox="1"/>
            <p:nvPr/>
          </p:nvSpPr>
          <p:spPr>
            <a:xfrm>
              <a:off x="1227125" y="3687587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Turbine and pump test rigs, channel flow models, seepage and rainfall simulators, pipe networks, and water quality testing instruments.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1" name="Image 9" descr="preencoded.png">
              <a:extLst>
                <a:ext uri="{FF2B5EF4-FFF2-40B4-BE49-F238E27FC236}">
                  <a16:creationId xmlns:a16="http://schemas.microsoft.com/office/drawing/2014/main" id="{1187B071-456B-BDC5-5AB0-91E12D589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3815650"/>
              <a:ext cx="105156" cy="100187"/>
            </a:xfrm>
            <a:prstGeom prst="rect">
              <a:avLst/>
            </a:prstGeom>
          </p:spPr>
        </p:pic>
        <p:pic>
          <p:nvPicPr>
            <p:cNvPr id="1029" name="Picture 5" descr="Power ">
              <a:extLst>
                <a:ext uri="{FF2B5EF4-FFF2-40B4-BE49-F238E27FC236}">
                  <a16:creationId xmlns:a16="http://schemas.microsoft.com/office/drawing/2014/main" id="{49A69FEA-B34D-D182-8EA5-374F0F4FC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950" y="3336630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F5ECB10-AEAB-5D29-255C-C76E1AB0D63F}"/>
              </a:ext>
            </a:extLst>
          </p:cNvPr>
          <p:cNvGrpSpPr/>
          <p:nvPr/>
        </p:nvGrpSpPr>
        <p:grpSpPr>
          <a:xfrm>
            <a:off x="371475" y="4128968"/>
            <a:ext cx="6516000" cy="632174"/>
            <a:chOff x="458020" y="4394951"/>
            <a:chExt cx="6529105" cy="632174"/>
          </a:xfrm>
        </p:grpSpPr>
        <p:sp>
          <p:nvSpPr>
            <p:cNvPr id="88" name="Text 13">
              <a:extLst>
                <a:ext uri="{FF2B5EF4-FFF2-40B4-BE49-F238E27FC236}">
                  <a16:creationId xmlns:a16="http://schemas.microsoft.com/office/drawing/2014/main" id="{C77DCFCF-403C-2D16-635A-5999420D42BF}"/>
                </a:ext>
              </a:extLst>
            </p:cNvPr>
            <p:cNvSpPr txBox="1"/>
            <p:nvPr/>
          </p:nvSpPr>
          <p:spPr>
            <a:xfrm>
              <a:off x="996104" y="4394951"/>
              <a:ext cx="4673026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Advanced Experimental Research Laboratory</a:t>
              </a:r>
              <a:endParaRPr lang="en-US" sz="1400" dirty="0"/>
            </a:p>
          </p:txBody>
        </p:sp>
        <p:sp>
          <p:nvSpPr>
            <p:cNvPr id="89" name="Text 14">
              <a:extLst>
                <a:ext uri="{FF2B5EF4-FFF2-40B4-BE49-F238E27FC236}">
                  <a16:creationId xmlns:a16="http://schemas.microsoft.com/office/drawing/2014/main" id="{C9E756CB-57D4-3F85-F408-E959DCCB6FF9}"/>
                </a:ext>
              </a:extLst>
            </p:cNvPr>
            <p:cNvSpPr txBox="1"/>
            <p:nvPr/>
          </p:nvSpPr>
          <p:spPr>
            <a:xfrm>
              <a:off x="1227125" y="4667125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Advanced instruments such as Particle Image Velocimetry (PIV), Acoustic Doppler Velocimeter (ADV), electromagnetic and ultrasonic flow meters etc.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0" name="Image 13" descr="preencoded.png">
              <a:extLst>
                <a:ext uri="{FF2B5EF4-FFF2-40B4-BE49-F238E27FC236}">
                  <a16:creationId xmlns:a16="http://schemas.microsoft.com/office/drawing/2014/main" id="{56A171C9-D67D-F205-284F-ABB3360D5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4737516"/>
              <a:ext cx="105156" cy="100187"/>
            </a:xfrm>
            <a:prstGeom prst="rect">
              <a:avLst/>
            </a:prstGeom>
          </p:spPr>
        </p:pic>
        <p:pic>
          <p:nvPicPr>
            <p:cNvPr id="1031" name="Picture 7" descr="Ultrasonic ">
              <a:extLst>
                <a:ext uri="{FF2B5EF4-FFF2-40B4-BE49-F238E27FC236}">
                  <a16:creationId xmlns:a16="http://schemas.microsoft.com/office/drawing/2014/main" id="{ED405ECB-F689-C61F-5D27-C5E3F6C0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20" y="4541989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119B71-F1F0-CDB8-662D-5A5AB369691A}"/>
              </a:ext>
            </a:extLst>
          </p:cNvPr>
          <p:cNvGrpSpPr/>
          <p:nvPr/>
        </p:nvGrpSpPr>
        <p:grpSpPr>
          <a:xfrm>
            <a:off x="371475" y="5008024"/>
            <a:ext cx="6516000" cy="566009"/>
            <a:chOff x="448168" y="5225203"/>
            <a:chExt cx="6538957" cy="566009"/>
          </a:xfrm>
        </p:grpSpPr>
        <p:sp>
          <p:nvSpPr>
            <p:cNvPr id="95" name="Text 17">
              <a:extLst>
                <a:ext uri="{FF2B5EF4-FFF2-40B4-BE49-F238E27FC236}">
                  <a16:creationId xmlns:a16="http://schemas.microsoft.com/office/drawing/2014/main" id="{68B3B13B-1474-2468-972C-E347771347D6}"/>
                </a:ext>
              </a:extLst>
            </p:cNvPr>
            <p:cNvSpPr txBox="1"/>
            <p:nvPr/>
          </p:nvSpPr>
          <p:spPr>
            <a:xfrm>
              <a:off x="996104" y="5225203"/>
              <a:ext cx="4032000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Workshop Facilities</a:t>
              </a:r>
              <a:endParaRPr lang="en-US" sz="1400" dirty="0"/>
            </a:p>
          </p:txBody>
        </p:sp>
        <p:pic>
          <p:nvPicPr>
            <p:cNvPr id="97" name="Image 17" descr="preencoded.png">
              <a:extLst>
                <a:ext uri="{FF2B5EF4-FFF2-40B4-BE49-F238E27FC236}">
                  <a16:creationId xmlns:a16="http://schemas.microsoft.com/office/drawing/2014/main" id="{B70EB078-D8D1-5882-AAAE-4F9D7FF04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2571" r="-2571"/>
            <a:stretch/>
          </p:blipFill>
          <p:spPr>
            <a:xfrm>
              <a:off x="1061322" y="5561118"/>
              <a:ext cx="105156" cy="100187"/>
            </a:xfrm>
            <a:prstGeom prst="rect">
              <a:avLst/>
            </a:prstGeom>
          </p:spPr>
        </p:pic>
        <p:sp>
          <p:nvSpPr>
            <p:cNvPr id="96" name="Text 18">
              <a:extLst>
                <a:ext uri="{FF2B5EF4-FFF2-40B4-BE49-F238E27FC236}">
                  <a16:creationId xmlns:a16="http://schemas.microsoft.com/office/drawing/2014/main" id="{FF218C91-1D68-B399-2E67-D5017A766E29}"/>
                </a:ext>
              </a:extLst>
            </p:cNvPr>
            <p:cNvSpPr txBox="1"/>
            <p:nvPr/>
          </p:nvSpPr>
          <p:spPr>
            <a:xfrm>
              <a:off x="1227125" y="5431212"/>
              <a:ext cx="5760000" cy="36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Fabrication, repair, and maintenance facilities for experimental models and equipment.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33" name="Picture 9" descr="House ">
              <a:extLst>
                <a:ext uri="{FF2B5EF4-FFF2-40B4-BE49-F238E27FC236}">
                  <a16:creationId xmlns:a16="http://schemas.microsoft.com/office/drawing/2014/main" id="{10717861-62F9-28CE-4407-285F2D4D6B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168" y="5303725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Shape 2">
            <a:extLst>
              <a:ext uri="{FF2B5EF4-FFF2-40B4-BE49-F238E27FC236}">
                <a16:creationId xmlns:a16="http://schemas.microsoft.com/office/drawing/2014/main" id="{4238BF74-A0BA-6424-8F9E-947E471B2C4D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6ECC97E-599B-9202-533E-310CFC051854}"/>
              </a:ext>
            </a:extLst>
          </p:cNvPr>
          <p:cNvGrpSpPr/>
          <p:nvPr/>
        </p:nvGrpSpPr>
        <p:grpSpPr>
          <a:xfrm>
            <a:off x="6887475" y="1552064"/>
            <a:ext cx="5124050" cy="1694562"/>
            <a:chOff x="7197241" y="1552064"/>
            <a:chExt cx="4814284" cy="1298478"/>
          </a:xfrm>
        </p:grpSpPr>
        <p:sp>
          <p:nvSpPr>
            <p:cNvPr id="117" name="Text 27">
              <a:extLst>
                <a:ext uri="{FF2B5EF4-FFF2-40B4-BE49-F238E27FC236}">
                  <a16:creationId xmlns:a16="http://schemas.microsoft.com/office/drawing/2014/main" id="{D08D2ED9-6A19-6C94-4024-93B6228F7B91}"/>
                </a:ext>
              </a:extLst>
            </p:cNvPr>
            <p:cNvSpPr txBox="1"/>
            <p:nvPr/>
          </p:nvSpPr>
          <p:spPr>
            <a:xfrm>
              <a:off x="7534282" y="2784158"/>
              <a:ext cx="1665918" cy="472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Particle Image Velocimetry (PIV)</a:t>
              </a:r>
            </a:p>
          </p:txBody>
        </p:sp>
        <p:sp>
          <p:nvSpPr>
            <p:cNvPr id="154" name="Text 27">
              <a:extLst>
                <a:ext uri="{FF2B5EF4-FFF2-40B4-BE49-F238E27FC236}">
                  <a16:creationId xmlns:a16="http://schemas.microsoft.com/office/drawing/2014/main" id="{C3750FC4-1176-0AE0-6763-96873640A12A}"/>
                </a:ext>
              </a:extLst>
            </p:cNvPr>
            <p:cNvSpPr txBox="1"/>
            <p:nvPr/>
          </p:nvSpPr>
          <p:spPr>
            <a:xfrm>
              <a:off x="9875940" y="2756360"/>
              <a:ext cx="1931170" cy="941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Ultrasonic flow meter</a:t>
              </a:r>
              <a:endParaRPr lang="en-US" sz="10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35" name="Picture 11" descr="...">
              <a:extLst>
                <a:ext uri="{FF2B5EF4-FFF2-40B4-BE49-F238E27FC236}">
                  <a16:creationId xmlns:a16="http://schemas.microsoft.com/office/drawing/2014/main" id="{F7740433-ABEE-4B84-50A0-3021E377F23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241" y="1561423"/>
              <a:ext cx="2340000" cy="11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7" name="Picture 13" descr="...">
              <a:extLst>
                <a:ext uri="{FF2B5EF4-FFF2-40B4-BE49-F238E27FC236}">
                  <a16:creationId xmlns:a16="http://schemas.microsoft.com/office/drawing/2014/main" id="{64D936D9-E2F8-025F-E5A7-D3E4C09759A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1525" y="1552064"/>
              <a:ext cx="2340000" cy="11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11BF27A-4399-56A3-05EF-F755FD14BDF8}"/>
              </a:ext>
            </a:extLst>
          </p:cNvPr>
          <p:cNvGrpSpPr/>
          <p:nvPr/>
        </p:nvGrpSpPr>
        <p:grpSpPr>
          <a:xfrm>
            <a:off x="6887475" y="3285329"/>
            <a:ext cx="5140108" cy="1688256"/>
            <a:chOff x="7256695" y="3683683"/>
            <a:chExt cx="4830342" cy="128640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17DB176-EF33-0A21-5DD3-2AF66615498E}"/>
                </a:ext>
              </a:extLst>
            </p:cNvPr>
            <p:cNvGrpSpPr/>
            <p:nvPr/>
          </p:nvGrpSpPr>
          <p:grpSpPr>
            <a:xfrm>
              <a:off x="7256695" y="3688249"/>
              <a:ext cx="2340000" cy="1281839"/>
              <a:chOff x="7197241" y="2877871"/>
              <a:chExt cx="2340000" cy="1281839"/>
            </a:xfrm>
          </p:grpSpPr>
          <p:sp>
            <p:nvSpPr>
              <p:cNvPr id="131" name="Text 28">
                <a:extLst>
                  <a:ext uri="{FF2B5EF4-FFF2-40B4-BE49-F238E27FC236}">
                    <a16:creationId xmlns:a16="http://schemas.microsoft.com/office/drawing/2014/main" id="{0728B69F-F95F-639C-0349-8EF35419DF37}"/>
                  </a:ext>
                </a:extLst>
              </p:cNvPr>
              <p:cNvSpPr txBox="1"/>
              <p:nvPr/>
            </p:nvSpPr>
            <p:spPr>
              <a:xfrm>
                <a:off x="7690946" y="4072642"/>
                <a:ext cx="1352590" cy="8706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000" b="1" dirty="0">
                    <a:solidFill>
                      <a:srgbClr val="37415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Open channel Flow meter</a:t>
                </a:r>
                <a:endParaRPr lang="en-US" sz="1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039" name="Picture 15" descr="...">
                <a:extLst>
                  <a:ext uri="{FF2B5EF4-FFF2-40B4-BE49-F238E27FC236}">
                    <a16:creationId xmlns:a16="http://schemas.microsoft.com/office/drawing/2014/main" id="{B2AD0094-B6F2-A9C0-1D9B-95BB84CA29E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7241" y="2877871"/>
                <a:ext cx="2340000" cy="115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1D26572-7DBF-7A75-DE6D-DBCAE9242C22}"/>
                </a:ext>
              </a:extLst>
            </p:cNvPr>
            <p:cNvGrpSpPr/>
            <p:nvPr/>
          </p:nvGrpSpPr>
          <p:grpSpPr>
            <a:xfrm>
              <a:off x="9747037" y="3683683"/>
              <a:ext cx="2340000" cy="1283609"/>
              <a:chOff x="9671525" y="2876164"/>
              <a:chExt cx="2340000" cy="1283609"/>
            </a:xfrm>
          </p:grpSpPr>
          <p:sp>
            <p:nvSpPr>
              <p:cNvPr id="136" name="Text 29">
                <a:extLst>
                  <a:ext uri="{FF2B5EF4-FFF2-40B4-BE49-F238E27FC236}">
                    <a16:creationId xmlns:a16="http://schemas.microsoft.com/office/drawing/2014/main" id="{3E3CF51D-A479-65D7-31B1-62FF6B727CCF}"/>
                  </a:ext>
                </a:extLst>
              </p:cNvPr>
              <p:cNvSpPr txBox="1"/>
              <p:nvPr/>
            </p:nvSpPr>
            <p:spPr>
              <a:xfrm>
                <a:off x="10423922" y="4041982"/>
                <a:ext cx="835205" cy="11779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000" b="1" dirty="0">
                    <a:solidFill>
                      <a:srgbClr val="37415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Impact of Jet</a:t>
                </a:r>
                <a:endParaRPr lang="en-US" sz="1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043" name="Picture 19" descr="...">
                <a:extLst>
                  <a:ext uri="{FF2B5EF4-FFF2-40B4-BE49-F238E27FC236}">
                    <a16:creationId xmlns:a16="http://schemas.microsoft.com/office/drawing/2014/main" id="{C63EDF54-5FE8-6C2A-6F44-0C5D82ECB9AE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71525" y="2876164"/>
                <a:ext cx="2340000" cy="115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7E16840-DCCE-8569-B4AF-2957733B1437}"/>
              </a:ext>
            </a:extLst>
          </p:cNvPr>
          <p:cNvGrpSpPr/>
          <p:nvPr/>
        </p:nvGrpSpPr>
        <p:grpSpPr>
          <a:xfrm>
            <a:off x="6887475" y="5018587"/>
            <a:ext cx="5140132" cy="1681419"/>
            <a:chOff x="7256671" y="5190037"/>
            <a:chExt cx="4830366" cy="135438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E4F385A-7404-1BC3-8FC8-A1221B3C1C40}"/>
                </a:ext>
              </a:extLst>
            </p:cNvPr>
            <p:cNvGrpSpPr/>
            <p:nvPr/>
          </p:nvGrpSpPr>
          <p:grpSpPr>
            <a:xfrm>
              <a:off x="7256671" y="5190037"/>
              <a:ext cx="2340000" cy="1332860"/>
              <a:chOff x="7197241" y="4280162"/>
              <a:chExt cx="2340000" cy="1332860"/>
            </a:xfrm>
          </p:grpSpPr>
          <p:pic>
            <p:nvPicPr>
              <p:cNvPr id="1049" name="Picture 25">
                <a:extLst>
                  <a:ext uri="{FF2B5EF4-FFF2-40B4-BE49-F238E27FC236}">
                    <a16:creationId xmlns:a16="http://schemas.microsoft.com/office/drawing/2014/main" id="{F0E551C8-59F4-4D3A-433E-BAD618D199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7241" y="4280162"/>
                <a:ext cx="2340000" cy="11761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Text 28">
                <a:extLst>
                  <a:ext uri="{FF2B5EF4-FFF2-40B4-BE49-F238E27FC236}">
                    <a16:creationId xmlns:a16="http://schemas.microsoft.com/office/drawing/2014/main" id="{A68A9067-93BC-2153-A6E6-7151E95CC6E5}"/>
                  </a:ext>
                </a:extLst>
              </p:cNvPr>
              <p:cNvSpPr txBox="1"/>
              <p:nvPr/>
            </p:nvSpPr>
            <p:spPr>
              <a:xfrm>
                <a:off x="7759527" y="5479901"/>
                <a:ext cx="1215428" cy="13312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000" b="1" dirty="0">
                    <a:solidFill>
                      <a:srgbClr val="37415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Kaplan Turbine</a:t>
                </a:r>
                <a:endParaRPr lang="en-US" sz="1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2B609B4-6C52-CBBF-C23F-DA1911D909E0}"/>
                </a:ext>
              </a:extLst>
            </p:cNvPr>
            <p:cNvGrpSpPr/>
            <p:nvPr/>
          </p:nvGrpSpPr>
          <p:grpSpPr>
            <a:xfrm>
              <a:off x="9747037" y="5190037"/>
              <a:ext cx="2340000" cy="1354386"/>
              <a:chOff x="9671525" y="4267994"/>
              <a:chExt cx="2340000" cy="1354386"/>
            </a:xfrm>
          </p:grpSpPr>
          <p:pic>
            <p:nvPicPr>
              <p:cNvPr id="1059" name="Picture 35" descr="Hydraulics Lab">
                <a:extLst>
                  <a:ext uri="{FF2B5EF4-FFF2-40B4-BE49-F238E27FC236}">
                    <a16:creationId xmlns:a16="http://schemas.microsoft.com/office/drawing/2014/main" id="{E157E9C3-8560-D5E0-3655-046FB36664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71525" y="4267994"/>
                <a:ext cx="2340000" cy="11761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4" name="Text 28">
                <a:extLst>
                  <a:ext uri="{FF2B5EF4-FFF2-40B4-BE49-F238E27FC236}">
                    <a16:creationId xmlns:a16="http://schemas.microsoft.com/office/drawing/2014/main" id="{2F3C145A-08C8-4C07-F7E7-031D88F535A3}"/>
                  </a:ext>
                </a:extLst>
              </p:cNvPr>
              <p:cNvSpPr txBox="1"/>
              <p:nvPr/>
            </p:nvSpPr>
            <p:spPr>
              <a:xfrm>
                <a:off x="10233811" y="5489259"/>
                <a:ext cx="1215428" cy="13312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000" b="1" dirty="0">
                    <a:solidFill>
                      <a:srgbClr val="37415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Hydraulics Lab</a:t>
                </a:r>
                <a:endParaRPr lang="en-US" sz="1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7290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Structural Engineering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(SE) – CE 4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82816D73-1D8D-CD27-B168-33193616E77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767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0279411C-2495-A927-AE50-C669D09E1158}"/>
              </a:ext>
            </a:extLst>
          </p:cNvPr>
          <p:cNvSpPr/>
          <p:nvPr/>
        </p:nvSpPr>
        <p:spPr>
          <a:xfrm>
            <a:off x="4243571" y="3488269"/>
            <a:ext cx="7721353" cy="3012201"/>
          </a:xfrm>
          <a:prstGeom prst="roundRect">
            <a:avLst>
              <a:gd name="adj" fmla="val 802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Shape 3"/>
          <p:cNvSpPr/>
          <p:nvPr/>
        </p:nvSpPr>
        <p:spPr>
          <a:xfrm>
            <a:off x="657454" y="2042770"/>
            <a:ext cx="342900" cy="3429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6"/>
          <p:cNvSpPr/>
          <p:nvPr/>
        </p:nvSpPr>
        <p:spPr>
          <a:xfrm>
            <a:off x="657454" y="2747772"/>
            <a:ext cx="342900" cy="3429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5" name="Shape 32"/>
          <p:cNvSpPr/>
          <p:nvPr/>
        </p:nvSpPr>
        <p:spPr>
          <a:xfrm>
            <a:off x="3295498" y="3100730"/>
            <a:ext cx="6572707" cy="466344"/>
          </a:xfrm>
          <a:prstGeom prst="roundRect">
            <a:avLst>
              <a:gd name="adj" fmla="val 48019"/>
            </a:avLst>
          </a:prstGeom>
          <a:noFill/>
          <a:ln/>
        </p:spPr>
        <p:txBody>
          <a:bodyPr/>
          <a:lstStyle/>
          <a:p>
            <a:endParaRPr lang="en-IN"/>
          </a:p>
        </p:txBody>
      </p:sp>
      <p:sp>
        <p:nvSpPr>
          <p:cNvPr id="46" name="Shape 33"/>
          <p:cNvSpPr/>
          <p:nvPr/>
        </p:nvSpPr>
        <p:spPr>
          <a:xfrm>
            <a:off x="3295498" y="3557930"/>
            <a:ext cx="6572707" cy="9144"/>
          </a:xfrm>
          <a:prstGeom prst="roundRect">
            <a:avLst>
              <a:gd name="adj" fmla="val 2448980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FFB88B2-EBA2-1E8D-BA66-BCFB80E12353}"/>
              </a:ext>
            </a:extLst>
          </p:cNvPr>
          <p:cNvGrpSpPr/>
          <p:nvPr/>
        </p:nvGrpSpPr>
        <p:grpSpPr>
          <a:xfrm>
            <a:off x="4295123" y="3795674"/>
            <a:ext cx="7593601" cy="228600"/>
            <a:chOff x="3814476" y="3757955"/>
            <a:chExt cx="6193659" cy="228600"/>
          </a:xfrm>
          <a:effectLst/>
        </p:grpSpPr>
        <p:sp>
          <p:nvSpPr>
            <p:cNvPr id="47" name="Text 34"/>
            <p:cNvSpPr txBox="1"/>
            <p:nvPr/>
          </p:nvSpPr>
          <p:spPr>
            <a:xfrm>
              <a:off x="3814476" y="3786302"/>
              <a:ext cx="2629814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Graduates Statistics (2019-2025)</a:t>
              </a:r>
              <a:endParaRPr lang="en-US" sz="1200" dirty="0"/>
            </a:p>
          </p:txBody>
        </p:sp>
        <p:sp>
          <p:nvSpPr>
            <p:cNvPr id="48" name="Text 35"/>
            <p:cNvSpPr txBox="1"/>
            <p:nvPr/>
          </p:nvSpPr>
          <p:spPr>
            <a:xfrm>
              <a:off x="7262192" y="3757955"/>
              <a:ext cx="2745943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000" i="1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Showing gender-wise breakdown</a:t>
              </a:r>
              <a:endPara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4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537733"/>
              </p:ext>
            </p:extLst>
          </p:nvPr>
        </p:nvGraphicFramePr>
        <p:xfrm>
          <a:off x="4325908" y="4063136"/>
          <a:ext cx="7639015" cy="2324135"/>
        </p:xfrm>
        <a:graphic>
          <a:graphicData uri="http://schemas.openxmlformats.org/drawingml/2006/table">
            <a:tbl>
              <a:tblPr/>
              <a:tblGrid>
                <a:gridCol w="1063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60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71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600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482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PROGRAM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GENDER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405" marR="38405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827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 Tech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516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8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827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Ph.D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8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F3F4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4B556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  <a:endParaRPr lang="en-US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6" name="Shape 41"/>
          <p:cNvSpPr/>
          <p:nvPr/>
        </p:nvSpPr>
        <p:spPr>
          <a:xfrm>
            <a:off x="10226650" y="3691433"/>
            <a:ext cx="14292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0" name="Shape 45"/>
          <p:cNvSpPr/>
          <p:nvPr/>
        </p:nvSpPr>
        <p:spPr>
          <a:xfrm>
            <a:off x="10272369" y="3481806"/>
            <a:ext cx="1429207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6" name="Text 51"/>
          <p:cNvSpPr txBox="1"/>
          <p:nvPr/>
        </p:nvSpPr>
        <p:spPr>
          <a:xfrm>
            <a:off x="11821363" y="6500470"/>
            <a:ext cx="1435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900" dirty="0"/>
          </a:p>
        </p:txBody>
      </p:sp>
      <p:sp>
        <p:nvSpPr>
          <p:cNvPr id="67" name="Shape 52"/>
          <p:cNvSpPr/>
          <p:nvPr/>
        </p:nvSpPr>
        <p:spPr>
          <a:xfrm>
            <a:off x="0" y="52121"/>
            <a:ext cx="12191695" cy="1257300"/>
          </a:xfrm>
          <a:prstGeom prst="rect">
            <a:avLst/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5DF0646-2E09-9A24-CB3C-618C537A7554}"/>
              </a:ext>
            </a:extLst>
          </p:cNvPr>
          <p:cNvGrpSpPr/>
          <p:nvPr/>
        </p:nvGrpSpPr>
        <p:grpSpPr>
          <a:xfrm>
            <a:off x="381305" y="5078421"/>
            <a:ext cx="3596966" cy="1412905"/>
            <a:chOff x="381305" y="5078421"/>
            <a:chExt cx="3913818" cy="1412905"/>
          </a:xfrm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FA3CBAEC-F51C-50BB-AEA5-4E53F3C58A30}"/>
                </a:ext>
              </a:extLst>
            </p:cNvPr>
            <p:cNvSpPr/>
            <p:nvPr/>
          </p:nvSpPr>
          <p:spPr>
            <a:xfrm>
              <a:off x="381305" y="5078421"/>
              <a:ext cx="3913818" cy="1412905"/>
            </a:xfrm>
            <a:prstGeom prst="roundRect">
              <a:avLst>
                <a:gd name="adj" fmla="val 8625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39E9193E-0249-E9CD-F69B-7D88F33A6EFD}"/>
                </a:ext>
              </a:extLst>
            </p:cNvPr>
            <p:cNvGrpSpPr/>
            <p:nvPr/>
          </p:nvGrpSpPr>
          <p:grpSpPr>
            <a:xfrm>
              <a:off x="692453" y="5369065"/>
              <a:ext cx="3285818" cy="922917"/>
              <a:chOff x="628410" y="5816662"/>
              <a:chExt cx="2931000" cy="922917"/>
            </a:xfrm>
            <a:effectLst/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1C3A52FA-0DDE-DCFD-2EE3-1F805F35255C}"/>
                  </a:ext>
                </a:extLst>
              </p:cNvPr>
              <p:cNvGrpSpPr/>
              <p:nvPr/>
            </p:nvGrpSpPr>
            <p:grpSpPr>
              <a:xfrm>
                <a:off x="758217" y="5816662"/>
                <a:ext cx="2801193" cy="922917"/>
                <a:chOff x="698033" y="5081322"/>
                <a:chExt cx="2238451" cy="1152979"/>
              </a:xfrm>
            </p:grpSpPr>
            <p:sp>
              <p:nvSpPr>
                <p:cNvPr id="25" name="Text 15"/>
                <p:cNvSpPr txBox="1"/>
                <p:nvPr/>
              </p:nvSpPr>
              <p:spPr>
                <a:xfrm>
                  <a:off x="733349" y="5081322"/>
                  <a:ext cx="1944380" cy="29031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dirty="0">
                      <a:solidFill>
                        <a:srgbClr val="1F2937"/>
                      </a:solidFill>
                      <a:latin typeface="Montserrat" pitchFamily="34" charset="0"/>
                      <a:ea typeface="Montserrat" pitchFamily="34" charset="-122"/>
                      <a:cs typeface="Montserrat" pitchFamily="34" charset="-120"/>
                    </a:rPr>
                    <a:t> Evolved from Civil Engg. </a:t>
                  </a:r>
                  <a:endParaRPr lang="en-US" sz="1400" dirty="0"/>
                </a:p>
              </p:txBody>
            </p:sp>
            <p:sp>
              <p:nvSpPr>
                <p:cNvPr id="27" name="Text 16"/>
                <p:cNvSpPr txBox="1"/>
                <p:nvPr/>
              </p:nvSpPr>
              <p:spPr>
                <a:xfrm>
                  <a:off x="698033" y="5467153"/>
                  <a:ext cx="2238451" cy="76714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/>
                <a:lstStyle/>
                <a:p>
                  <a:pPr marL="171450" indent="-171450" algn="l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rgbClr val="4B5563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Environmental Science &amp; Engg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rgbClr val="4B5563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Earth Sciences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rgbClr val="4B5563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Centre for Climate Studies</a:t>
                  </a:r>
                  <a:endPara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26" name="Image 8" descr="preencoded.png"/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628410" y="5844069"/>
                <a:ext cx="166989" cy="180000"/>
              </a:xfrm>
              <a:prstGeom prst="rect">
                <a:avLst/>
              </a:prstGeom>
            </p:spPr>
          </p:pic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B911BF2-877D-7DDE-A608-E1C90C1A788E}"/>
              </a:ext>
            </a:extLst>
          </p:cNvPr>
          <p:cNvGrpSpPr/>
          <p:nvPr/>
        </p:nvGrpSpPr>
        <p:grpSpPr>
          <a:xfrm>
            <a:off x="381305" y="1105941"/>
            <a:ext cx="3742871" cy="3697081"/>
            <a:chOff x="381305" y="1548079"/>
            <a:chExt cx="3742871" cy="32549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0841D9C6-2D9B-4C13-47BB-E45D7213ED57}"/>
                </a:ext>
              </a:extLst>
            </p:cNvPr>
            <p:cNvSpPr/>
            <p:nvPr/>
          </p:nvSpPr>
          <p:spPr>
            <a:xfrm>
              <a:off x="381305" y="1548079"/>
              <a:ext cx="3596966" cy="3254943"/>
            </a:xfrm>
            <a:prstGeom prst="roundRect">
              <a:avLst>
                <a:gd name="adj" fmla="val 55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F4C0DD4-0877-9481-0AC2-1DBF94381F37}"/>
                </a:ext>
              </a:extLst>
            </p:cNvPr>
            <p:cNvGrpSpPr/>
            <p:nvPr/>
          </p:nvGrpSpPr>
          <p:grpSpPr>
            <a:xfrm>
              <a:off x="390895" y="1635765"/>
              <a:ext cx="3733281" cy="2981858"/>
              <a:chOff x="2360928" y="1990420"/>
              <a:chExt cx="3418420" cy="2981858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8F00A443-08D3-6C1E-B9CB-F77651B6001D}"/>
                  </a:ext>
                </a:extLst>
              </p:cNvPr>
              <p:cNvGrpSpPr/>
              <p:nvPr/>
            </p:nvGrpSpPr>
            <p:grpSpPr>
              <a:xfrm>
                <a:off x="2360928" y="1990420"/>
                <a:ext cx="3418420" cy="2981858"/>
                <a:chOff x="390449" y="1585570"/>
                <a:chExt cx="2597810" cy="2981858"/>
              </a:xfrm>
            </p:grpSpPr>
            <p:sp>
              <p:nvSpPr>
                <p:cNvPr id="84" name="Shape 9">
                  <a:extLst>
                    <a:ext uri="{FF2B5EF4-FFF2-40B4-BE49-F238E27FC236}">
                      <a16:creationId xmlns:a16="http://schemas.microsoft.com/office/drawing/2014/main" id="{D9DD6D5B-A73B-90C1-25A3-CB2486B1ACEC}"/>
                    </a:ext>
                  </a:extLst>
                </p:cNvPr>
                <p:cNvSpPr/>
                <p:nvPr/>
              </p:nvSpPr>
              <p:spPr>
                <a:xfrm>
                  <a:off x="643057" y="2738628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81" name="Shape 9">
                  <a:extLst>
                    <a:ext uri="{FF2B5EF4-FFF2-40B4-BE49-F238E27FC236}">
                      <a16:creationId xmlns:a16="http://schemas.microsoft.com/office/drawing/2014/main" id="{DEA61D98-214C-44CB-DCDA-A16B92CD7138}"/>
                    </a:ext>
                  </a:extLst>
                </p:cNvPr>
                <p:cNvSpPr/>
                <p:nvPr/>
              </p:nvSpPr>
              <p:spPr>
                <a:xfrm>
                  <a:off x="635554" y="2805200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82" name="Shape 9">
                  <a:extLst>
                    <a:ext uri="{FF2B5EF4-FFF2-40B4-BE49-F238E27FC236}">
                      <a16:creationId xmlns:a16="http://schemas.microsoft.com/office/drawing/2014/main" id="{2A60D064-301B-D911-3F39-CCA594FCBE07}"/>
                    </a:ext>
                  </a:extLst>
                </p:cNvPr>
                <p:cNvSpPr/>
                <p:nvPr/>
              </p:nvSpPr>
              <p:spPr>
                <a:xfrm>
                  <a:off x="643058" y="2082526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pic>
              <p:nvPicPr>
                <p:cNvPr id="6" name="Image 2" descr="preencoded.png"/>
                <p:cNvPicPr>
                  <a:picLocks noChangeAspect="1"/>
                </p:cNvPicPr>
                <p:nvPr/>
              </p:nvPicPr>
              <p:blipFill>
                <a:blip r:embed="rId4"/>
                <a:srcRect l="-407" r="-407"/>
                <a:stretch/>
              </p:blipFill>
              <p:spPr>
                <a:xfrm>
                  <a:off x="390449" y="1699870"/>
                  <a:ext cx="38405" cy="2752344"/>
                </a:xfrm>
                <a:prstGeom prst="rect">
                  <a:avLst/>
                </a:prstGeom>
              </p:spPr>
            </p:pic>
            <p:sp>
              <p:nvSpPr>
                <p:cNvPr id="7" name="Text 2"/>
                <p:cNvSpPr txBox="1"/>
                <p:nvPr/>
              </p:nvSpPr>
              <p:spPr>
                <a:xfrm>
                  <a:off x="580644" y="1585570"/>
                  <a:ext cx="2407615" cy="267005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2400" b="1" dirty="0">
                      <a:solidFill>
                        <a:srgbClr val="1F2937"/>
                      </a:solidFill>
                      <a:latin typeface="Montserrat" panose="00000500000000000000" pitchFamily="2" charset="0"/>
                      <a:ea typeface="Montserrat" pitchFamily="34" charset="-122"/>
                      <a:cs typeface="Times New Roman" panose="02020603050405020304" pitchFamily="18" charset="0"/>
                    </a:rPr>
                    <a:t>Department Profile</a:t>
                  </a:r>
                  <a:endParaRPr lang="en-US" sz="2400" dirty="0">
                    <a:latin typeface="Montserrat" panose="00000500000000000000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" name="Text 4"/>
                <p:cNvSpPr txBox="1"/>
                <p:nvPr/>
              </p:nvSpPr>
              <p:spPr>
                <a:xfrm>
                  <a:off x="1103427" y="2042770"/>
                  <a:ext cx="1420063" cy="2286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kern="0" spc="60" dirty="0">
                      <a:solidFill>
                        <a:srgbClr val="6B7280"/>
                      </a:solidFill>
                      <a:latin typeface="Montserrat" panose="00000500000000000000" pitchFamily="2" charset="0"/>
                      <a:ea typeface="Yu Mincho" panose="020B0400000000000000" pitchFamily="18" charset="-128"/>
                      <a:cs typeface="Times New Roman" panose="02020603050405020304" pitchFamily="18" charset="0"/>
                    </a:rPr>
                    <a:t>ESTABLISHMENT</a:t>
                  </a:r>
                  <a:endParaRPr lang="en-US" sz="1400" dirty="0">
                    <a:latin typeface="Montserrat" panose="00000500000000000000" pitchFamily="2" charset="0"/>
                    <a:ea typeface="Yu Mincho" panose="020B0400000000000000" pitchFamily="18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Text 5"/>
                <p:cNvSpPr txBox="1"/>
                <p:nvPr/>
              </p:nvSpPr>
              <p:spPr>
                <a:xfrm>
                  <a:off x="1103428" y="2223629"/>
                  <a:ext cx="385688" cy="267005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dirty="0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1958</a:t>
                  </a:r>
                  <a:endPara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" name="Text 7"/>
                <p:cNvSpPr txBox="1"/>
                <p:nvPr/>
              </p:nvSpPr>
              <p:spPr>
                <a:xfrm>
                  <a:off x="1103427" y="2747772"/>
                  <a:ext cx="1648663" cy="2286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kern="0" spc="60" dirty="0">
                      <a:solidFill>
                        <a:srgbClr val="6B7280"/>
                      </a:solidFill>
                      <a:latin typeface="Montserrat" panose="00000500000000000000" pitchFamily="2" charset="0"/>
                      <a:ea typeface="Open Sans" pitchFamily="34" charset="-122"/>
                      <a:cs typeface="Times New Roman" panose="02020603050405020304" pitchFamily="18" charset="0"/>
                    </a:rPr>
                    <a:t>FACULTY MEMBERS</a:t>
                  </a:r>
                  <a:endParaRPr lang="en-US" sz="1400" dirty="0">
                    <a:latin typeface="Montserrat" panose="00000500000000000000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Text 8"/>
                <p:cNvSpPr txBox="1"/>
                <p:nvPr/>
              </p:nvSpPr>
              <p:spPr>
                <a:xfrm>
                  <a:off x="1103427" y="2975885"/>
                  <a:ext cx="1530706" cy="2108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dirty="0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60 </a:t>
                  </a:r>
                  <a:r>
                    <a:rPr lang="en-US" sz="1400" dirty="0">
                      <a:solidFill>
                        <a:srgbClr val="4B5563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Regular</a:t>
                  </a:r>
                  <a:r>
                    <a:rPr lang="en-US" sz="1400" dirty="0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+ </a:t>
                  </a:r>
                  <a:r>
                    <a:rPr lang="en-US" sz="1400" b="1" dirty="0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4</a:t>
                  </a:r>
                  <a:r>
                    <a:rPr lang="en-US" sz="1400" dirty="0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1400" dirty="0">
                      <a:solidFill>
                        <a:srgbClr val="4B5563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Visiting</a:t>
                  </a:r>
                  <a:endPara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" name="Shape 9"/>
                <p:cNvSpPr/>
                <p:nvPr/>
              </p:nvSpPr>
              <p:spPr>
                <a:xfrm>
                  <a:off x="650740" y="3376879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18" name="Text 10"/>
                <p:cNvSpPr txBox="1"/>
                <p:nvPr/>
              </p:nvSpPr>
              <p:spPr>
                <a:xfrm>
                  <a:off x="1103427" y="3376879"/>
                  <a:ext cx="1371600" cy="2286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kern="0" spc="60" dirty="0">
                      <a:solidFill>
                        <a:srgbClr val="6B7280"/>
                      </a:solidFill>
                      <a:latin typeface="Montserrat" panose="00000500000000000000" pitchFamily="2" charset="0"/>
                      <a:ea typeface="Open Sans" pitchFamily="34" charset="-122"/>
                      <a:cs typeface="Times New Roman" panose="02020603050405020304" pitchFamily="18" charset="0"/>
                    </a:rPr>
                    <a:t>SUPPORT STAFF</a:t>
                  </a:r>
                  <a:endParaRPr lang="en-US" sz="1400" dirty="0">
                    <a:latin typeface="Montserrat" panose="00000500000000000000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Text 11"/>
                <p:cNvSpPr txBox="1"/>
                <p:nvPr/>
              </p:nvSpPr>
              <p:spPr>
                <a:xfrm>
                  <a:off x="1103427" y="3624682"/>
                  <a:ext cx="1530706" cy="19111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>
                  <a:defPPr>
                    <a:defRPr lang="en-US"/>
                  </a:defPPr>
                  <a:lvl1pPr indent="0">
                    <a:buNone/>
                    <a:defRPr sz="1200" b="1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1pPr>
                </a:lstStyle>
                <a:p>
                  <a:r>
                    <a:rPr lang="en-US" sz="1400" dirty="0"/>
                    <a:t>28 </a:t>
                  </a:r>
                  <a:r>
                    <a:rPr lang="en-US" sz="1400" b="0" dirty="0"/>
                    <a:t>Admin/Technical</a:t>
                  </a:r>
                </a:p>
              </p:txBody>
            </p:sp>
            <p:sp>
              <p:nvSpPr>
                <p:cNvPr id="20" name="Shape 12"/>
                <p:cNvSpPr/>
                <p:nvPr/>
              </p:nvSpPr>
              <p:spPr>
                <a:xfrm>
                  <a:off x="650740" y="4005072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22" name="Text 13"/>
                <p:cNvSpPr txBox="1"/>
                <p:nvPr/>
              </p:nvSpPr>
              <p:spPr>
                <a:xfrm>
                  <a:off x="1103427" y="4005072"/>
                  <a:ext cx="1400861" cy="22860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pPr marL="0" indent="0" algn="l">
                    <a:buNone/>
                  </a:pPr>
                  <a:r>
                    <a:rPr lang="en-US" sz="1400" b="1" kern="0" spc="60" dirty="0">
                      <a:solidFill>
                        <a:srgbClr val="6B7280"/>
                      </a:solidFill>
                      <a:latin typeface="Montserrat" panose="00000500000000000000" pitchFamily="2" charset="0"/>
                      <a:ea typeface="Open Sans" pitchFamily="34" charset="-122"/>
                      <a:cs typeface="Times New Roman" panose="02020603050405020304" pitchFamily="18" charset="0"/>
                    </a:rPr>
                    <a:t>PROGRAMS</a:t>
                  </a:r>
                  <a:endParaRPr lang="en-US" sz="1400" dirty="0">
                    <a:latin typeface="Montserrat" panose="00000500000000000000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Text 14"/>
                <p:cNvSpPr txBox="1"/>
                <p:nvPr/>
              </p:nvSpPr>
              <p:spPr>
                <a:xfrm>
                  <a:off x="1103427" y="4252874"/>
                  <a:ext cx="1381658" cy="31455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>
                  <a:defPPr>
                    <a:defRPr lang="en-US"/>
                  </a:defPPr>
                  <a:lvl1pPr indent="0">
                    <a:buNone/>
                    <a:defRPr sz="1200" b="1">
                      <a:solidFill>
                        <a:srgbClr val="1F2937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1pPr>
                </a:lstStyle>
                <a:p>
                  <a:r>
                    <a:rPr lang="en-US" sz="1400" b="0" dirty="0"/>
                    <a:t>B.Tech in Civil Engg.</a:t>
                  </a:r>
                </a:p>
                <a:p>
                  <a:r>
                    <a:rPr lang="en-US" sz="1400" b="0" dirty="0"/>
                    <a:t>7 MTech Specializations</a:t>
                  </a:r>
                </a:p>
              </p:txBody>
            </p:sp>
            <p:sp>
              <p:nvSpPr>
                <p:cNvPr id="86" name="Shape 9">
                  <a:extLst>
                    <a:ext uri="{FF2B5EF4-FFF2-40B4-BE49-F238E27FC236}">
                      <a16:creationId xmlns:a16="http://schemas.microsoft.com/office/drawing/2014/main" id="{52E3FA60-6134-01A3-DFB6-6B0194510029}"/>
                    </a:ext>
                  </a:extLst>
                </p:cNvPr>
                <p:cNvSpPr/>
                <p:nvPr/>
              </p:nvSpPr>
              <p:spPr>
                <a:xfrm>
                  <a:off x="650740" y="2095039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pic>
              <p:nvPicPr>
                <p:cNvPr id="9" name="Image 3" descr="preencoded.png"/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753795" y="2176489"/>
                  <a:ext cx="136790" cy="180000"/>
                </a:xfrm>
                <a:prstGeom prst="rect">
                  <a:avLst/>
                </a:prstGeom>
              </p:spPr>
            </p:pic>
            <p:sp>
              <p:nvSpPr>
                <p:cNvPr id="85" name="Shape 9">
                  <a:extLst>
                    <a:ext uri="{FF2B5EF4-FFF2-40B4-BE49-F238E27FC236}">
                      <a16:creationId xmlns:a16="http://schemas.microsoft.com/office/drawing/2014/main" id="{F171569F-6564-8570-B19B-50074ABDEF70}"/>
                    </a:ext>
                  </a:extLst>
                </p:cNvPr>
                <p:cNvSpPr/>
                <p:nvPr/>
              </p:nvSpPr>
              <p:spPr>
                <a:xfrm>
                  <a:off x="650740" y="2799016"/>
                  <a:ext cx="342900" cy="342900"/>
                </a:xfrm>
                <a:prstGeom prst="ellipse">
                  <a:avLst/>
                </a:prstGeom>
                <a:solidFill>
                  <a:srgbClr val="EFF6FF"/>
                </a:solidFill>
                <a:ln w="12700">
                  <a:solidFill>
                    <a:srgbClr val="FFFFFF">
                      <a:alpha val="0"/>
                    </a:srgbClr>
                  </a:solidFill>
                  <a:prstDash val="solid"/>
                </a:ln>
              </p:spPr>
              <p:txBody>
                <a:bodyPr/>
                <a:lstStyle/>
                <a:p>
                  <a:endParaRPr lang="en-IN">
                    <a:latin typeface="Montserrat" panose="00000500000000000000" pitchFamily="2" charset="0"/>
                  </a:endParaRPr>
                </a:p>
              </p:txBody>
            </p:sp>
            <p:pic>
              <p:nvPicPr>
                <p:cNvPr id="13" name="Image 4" descr="preencoded.png"/>
                <p:cNvPicPr>
                  <a:picLocks noChangeAspect="1"/>
                </p:cNvPicPr>
                <p:nvPr/>
              </p:nvPicPr>
              <p:blipFill>
                <a:blip r:embed="rId6"/>
                <a:srcRect l="-1507" r="-1507"/>
                <a:stretch/>
              </p:blipFill>
              <p:spPr>
                <a:xfrm>
                  <a:off x="753795" y="2880466"/>
                  <a:ext cx="136790" cy="180000"/>
                </a:xfrm>
                <a:prstGeom prst="rect">
                  <a:avLst/>
                </a:prstGeom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EDA86ADD-8A6C-7B5B-8AD7-BB9A2DAFF932}"/>
                  </a:ext>
                </a:extLst>
              </p:cNvPr>
              <p:cNvGrpSpPr/>
              <p:nvPr/>
            </p:nvGrpSpPr>
            <p:grpSpPr>
              <a:xfrm>
                <a:off x="2839049" y="3863179"/>
                <a:ext cx="180000" cy="808193"/>
                <a:chOff x="726567" y="3509091"/>
                <a:chExt cx="180000" cy="808193"/>
              </a:xfrm>
            </p:grpSpPr>
            <p:pic>
              <p:nvPicPr>
                <p:cNvPr id="17" name="Image 5" descr="preencoded.png"/>
                <p:cNvPicPr>
                  <a:picLocks noChangeAspect="1"/>
                </p:cNvPicPr>
                <p:nvPr/>
              </p:nvPicPr>
              <p:blipFill>
                <a:blip r:embed="rId7"/>
                <a:srcRect l="-1507" r="-1507"/>
                <a:stretch/>
              </p:blipFill>
              <p:spPr>
                <a:xfrm>
                  <a:off x="726567" y="3509091"/>
                  <a:ext cx="180000" cy="180000"/>
                </a:xfrm>
                <a:prstGeom prst="rect">
                  <a:avLst/>
                </a:prstGeom>
              </p:spPr>
            </p:pic>
            <p:pic>
              <p:nvPicPr>
                <p:cNvPr id="21" name="Image 6" descr="preencoded.png"/>
                <p:cNvPicPr>
                  <a:picLocks noChangeAspect="1"/>
                </p:cNvPicPr>
                <p:nvPr/>
              </p:nvPicPr>
              <p:blipFill>
                <a:blip r:embed="rId8"/>
                <a:srcRect l="-1507" r="-1507"/>
                <a:stretch/>
              </p:blipFill>
              <p:spPr>
                <a:xfrm>
                  <a:off x="726567" y="4137284"/>
                  <a:ext cx="180000" cy="18000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80BCEFF-E6A5-0A88-BB8D-AC15FF22D813}"/>
              </a:ext>
            </a:extLst>
          </p:cNvPr>
          <p:cNvGrpSpPr/>
          <p:nvPr/>
        </p:nvGrpSpPr>
        <p:grpSpPr>
          <a:xfrm>
            <a:off x="4246975" y="1267722"/>
            <a:ext cx="4115940" cy="1972449"/>
            <a:chOff x="4562035" y="1454346"/>
            <a:chExt cx="4696584" cy="15307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11F8687E-BB71-840D-2839-A9F7F873AAB9}"/>
                </a:ext>
              </a:extLst>
            </p:cNvPr>
            <p:cNvSpPr/>
            <p:nvPr/>
          </p:nvSpPr>
          <p:spPr>
            <a:xfrm>
              <a:off x="4562035" y="1454346"/>
              <a:ext cx="4696584" cy="1530729"/>
            </a:xfrm>
            <a:prstGeom prst="roundRect">
              <a:avLst>
                <a:gd name="adj" fmla="val 88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1786EC70-AC5E-407E-DA11-325673716568}"/>
                </a:ext>
              </a:extLst>
            </p:cNvPr>
            <p:cNvGrpSpPr/>
            <p:nvPr/>
          </p:nvGrpSpPr>
          <p:grpSpPr>
            <a:xfrm>
              <a:off x="4724192" y="1493469"/>
              <a:ext cx="4339081" cy="1158186"/>
              <a:chOff x="3436554" y="1441805"/>
              <a:chExt cx="6279862" cy="1158186"/>
            </a:xfrm>
          </p:grpSpPr>
          <p:sp>
            <p:nvSpPr>
              <p:cNvPr id="99" name="Shape 29">
                <a:extLst>
                  <a:ext uri="{FF2B5EF4-FFF2-40B4-BE49-F238E27FC236}">
                    <a16:creationId xmlns:a16="http://schemas.microsoft.com/office/drawing/2014/main" id="{B845C00E-3E98-9BAD-AF54-6DB367B97C1C}"/>
                  </a:ext>
                </a:extLst>
              </p:cNvPr>
              <p:cNvSpPr/>
              <p:nvPr/>
            </p:nvSpPr>
            <p:spPr>
              <a:xfrm>
                <a:off x="7822794" y="1524273"/>
                <a:ext cx="1893622" cy="156017"/>
              </a:xfrm>
              <a:prstGeom prst="roundRect">
                <a:avLst>
                  <a:gd name="adj" fmla="val 13291"/>
                </a:avLst>
              </a:prstGeom>
              <a:solidFill>
                <a:srgbClr val="F5F3FF"/>
              </a:solidFill>
              <a:ln w="12700">
                <a:solidFill>
                  <a:srgbClr val="EDE9FE"/>
                </a:solidFill>
                <a:prstDash val="solid"/>
              </a:ln>
            </p:spPr>
            <p:txBody>
              <a:bodyPr anchor="ctr"/>
              <a:lstStyle/>
              <a:p>
                <a:pPr algn="ctr"/>
                <a:r>
                  <a:rPr lang="en-US" sz="1400" b="1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Total: ~1103</a:t>
                </a:r>
                <a:endParaRPr lang="en-IN" dirty="0"/>
              </a:p>
            </p:txBody>
          </p:sp>
          <p:sp>
            <p:nvSpPr>
              <p:cNvPr id="32" name="Text 20"/>
              <p:cNvSpPr txBox="1"/>
              <p:nvPr/>
            </p:nvSpPr>
            <p:spPr>
              <a:xfrm>
                <a:off x="3436554" y="1441805"/>
                <a:ext cx="3386736" cy="1888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>
                <a:defPPr>
                  <a:defRPr lang="en-US"/>
                </a:defPPr>
                <a:lvl1pPr indent="0">
                  <a:buNone/>
                  <a:defRPr sz="1400" b="1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defRPr>
                </a:lvl1pPr>
              </a:lstStyle>
              <a:p>
                <a:r>
                  <a:rPr lang="en-US" dirty="0"/>
                  <a:t>Current Enrollment</a:t>
                </a:r>
              </a:p>
            </p:txBody>
          </p:sp>
          <p:sp>
            <p:nvSpPr>
              <p:cNvPr id="35" name="Shape 23"/>
              <p:cNvSpPr/>
              <p:nvPr/>
            </p:nvSpPr>
            <p:spPr>
              <a:xfrm>
                <a:off x="3448202" y="2056695"/>
                <a:ext cx="1990651" cy="543296"/>
              </a:xfrm>
              <a:prstGeom prst="roundRect">
                <a:avLst>
                  <a:gd name="adj" fmla="val 1329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6" name="Text 24"/>
              <p:cNvSpPr txBox="1"/>
              <p:nvPr/>
            </p:nvSpPr>
            <p:spPr>
              <a:xfrm>
                <a:off x="3462421" y="2113133"/>
                <a:ext cx="1895552" cy="45465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1D4ED8"/>
                    </a:solidFill>
                    <a:latin typeface="Garamond" panose="02020404030301010803" pitchFamily="18" charset="0"/>
                    <a:ea typeface="STKaiti" panose="020B0503020204020204" pitchFamily="2" charset="-122"/>
                    <a:cs typeface="Times New Roman" panose="02020603050405020304" pitchFamily="18" charset="0"/>
                  </a:rPr>
                  <a:t>657</a:t>
                </a:r>
              </a:p>
              <a:p>
                <a:pPr algn="ctr"/>
                <a:r>
                  <a:rPr lang="en-US" sz="1600" b="1" dirty="0" err="1">
                    <a:solidFill>
                      <a:srgbClr val="3B82F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B.Tech</a:t>
                </a:r>
                <a:endParaRPr lang="en-US" sz="1600" b="1" dirty="0">
                  <a:solidFill>
                    <a:srgbClr val="1D4ED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Shape 26"/>
              <p:cNvSpPr/>
              <p:nvPr/>
            </p:nvSpPr>
            <p:spPr>
              <a:xfrm>
                <a:off x="5586983" y="2052828"/>
                <a:ext cx="1990651" cy="536267"/>
              </a:xfrm>
              <a:prstGeom prst="roundRect">
                <a:avLst>
                  <a:gd name="adj" fmla="val 13291"/>
                </a:avLst>
              </a:prstGeom>
              <a:solidFill>
                <a:srgbClr val="ECFDF5"/>
              </a:solidFill>
              <a:ln w="12700">
                <a:solidFill>
                  <a:srgbClr val="D1FAE5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9" name="Text 27"/>
              <p:cNvSpPr txBox="1"/>
              <p:nvPr/>
            </p:nvSpPr>
            <p:spPr>
              <a:xfrm>
                <a:off x="5634533" y="2114039"/>
                <a:ext cx="1895551" cy="45284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047857"/>
                    </a:solidFill>
                    <a:latin typeface="Garamond" panose="02020404030301010803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174</a:t>
                </a:r>
              </a:p>
              <a:p>
                <a:pPr algn="ctr"/>
                <a:r>
                  <a:rPr lang="en-US" sz="1600" b="1" dirty="0" err="1">
                    <a:solidFill>
                      <a:srgbClr val="05966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M.Tech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Shape 29"/>
              <p:cNvSpPr/>
              <p:nvPr/>
            </p:nvSpPr>
            <p:spPr>
              <a:xfrm>
                <a:off x="7725764" y="2052829"/>
                <a:ext cx="1990651" cy="543296"/>
              </a:xfrm>
              <a:prstGeom prst="roundRect">
                <a:avLst>
                  <a:gd name="adj" fmla="val 13291"/>
                </a:avLst>
              </a:prstGeom>
              <a:solidFill>
                <a:srgbClr val="F5F3FF"/>
              </a:solidFill>
              <a:ln w="12700">
                <a:solidFill>
                  <a:srgbClr val="EDE9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2" name="Text 30"/>
              <p:cNvSpPr txBox="1"/>
              <p:nvPr/>
            </p:nvSpPr>
            <p:spPr>
              <a:xfrm>
                <a:off x="7773314" y="2114039"/>
                <a:ext cx="1895551" cy="45284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6D28D9"/>
                    </a:solidFill>
                    <a:latin typeface="Garamond" panose="02020404030301010803" pitchFamily="18" charset="0"/>
                    <a:ea typeface="Calibri" panose="020F0502020204030204" pitchFamily="34" charset="0"/>
                    <a:cs typeface="Calibri" panose="020F0502020204030204" pitchFamily="34" charset="0"/>
                  </a:rPr>
                  <a:t>272</a:t>
                </a:r>
              </a:p>
              <a:p>
                <a:pPr algn="ctr"/>
                <a:r>
                  <a:rPr lang="en-US" sz="1600" b="1" dirty="0" err="1">
                    <a:solidFill>
                      <a:srgbClr val="7C3AED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Ph.D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21E1ACA-ECD3-EF99-DB0B-655926848672}"/>
              </a:ext>
            </a:extLst>
          </p:cNvPr>
          <p:cNvGrpSpPr/>
          <p:nvPr/>
        </p:nvGrpSpPr>
        <p:grpSpPr>
          <a:xfrm>
            <a:off x="8571191" y="1265865"/>
            <a:ext cx="3393733" cy="1972449"/>
            <a:chOff x="8571191" y="1536345"/>
            <a:chExt cx="3393733" cy="19912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EDCB2861-113F-52AD-C57F-5F0A98F9AF1E}"/>
                </a:ext>
              </a:extLst>
            </p:cNvPr>
            <p:cNvSpPr/>
            <p:nvPr/>
          </p:nvSpPr>
          <p:spPr>
            <a:xfrm>
              <a:off x="8571191" y="1536345"/>
              <a:ext cx="3393733" cy="1991226"/>
            </a:xfrm>
            <a:prstGeom prst="roundRect">
              <a:avLst>
                <a:gd name="adj" fmla="val 733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1" name="Shape 19"/>
            <p:cNvSpPr/>
            <p:nvPr/>
          </p:nvSpPr>
          <p:spPr>
            <a:xfrm flipV="1">
              <a:off x="8658523" y="2073555"/>
              <a:ext cx="2876023" cy="36000"/>
            </a:xfrm>
            <a:prstGeom prst="rect">
              <a:avLst/>
            </a:prstGeom>
            <a:solidFill>
              <a:srgbClr val="F3F4F6"/>
            </a:solidFill>
            <a:ln w="12700">
              <a:solidFill>
                <a:srgbClr val="F3F4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1" name="Text 36"/>
            <p:cNvSpPr txBox="1"/>
            <p:nvPr/>
          </p:nvSpPr>
          <p:spPr>
            <a:xfrm>
              <a:off x="8717096" y="1609017"/>
              <a:ext cx="1505102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Key Highlights</a:t>
              </a:r>
              <a:endParaRPr lang="en-US" sz="1400" dirty="0"/>
            </a:p>
          </p:txBody>
        </p:sp>
        <p:sp>
          <p:nvSpPr>
            <p:cNvPr id="53" name="Text 38"/>
            <p:cNvSpPr txBox="1"/>
            <p:nvPr/>
          </p:nvSpPr>
          <p:spPr>
            <a:xfrm>
              <a:off x="8705164" y="1890674"/>
              <a:ext cx="136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PM Research Fellows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Shape 39"/>
            <p:cNvSpPr/>
            <p:nvPr/>
          </p:nvSpPr>
          <p:spPr>
            <a:xfrm>
              <a:off x="11058525" y="1837943"/>
              <a:ext cx="522662" cy="267005"/>
            </a:xfrm>
            <a:prstGeom prst="roundRect">
              <a:avLst>
                <a:gd name="adj" fmla="val 342465"/>
              </a:avLst>
            </a:prstGeom>
            <a:solidFill>
              <a:srgbClr val="DBEAFE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40</a:t>
              </a:r>
              <a:endParaRPr lang="en-IN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Text 42"/>
            <p:cNvSpPr txBox="1"/>
            <p:nvPr/>
          </p:nvSpPr>
          <p:spPr>
            <a:xfrm>
              <a:off x="8705164" y="2288406"/>
              <a:ext cx="136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Postdoctoral Fellows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Shape 43"/>
            <p:cNvSpPr/>
            <p:nvPr/>
          </p:nvSpPr>
          <p:spPr>
            <a:xfrm>
              <a:off x="11058525" y="2242911"/>
              <a:ext cx="522662" cy="267005"/>
            </a:xfrm>
            <a:prstGeom prst="roundRect">
              <a:avLst>
                <a:gd name="adj" fmla="val 342465"/>
              </a:avLst>
            </a:prstGeom>
            <a:solidFill>
              <a:srgbClr val="DBEAFE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en-US" sz="12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30</a:t>
              </a:r>
              <a:endParaRPr lang="en-IN" sz="1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Text 46"/>
            <p:cNvSpPr txBox="1"/>
            <p:nvPr/>
          </p:nvSpPr>
          <p:spPr>
            <a:xfrm>
              <a:off x="8687791" y="2686138"/>
              <a:ext cx="136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Foreign Students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Text 47"/>
            <p:cNvSpPr txBox="1"/>
            <p:nvPr/>
          </p:nvSpPr>
          <p:spPr>
            <a:xfrm>
              <a:off x="9937096" y="2699912"/>
              <a:ext cx="1644091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200" b="1" dirty="0">
                  <a:solidFill>
                    <a:srgbClr val="1F293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31 M.Tech / 5 Ph.D</a:t>
              </a:r>
              <a:endPara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" name="Text 49"/>
            <p:cNvSpPr txBox="1"/>
            <p:nvPr/>
          </p:nvSpPr>
          <p:spPr>
            <a:xfrm>
              <a:off x="8695563" y="3083869"/>
              <a:ext cx="136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IITB Monash PhD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Text 50"/>
            <p:cNvSpPr txBox="1"/>
            <p:nvPr/>
          </p:nvSpPr>
          <p:spPr>
            <a:xfrm>
              <a:off x="10413498" y="3062554"/>
              <a:ext cx="1167689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200" b="1" dirty="0">
                  <a:solidFill>
                    <a:srgbClr val="1F293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~15 Students</a:t>
              </a:r>
              <a:endPara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Shape 19">
              <a:extLst>
                <a:ext uri="{FF2B5EF4-FFF2-40B4-BE49-F238E27FC236}">
                  <a16:creationId xmlns:a16="http://schemas.microsoft.com/office/drawing/2014/main" id="{38059B2D-5387-F983-760A-1D901C9A3906}"/>
                </a:ext>
              </a:extLst>
            </p:cNvPr>
            <p:cNvSpPr/>
            <p:nvPr/>
          </p:nvSpPr>
          <p:spPr>
            <a:xfrm flipV="1">
              <a:off x="8695563" y="2495245"/>
              <a:ext cx="2876023" cy="36000"/>
            </a:xfrm>
            <a:prstGeom prst="rect">
              <a:avLst/>
            </a:prstGeom>
            <a:solidFill>
              <a:srgbClr val="F3F4F6"/>
            </a:solidFill>
            <a:ln w="12700">
              <a:solidFill>
                <a:srgbClr val="F3F4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1" name="Shape 19">
              <a:extLst>
                <a:ext uri="{FF2B5EF4-FFF2-40B4-BE49-F238E27FC236}">
                  <a16:creationId xmlns:a16="http://schemas.microsoft.com/office/drawing/2014/main" id="{7F7A2921-8047-BF04-A779-7CD90D8845D8}"/>
                </a:ext>
              </a:extLst>
            </p:cNvPr>
            <p:cNvSpPr/>
            <p:nvPr/>
          </p:nvSpPr>
          <p:spPr>
            <a:xfrm flipV="1">
              <a:off x="8687791" y="2916935"/>
              <a:ext cx="2876023" cy="36000"/>
            </a:xfrm>
            <a:prstGeom prst="rect">
              <a:avLst/>
            </a:prstGeom>
            <a:solidFill>
              <a:srgbClr val="F3F4F6"/>
            </a:solidFill>
            <a:ln w="12700">
              <a:solidFill>
                <a:srgbClr val="F3F4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2" name="Shape 19">
              <a:extLst>
                <a:ext uri="{FF2B5EF4-FFF2-40B4-BE49-F238E27FC236}">
                  <a16:creationId xmlns:a16="http://schemas.microsoft.com/office/drawing/2014/main" id="{03A143DD-34B6-CD66-6AF3-BD54D1FC3D84}"/>
                </a:ext>
              </a:extLst>
            </p:cNvPr>
            <p:cNvSpPr/>
            <p:nvPr/>
          </p:nvSpPr>
          <p:spPr>
            <a:xfrm flipV="1">
              <a:off x="8705164" y="3338626"/>
              <a:ext cx="2876023" cy="36000"/>
            </a:xfrm>
            <a:prstGeom prst="rect">
              <a:avLst/>
            </a:prstGeom>
            <a:solidFill>
              <a:srgbClr val="F3F4F6"/>
            </a:solidFill>
            <a:ln w="12700">
              <a:solidFill>
                <a:srgbClr val="F3F4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</p:grpSp>
      <p:pic>
        <p:nvPicPr>
          <p:cNvPr id="2" name="Image 23" descr="preencoded.png">
            <a:extLst>
              <a:ext uri="{FF2B5EF4-FFF2-40B4-BE49-F238E27FC236}">
                <a16:creationId xmlns:a16="http://schemas.microsoft.com/office/drawing/2014/main" id="{16D9EE11-396A-F671-7FD6-F732C240512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24" name="Text 54">
            <a:extLst>
              <a:ext uri="{FF2B5EF4-FFF2-40B4-BE49-F238E27FC236}">
                <a16:creationId xmlns:a16="http://schemas.microsoft.com/office/drawing/2014/main" id="{A382A3F4-395D-A13C-6077-0DA88B620469}"/>
              </a:ext>
            </a:extLst>
          </p:cNvPr>
          <p:cNvSpPr txBox="1"/>
          <p:nvPr/>
        </p:nvSpPr>
        <p:spPr>
          <a:xfrm>
            <a:off x="389170" y="252680"/>
            <a:ext cx="681007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Introduction &amp; Overview</a:t>
            </a:r>
            <a:endParaRPr lang="en-US" sz="3200" dirty="0">
              <a:latin typeface="Montserrat" panose="00000500000000000000" pitchFamily="2" charset="0"/>
            </a:endParaRPr>
          </a:p>
        </p:txBody>
      </p:sp>
      <p:pic>
        <p:nvPicPr>
          <p:cNvPr id="28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E17BAC26-8A99-B668-3241-45904A74126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">
            <a:extLst>
              <a:ext uri="{FF2B5EF4-FFF2-40B4-BE49-F238E27FC236}">
                <a16:creationId xmlns:a16="http://schemas.microsoft.com/office/drawing/2014/main" id="{BD2272DC-BF39-7421-123F-50F0F5A876AC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69D1D-E33F-601C-29D6-CD3A678C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2B9886C9-ED5B-5A54-7EE6-5866AD450147}"/>
              </a:ext>
            </a:extLst>
          </p:cNvPr>
          <p:cNvSpPr/>
          <p:nvPr/>
        </p:nvSpPr>
        <p:spPr>
          <a:xfrm>
            <a:off x="0" y="927659"/>
            <a:ext cx="12191694" cy="5720334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C3D79A79-5680-126F-A19C-A98249F0BF98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3952FD03-2598-6DBE-A5E8-95E2B3666DE8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7C909CC2-DB6B-FC08-A2EC-23785CF31C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A227C8FC-2367-A358-5E38-F5B3932D1C78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2EDA8DF7-507C-2AFB-7DF4-92B70F6CC4FA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Structural Engineering – SE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614B7EF-E1AA-75E8-5F15-D69F83565F02}"/>
              </a:ext>
            </a:extLst>
          </p:cNvPr>
          <p:cNvSpPr txBox="1"/>
          <p:nvPr/>
        </p:nvSpPr>
        <p:spPr>
          <a:xfrm>
            <a:off x="764520" y="1055747"/>
            <a:ext cx="2913135" cy="2136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Faculty Members</a:t>
            </a:r>
            <a:endParaRPr lang="en-US" sz="1600" dirty="0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2490D077-8AD8-B40C-1906-18F88ADD4ECA}"/>
              </a:ext>
            </a:extLst>
          </p:cNvPr>
          <p:cNvPicPr>
            <a:picLocks/>
          </p:cNvPicPr>
          <p:nvPr/>
        </p:nvPicPr>
        <p:blipFill>
          <a:blip r:embed="rId4"/>
          <a:srcRect l="-1064" r="-1064"/>
          <a:stretch/>
        </p:blipFill>
        <p:spPr>
          <a:xfrm>
            <a:off x="456822" y="1093788"/>
            <a:ext cx="216000" cy="216000"/>
          </a:xfrm>
          <a:prstGeom prst="rect">
            <a:avLst/>
          </a:prstGeom>
        </p:spPr>
      </p:pic>
      <p:sp>
        <p:nvSpPr>
          <p:cNvPr id="48" name="Text 44">
            <a:extLst>
              <a:ext uri="{FF2B5EF4-FFF2-40B4-BE49-F238E27FC236}">
                <a16:creationId xmlns:a16="http://schemas.microsoft.com/office/drawing/2014/main" id="{61C37212-0813-8493-6C25-21488BB72C07}"/>
              </a:ext>
            </a:extLst>
          </p:cNvPr>
          <p:cNvSpPr txBox="1"/>
          <p:nvPr/>
        </p:nvSpPr>
        <p:spPr>
          <a:xfrm>
            <a:off x="1173215" y="6330205"/>
            <a:ext cx="6242568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D7BB561E-158F-6388-1FB9-F341AAAE4427}"/>
              </a:ext>
            </a:extLst>
          </p:cNvPr>
          <p:cNvSpPr txBox="1"/>
          <p:nvPr/>
        </p:nvSpPr>
        <p:spPr>
          <a:xfrm>
            <a:off x="1173215" y="5808172"/>
            <a:ext cx="5647176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B6B160E-A892-A673-BF9C-E7B6290E44EA}"/>
              </a:ext>
            </a:extLst>
          </p:cNvPr>
          <p:cNvGrpSpPr/>
          <p:nvPr/>
        </p:nvGrpSpPr>
        <p:grpSpPr>
          <a:xfrm>
            <a:off x="428764" y="1343134"/>
            <a:ext cx="6610414" cy="720000"/>
            <a:chOff x="428764" y="1343134"/>
            <a:chExt cx="6610414" cy="720000"/>
          </a:xfrm>
        </p:grpSpPr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3FA9D028-40AE-D440-F285-7EE5D3A0ECB1}"/>
                </a:ext>
              </a:extLst>
            </p:cNvPr>
            <p:cNvSpPr/>
            <p:nvPr/>
          </p:nvSpPr>
          <p:spPr>
            <a:xfrm>
              <a:off x="1165914" y="1343134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 dirty="0">
                <a:latin typeface="Montserrat" panose="00000500000000000000" pitchFamily="2" charset="0"/>
              </a:endParaRPr>
            </a:p>
          </p:txBody>
        </p:sp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F21FD950-54FB-C7D8-8669-64DCEF656A67}"/>
                </a:ext>
              </a:extLst>
            </p:cNvPr>
            <p:cNvSpPr txBox="1"/>
            <p:nvPr/>
          </p:nvSpPr>
          <p:spPr>
            <a:xfrm>
              <a:off x="1251851" y="1343134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Pradipta Banerji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1B7CD047-631A-57A6-7A33-409C981ED051}"/>
                </a:ext>
              </a:extLst>
            </p:cNvPr>
            <p:cNvSpPr/>
            <p:nvPr/>
          </p:nvSpPr>
          <p:spPr>
            <a:xfrm>
              <a:off x="3442145" y="1343134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 dirty="0">
                <a:latin typeface="Montserrat" panose="00000500000000000000" pitchFamily="2" charset="0"/>
              </a:endParaRPr>
            </a:p>
          </p:txBody>
        </p:sp>
        <p:sp>
          <p:nvSpPr>
            <p:cNvPr id="18" name="Shape 14">
              <a:extLst>
                <a:ext uri="{FF2B5EF4-FFF2-40B4-BE49-F238E27FC236}">
                  <a16:creationId xmlns:a16="http://schemas.microsoft.com/office/drawing/2014/main" id="{7D7EBF63-6941-449E-3443-9823020BA25E}"/>
                </a:ext>
              </a:extLst>
            </p:cNvPr>
            <p:cNvSpPr/>
            <p:nvPr/>
          </p:nvSpPr>
          <p:spPr>
            <a:xfrm>
              <a:off x="5708108" y="1343134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 dirty="0">
                <a:latin typeface="Montserrat" panose="00000500000000000000" pitchFamily="2" charset="0"/>
              </a:endParaRPr>
            </a:p>
          </p:txBody>
        </p:sp>
        <p:sp>
          <p:nvSpPr>
            <p:cNvPr id="31" name="Text 27">
              <a:extLst>
                <a:ext uri="{FF2B5EF4-FFF2-40B4-BE49-F238E27FC236}">
                  <a16:creationId xmlns:a16="http://schemas.microsoft.com/office/drawing/2014/main" id="{EC966F6B-B21A-DFF9-C5CC-60732138BBF2}"/>
                </a:ext>
              </a:extLst>
            </p:cNvPr>
            <p:cNvSpPr txBox="1"/>
            <p:nvPr/>
          </p:nvSpPr>
          <p:spPr>
            <a:xfrm>
              <a:off x="3521810" y="1343134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Alok Goyal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C2894774-3A2B-D778-8D1C-11C7C9545FBC}"/>
                </a:ext>
              </a:extLst>
            </p:cNvPr>
            <p:cNvSpPr txBox="1"/>
            <p:nvPr/>
          </p:nvSpPr>
          <p:spPr>
            <a:xfrm>
              <a:off x="5779178" y="1343134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Ravi Sinha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119" name="Picture 4">
              <a:extLst>
                <a:ext uri="{FF2B5EF4-FFF2-40B4-BE49-F238E27FC236}">
                  <a16:creationId xmlns:a16="http://schemas.microsoft.com/office/drawing/2014/main" id="{7405701D-1D2B-1A9E-109B-2489BD9BB7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57" r="9757"/>
            <a:stretch/>
          </p:blipFill>
          <p:spPr bwMode="auto">
            <a:xfrm>
              <a:off x="428764" y="1343134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4">
              <a:extLst>
                <a:ext uri="{FF2B5EF4-FFF2-40B4-BE49-F238E27FC236}">
                  <a16:creationId xmlns:a16="http://schemas.microsoft.com/office/drawing/2014/main" id="{A9EACDD8-C499-FE62-F8DE-7C44EF7143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964407" y="1343134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>
              <a:extLst>
                <a:ext uri="{FF2B5EF4-FFF2-40B4-BE49-F238E27FC236}">
                  <a16:creationId xmlns:a16="http://schemas.microsoft.com/office/drawing/2014/main" id="{91EDD234-9AF3-B9C0-C603-62589C3FDA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6" r="1536"/>
            <a:stretch/>
          </p:blipFill>
          <p:spPr bwMode="auto">
            <a:xfrm>
              <a:off x="2703870" y="1343134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4F4F6F6-ED3B-EC2B-06E6-01D485F7DD7A}"/>
              </a:ext>
            </a:extLst>
          </p:cNvPr>
          <p:cNvGrpSpPr/>
          <p:nvPr/>
        </p:nvGrpSpPr>
        <p:grpSpPr>
          <a:xfrm>
            <a:off x="428764" y="2252314"/>
            <a:ext cx="6610413" cy="720001"/>
            <a:chOff x="428764" y="2236724"/>
            <a:chExt cx="6610413" cy="720001"/>
          </a:xfrm>
        </p:grpSpPr>
        <p:sp>
          <p:nvSpPr>
            <p:cNvPr id="22" name="Shape 18">
              <a:extLst>
                <a:ext uri="{FF2B5EF4-FFF2-40B4-BE49-F238E27FC236}">
                  <a16:creationId xmlns:a16="http://schemas.microsoft.com/office/drawing/2014/main" id="{5CF4F782-97D5-5DF0-72B5-9CA3D6581550}"/>
                </a:ext>
              </a:extLst>
            </p:cNvPr>
            <p:cNvSpPr/>
            <p:nvPr/>
          </p:nvSpPr>
          <p:spPr>
            <a:xfrm>
              <a:off x="1165914" y="2236725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 dirty="0">
                <a:latin typeface="Montserrat" panose="00000500000000000000" pitchFamily="2" charset="0"/>
              </a:endParaRPr>
            </a:p>
          </p:txBody>
        </p:sp>
        <p:sp>
          <p:nvSpPr>
            <p:cNvPr id="26" name="Shape 22">
              <a:extLst>
                <a:ext uri="{FF2B5EF4-FFF2-40B4-BE49-F238E27FC236}">
                  <a16:creationId xmlns:a16="http://schemas.microsoft.com/office/drawing/2014/main" id="{7E778AF9-FC69-F502-F6C3-F291B4C18146}"/>
                </a:ext>
              </a:extLst>
            </p:cNvPr>
            <p:cNvSpPr/>
            <p:nvPr/>
          </p:nvSpPr>
          <p:spPr>
            <a:xfrm>
              <a:off x="3442145" y="2236725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0" name="Shape 26">
              <a:extLst>
                <a:ext uri="{FF2B5EF4-FFF2-40B4-BE49-F238E27FC236}">
                  <a16:creationId xmlns:a16="http://schemas.microsoft.com/office/drawing/2014/main" id="{9CA6886D-DDE1-D5CC-024A-81ED89A80A79}"/>
                </a:ext>
              </a:extLst>
            </p:cNvPr>
            <p:cNvSpPr/>
            <p:nvPr/>
          </p:nvSpPr>
          <p:spPr>
            <a:xfrm>
              <a:off x="5708108" y="2236725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5" name="Text 31">
              <a:extLst>
                <a:ext uri="{FF2B5EF4-FFF2-40B4-BE49-F238E27FC236}">
                  <a16:creationId xmlns:a16="http://schemas.microsoft.com/office/drawing/2014/main" id="{801BC1F8-A7C2-E56D-D82B-C4E927ECDA88}"/>
                </a:ext>
              </a:extLst>
            </p:cNvPr>
            <p:cNvSpPr txBox="1"/>
            <p:nvPr/>
          </p:nvSpPr>
          <p:spPr>
            <a:xfrm>
              <a:off x="1251851" y="2236725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Yogesh Desai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23" name="Text 19">
              <a:extLst>
                <a:ext uri="{FF2B5EF4-FFF2-40B4-BE49-F238E27FC236}">
                  <a16:creationId xmlns:a16="http://schemas.microsoft.com/office/drawing/2014/main" id="{A78C4E3A-BE60-2867-2611-7B43F4DE165A}"/>
                </a:ext>
              </a:extLst>
            </p:cNvPr>
            <p:cNvSpPr txBox="1"/>
            <p:nvPr/>
          </p:nvSpPr>
          <p:spPr>
            <a:xfrm>
              <a:off x="5779177" y="2236724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Naresh K Chandiramani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19" name="Text 15">
              <a:extLst>
                <a:ext uri="{FF2B5EF4-FFF2-40B4-BE49-F238E27FC236}">
                  <a16:creationId xmlns:a16="http://schemas.microsoft.com/office/drawing/2014/main" id="{B38752A7-3108-B213-0665-35B3965B4940}"/>
                </a:ext>
              </a:extLst>
            </p:cNvPr>
            <p:cNvSpPr txBox="1"/>
            <p:nvPr/>
          </p:nvSpPr>
          <p:spPr>
            <a:xfrm>
              <a:off x="3514649" y="2236725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R.S. Jangid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121" name="Picture 4">
              <a:extLst>
                <a:ext uri="{FF2B5EF4-FFF2-40B4-BE49-F238E27FC236}">
                  <a16:creationId xmlns:a16="http://schemas.microsoft.com/office/drawing/2014/main" id="{7E8C7370-BC2F-7759-8199-23B1CBD88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5" r="4065"/>
            <a:stretch/>
          </p:blipFill>
          <p:spPr bwMode="auto">
            <a:xfrm>
              <a:off x="2703870" y="2236725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4">
              <a:extLst>
                <a:ext uri="{FF2B5EF4-FFF2-40B4-BE49-F238E27FC236}">
                  <a16:creationId xmlns:a16="http://schemas.microsoft.com/office/drawing/2014/main" id="{36B6713F-1AA8-5F36-6F5A-A1EC1D56CF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28764" y="2236725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">
              <a:extLst>
                <a:ext uri="{FF2B5EF4-FFF2-40B4-BE49-F238E27FC236}">
                  <a16:creationId xmlns:a16="http://schemas.microsoft.com/office/drawing/2014/main" id="{05FB81BA-769F-1857-8D83-32C2F080E0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6" b="616"/>
            <a:stretch/>
          </p:blipFill>
          <p:spPr bwMode="auto">
            <a:xfrm>
              <a:off x="4964407" y="2236725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A1C83A7-5533-479F-F27F-152AE81E9303}"/>
              </a:ext>
            </a:extLst>
          </p:cNvPr>
          <p:cNvGrpSpPr/>
          <p:nvPr/>
        </p:nvGrpSpPr>
        <p:grpSpPr>
          <a:xfrm>
            <a:off x="428764" y="3161495"/>
            <a:ext cx="6610414" cy="720000"/>
            <a:chOff x="428764" y="3148660"/>
            <a:chExt cx="6610414" cy="720000"/>
          </a:xfrm>
        </p:grpSpPr>
        <p:sp>
          <p:nvSpPr>
            <p:cNvPr id="34" name="Shape 30">
              <a:extLst>
                <a:ext uri="{FF2B5EF4-FFF2-40B4-BE49-F238E27FC236}">
                  <a16:creationId xmlns:a16="http://schemas.microsoft.com/office/drawing/2014/main" id="{7BF3FDEB-D9A5-A913-CD47-1D383183C947}"/>
                </a:ext>
              </a:extLst>
            </p:cNvPr>
            <p:cNvSpPr/>
            <p:nvPr/>
          </p:nvSpPr>
          <p:spPr>
            <a:xfrm>
              <a:off x="1165914" y="3148660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8" name="Shape 34">
              <a:extLst>
                <a:ext uri="{FF2B5EF4-FFF2-40B4-BE49-F238E27FC236}">
                  <a16:creationId xmlns:a16="http://schemas.microsoft.com/office/drawing/2014/main" id="{BDEDC280-0D9F-418A-44E8-8CFA17F8944E}"/>
                </a:ext>
              </a:extLst>
            </p:cNvPr>
            <p:cNvSpPr/>
            <p:nvPr/>
          </p:nvSpPr>
          <p:spPr>
            <a:xfrm>
              <a:off x="3442145" y="3148660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9" name="Text 35">
              <a:extLst>
                <a:ext uri="{FF2B5EF4-FFF2-40B4-BE49-F238E27FC236}">
                  <a16:creationId xmlns:a16="http://schemas.microsoft.com/office/drawing/2014/main" id="{D3CD2B14-8B28-74EC-7B4D-BB74195F6323}"/>
                </a:ext>
              </a:extLst>
            </p:cNvPr>
            <p:cNvSpPr txBox="1"/>
            <p:nvPr/>
          </p:nvSpPr>
          <p:spPr>
            <a:xfrm>
              <a:off x="1251851" y="3148660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Siddhartha Ghosh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42" name="Shape 38">
              <a:extLst>
                <a:ext uri="{FF2B5EF4-FFF2-40B4-BE49-F238E27FC236}">
                  <a16:creationId xmlns:a16="http://schemas.microsoft.com/office/drawing/2014/main" id="{E5A565A8-26AF-BFD6-D06E-F8B0D818F530}"/>
                </a:ext>
              </a:extLst>
            </p:cNvPr>
            <p:cNvSpPr/>
            <p:nvPr/>
          </p:nvSpPr>
          <p:spPr>
            <a:xfrm>
              <a:off x="5708108" y="3148660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43" name="Text 39">
              <a:extLst>
                <a:ext uri="{FF2B5EF4-FFF2-40B4-BE49-F238E27FC236}">
                  <a16:creationId xmlns:a16="http://schemas.microsoft.com/office/drawing/2014/main" id="{8B6EB0D7-495A-3F18-8C95-500B8C83A6C0}"/>
                </a:ext>
              </a:extLst>
            </p:cNvPr>
            <p:cNvSpPr txBox="1"/>
            <p:nvPr/>
          </p:nvSpPr>
          <p:spPr>
            <a:xfrm>
              <a:off x="3509795" y="3148660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</a:t>
              </a:r>
              <a:r>
                <a:rPr lang="en-US" sz="1000" b="1" dirty="0" err="1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Sauvik</a:t>
              </a:r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 Banerjee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27" name="Text 23">
              <a:extLst>
                <a:ext uri="{FF2B5EF4-FFF2-40B4-BE49-F238E27FC236}">
                  <a16:creationId xmlns:a16="http://schemas.microsoft.com/office/drawing/2014/main" id="{3427D82F-7520-45E7-F52A-06CED478BEFD}"/>
                </a:ext>
              </a:extLst>
            </p:cNvPr>
            <p:cNvSpPr txBox="1"/>
            <p:nvPr/>
          </p:nvSpPr>
          <p:spPr>
            <a:xfrm>
              <a:off x="5779178" y="3148660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Mandar Inamdar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122" name="Picture 4">
              <a:extLst>
                <a:ext uri="{FF2B5EF4-FFF2-40B4-BE49-F238E27FC236}">
                  <a16:creationId xmlns:a16="http://schemas.microsoft.com/office/drawing/2014/main" id="{E0706284-0BD4-D082-2A2B-53CB14FB6D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" r="142"/>
            <a:stretch/>
          </p:blipFill>
          <p:spPr bwMode="auto">
            <a:xfrm>
              <a:off x="428764" y="3148660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">
              <a:extLst>
                <a:ext uri="{FF2B5EF4-FFF2-40B4-BE49-F238E27FC236}">
                  <a16:creationId xmlns:a16="http://schemas.microsoft.com/office/drawing/2014/main" id="{BEF9F477-2A6E-875D-DA1F-A8E7E2C863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0" r="2310"/>
            <a:stretch/>
          </p:blipFill>
          <p:spPr bwMode="auto">
            <a:xfrm>
              <a:off x="4964407" y="3148660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4">
              <a:extLst>
                <a:ext uri="{FF2B5EF4-FFF2-40B4-BE49-F238E27FC236}">
                  <a16:creationId xmlns:a16="http://schemas.microsoft.com/office/drawing/2014/main" id="{0F67E935-A484-6A10-BC74-FE9226D3D6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4" b="3994"/>
            <a:stretch/>
          </p:blipFill>
          <p:spPr bwMode="auto">
            <a:xfrm>
              <a:off x="2703870" y="3148660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DD53C09-DD65-CA9C-B06E-8E4FDA7422D9}"/>
              </a:ext>
            </a:extLst>
          </p:cNvPr>
          <p:cNvGrpSpPr/>
          <p:nvPr/>
        </p:nvGrpSpPr>
        <p:grpSpPr>
          <a:xfrm>
            <a:off x="428764" y="4070675"/>
            <a:ext cx="6610414" cy="720000"/>
            <a:chOff x="428764" y="4051423"/>
            <a:chExt cx="6610414" cy="720000"/>
          </a:xfrm>
        </p:grpSpPr>
        <p:sp>
          <p:nvSpPr>
            <p:cNvPr id="46" name="Shape 42">
              <a:extLst>
                <a:ext uri="{FF2B5EF4-FFF2-40B4-BE49-F238E27FC236}">
                  <a16:creationId xmlns:a16="http://schemas.microsoft.com/office/drawing/2014/main" id="{DD8C5671-AF07-1969-F431-8AFBEA1DA8CA}"/>
                </a:ext>
              </a:extLst>
            </p:cNvPr>
            <p:cNvSpPr/>
            <p:nvPr/>
          </p:nvSpPr>
          <p:spPr>
            <a:xfrm>
              <a:off x="1165914" y="4051423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47" name="Text 43">
              <a:extLst>
                <a:ext uri="{FF2B5EF4-FFF2-40B4-BE49-F238E27FC236}">
                  <a16:creationId xmlns:a16="http://schemas.microsoft.com/office/drawing/2014/main" id="{8B523814-9D45-0F67-FE98-CB2FF4E7E20D}"/>
                </a:ext>
              </a:extLst>
            </p:cNvPr>
            <p:cNvSpPr txBox="1"/>
            <p:nvPr/>
          </p:nvSpPr>
          <p:spPr>
            <a:xfrm>
              <a:off x="1251851" y="4051423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Swagata Basu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2" name="Shape 38">
              <a:extLst>
                <a:ext uri="{FF2B5EF4-FFF2-40B4-BE49-F238E27FC236}">
                  <a16:creationId xmlns:a16="http://schemas.microsoft.com/office/drawing/2014/main" id="{38BC2296-AF6E-6E16-E1BB-928048B33071}"/>
                </a:ext>
              </a:extLst>
            </p:cNvPr>
            <p:cNvSpPr/>
            <p:nvPr/>
          </p:nvSpPr>
          <p:spPr>
            <a:xfrm>
              <a:off x="3442145" y="4051423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8" name="Shape 42">
              <a:extLst>
                <a:ext uri="{FF2B5EF4-FFF2-40B4-BE49-F238E27FC236}">
                  <a16:creationId xmlns:a16="http://schemas.microsoft.com/office/drawing/2014/main" id="{CD2C22B8-69C5-82E1-F828-8441DA476879}"/>
                </a:ext>
              </a:extLst>
            </p:cNvPr>
            <p:cNvSpPr/>
            <p:nvPr/>
          </p:nvSpPr>
          <p:spPr>
            <a:xfrm>
              <a:off x="5708108" y="4051423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12" name="Text 43">
              <a:extLst>
                <a:ext uri="{FF2B5EF4-FFF2-40B4-BE49-F238E27FC236}">
                  <a16:creationId xmlns:a16="http://schemas.microsoft.com/office/drawing/2014/main" id="{DFB0156B-F6E6-5EAB-747C-1E4553532B52}"/>
                </a:ext>
              </a:extLst>
            </p:cNvPr>
            <p:cNvSpPr txBox="1"/>
            <p:nvPr/>
          </p:nvSpPr>
          <p:spPr>
            <a:xfrm>
              <a:off x="5779178" y="4051423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Jayadipta Ghosh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16" name="Text 23">
              <a:extLst>
                <a:ext uri="{FF2B5EF4-FFF2-40B4-BE49-F238E27FC236}">
                  <a16:creationId xmlns:a16="http://schemas.microsoft.com/office/drawing/2014/main" id="{E23366E8-1C81-0CF0-2EE5-97DA61F9D450}"/>
                </a:ext>
              </a:extLst>
            </p:cNvPr>
            <p:cNvSpPr txBox="1"/>
            <p:nvPr/>
          </p:nvSpPr>
          <p:spPr>
            <a:xfrm>
              <a:off x="3508559" y="4051423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Arghadeep Laskar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128" name="Picture 4">
              <a:extLst>
                <a:ext uri="{FF2B5EF4-FFF2-40B4-BE49-F238E27FC236}">
                  <a16:creationId xmlns:a16="http://schemas.microsoft.com/office/drawing/2014/main" id="{94E0F8B7-DD17-1409-D541-1844F1B64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4" b="3424"/>
            <a:stretch/>
          </p:blipFill>
          <p:spPr bwMode="auto">
            <a:xfrm>
              <a:off x="428764" y="4051423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EB441396-0B5E-44D7-B091-5D5ACB7A3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2703870" y="4051423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4FE3F662-E6F5-75A2-B2DC-C551BDE7FB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964407" y="4051423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035BF35-70CD-373C-3734-C006C561B3F9}"/>
              </a:ext>
            </a:extLst>
          </p:cNvPr>
          <p:cNvGrpSpPr/>
          <p:nvPr/>
        </p:nvGrpSpPr>
        <p:grpSpPr>
          <a:xfrm>
            <a:off x="428764" y="4979855"/>
            <a:ext cx="6610414" cy="720000"/>
            <a:chOff x="428764" y="4954187"/>
            <a:chExt cx="6610414" cy="720000"/>
          </a:xfrm>
        </p:grpSpPr>
        <p:sp>
          <p:nvSpPr>
            <p:cNvPr id="25" name="Shape 38">
              <a:extLst>
                <a:ext uri="{FF2B5EF4-FFF2-40B4-BE49-F238E27FC236}">
                  <a16:creationId xmlns:a16="http://schemas.microsoft.com/office/drawing/2014/main" id="{3F21942A-46DE-D1E3-0E40-94625D87398D}"/>
                </a:ext>
              </a:extLst>
            </p:cNvPr>
            <p:cNvSpPr/>
            <p:nvPr/>
          </p:nvSpPr>
          <p:spPr>
            <a:xfrm>
              <a:off x="1165914" y="4954187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3" name="Shape 42">
              <a:extLst>
                <a:ext uri="{FF2B5EF4-FFF2-40B4-BE49-F238E27FC236}">
                  <a16:creationId xmlns:a16="http://schemas.microsoft.com/office/drawing/2014/main" id="{08339D2E-E074-7578-93B3-123A51DF2B7A}"/>
                </a:ext>
              </a:extLst>
            </p:cNvPr>
            <p:cNvSpPr/>
            <p:nvPr/>
          </p:nvSpPr>
          <p:spPr>
            <a:xfrm>
              <a:off x="3442145" y="4954187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36" name="Text 43">
              <a:extLst>
                <a:ext uri="{FF2B5EF4-FFF2-40B4-BE49-F238E27FC236}">
                  <a16:creationId xmlns:a16="http://schemas.microsoft.com/office/drawing/2014/main" id="{3153F856-5795-30ED-88B6-7AC757BDC764}"/>
                </a:ext>
              </a:extLst>
            </p:cNvPr>
            <p:cNvSpPr txBox="1"/>
            <p:nvPr/>
          </p:nvSpPr>
          <p:spPr>
            <a:xfrm>
              <a:off x="3530518" y="4954187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Meera Raghunandan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37" name="Text 23">
              <a:extLst>
                <a:ext uri="{FF2B5EF4-FFF2-40B4-BE49-F238E27FC236}">
                  <a16:creationId xmlns:a16="http://schemas.microsoft.com/office/drawing/2014/main" id="{EF2BAB22-C7C9-7314-57FE-7A4B0EAD45EF}"/>
                </a:ext>
              </a:extLst>
            </p:cNvPr>
            <p:cNvSpPr txBox="1"/>
            <p:nvPr/>
          </p:nvSpPr>
          <p:spPr>
            <a:xfrm>
              <a:off x="1251851" y="4954187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Manish Kumar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44" name="Shape 38">
              <a:extLst>
                <a:ext uri="{FF2B5EF4-FFF2-40B4-BE49-F238E27FC236}">
                  <a16:creationId xmlns:a16="http://schemas.microsoft.com/office/drawing/2014/main" id="{811AC1D2-18FD-5D45-7D00-40DD4B0BCFB3}"/>
                </a:ext>
              </a:extLst>
            </p:cNvPr>
            <p:cNvSpPr/>
            <p:nvPr/>
          </p:nvSpPr>
          <p:spPr>
            <a:xfrm>
              <a:off x="5708108" y="4954187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51" name="Text 23">
              <a:extLst>
                <a:ext uri="{FF2B5EF4-FFF2-40B4-BE49-F238E27FC236}">
                  <a16:creationId xmlns:a16="http://schemas.microsoft.com/office/drawing/2014/main" id="{3CA8E955-7F91-E502-36B4-00B2072A5152}"/>
                </a:ext>
              </a:extLst>
            </p:cNvPr>
            <p:cNvSpPr txBox="1"/>
            <p:nvPr/>
          </p:nvSpPr>
          <p:spPr>
            <a:xfrm>
              <a:off x="5779178" y="4954187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Najeeb Shariff Mohammad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3289B05A-F8A6-A830-5970-BAC824227D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6" b="706"/>
            <a:stretch/>
          </p:blipFill>
          <p:spPr bwMode="auto">
            <a:xfrm>
              <a:off x="428764" y="4954187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>
              <a:extLst>
                <a:ext uri="{FF2B5EF4-FFF2-40B4-BE49-F238E27FC236}">
                  <a16:creationId xmlns:a16="http://schemas.microsoft.com/office/drawing/2014/main" id="{A770580F-8ECA-ABF5-1A38-9A9605A466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1" b="8381"/>
            <a:stretch/>
          </p:blipFill>
          <p:spPr bwMode="auto">
            <a:xfrm>
              <a:off x="2703870" y="4954187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4">
              <a:extLst>
                <a:ext uri="{FF2B5EF4-FFF2-40B4-BE49-F238E27FC236}">
                  <a16:creationId xmlns:a16="http://schemas.microsoft.com/office/drawing/2014/main" id="{66FBA30B-83E1-A990-4B03-3F2EB3C0DD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23" b="8823"/>
            <a:stretch/>
          </p:blipFill>
          <p:spPr bwMode="auto">
            <a:xfrm>
              <a:off x="4964407" y="4954187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7DBFB90-5E62-2ABB-A5EB-EE02FC42FD48}"/>
              </a:ext>
            </a:extLst>
          </p:cNvPr>
          <p:cNvGrpSpPr/>
          <p:nvPr/>
        </p:nvGrpSpPr>
        <p:grpSpPr>
          <a:xfrm>
            <a:off x="428764" y="5889035"/>
            <a:ext cx="4387693" cy="720000"/>
            <a:chOff x="428764" y="5889035"/>
            <a:chExt cx="4387693" cy="720000"/>
          </a:xfrm>
        </p:grpSpPr>
        <p:sp>
          <p:nvSpPr>
            <p:cNvPr id="49" name="Shape 42">
              <a:extLst>
                <a:ext uri="{FF2B5EF4-FFF2-40B4-BE49-F238E27FC236}">
                  <a16:creationId xmlns:a16="http://schemas.microsoft.com/office/drawing/2014/main" id="{B8DFA8CA-604C-FA9B-1D4D-A0D4D3C6FB5A}"/>
                </a:ext>
              </a:extLst>
            </p:cNvPr>
            <p:cNvSpPr/>
            <p:nvPr/>
          </p:nvSpPr>
          <p:spPr>
            <a:xfrm>
              <a:off x="1165914" y="5889035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50" name="Text 43">
              <a:extLst>
                <a:ext uri="{FF2B5EF4-FFF2-40B4-BE49-F238E27FC236}">
                  <a16:creationId xmlns:a16="http://schemas.microsoft.com/office/drawing/2014/main" id="{B5C455BE-441C-6D94-9212-72B0D07751CD}"/>
                </a:ext>
              </a:extLst>
            </p:cNvPr>
            <p:cNvSpPr txBox="1"/>
            <p:nvPr/>
          </p:nvSpPr>
          <p:spPr>
            <a:xfrm>
              <a:off x="1251851" y="5889035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Tushar Kanti Mandal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sp>
          <p:nvSpPr>
            <p:cNvPr id="65" name="Shape 38">
              <a:extLst>
                <a:ext uri="{FF2B5EF4-FFF2-40B4-BE49-F238E27FC236}">
                  <a16:creationId xmlns:a16="http://schemas.microsoft.com/office/drawing/2014/main" id="{41BC41DB-8E88-3D86-8C7C-F938E28CE09A}"/>
                </a:ext>
              </a:extLst>
            </p:cNvPr>
            <p:cNvSpPr/>
            <p:nvPr/>
          </p:nvSpPr>
          <p:spPr>
            <a:xfrm>
              <a:off x="3442145" y="5889035"/>
              <a:ext cx="28800" cy="4644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>
                <a:latin typeface="Montserrat" panose="00000500000000000000" pitchFamily="2" charset="0"/>
              </a:endParaRPr>
            </a:p>
          </p:txBody>
        </p:sp>
        <p:sp>
          <p:nvSpPr>
            <p:cNvPr id="78" name="Text 23">
              <a:extLst>
                <a:ext uri="{FF2B5EF4-FFF2-40B4-BE49-F238E27FC236}">
                  <a16:creationId xmlns:a16="http://schemas.microsoft.com/office/drawing/2014/main" id="{D6FC297B-CA1D-B688-4A7C-5CB6E5570DBA}"/>
                </a:ext>
              </a:extLst>
            </p:cNvPr>
            <p:cNvSpPr txBox="1"/>
            <p:nvPr/>
          </p:nvSpPr>
          <p:spPr>
            <a:xfrm>
              <a:off x="3556457" y="5889035"/>
              <a:ext cx="1260000" cy="54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000" b="1" dirty="0">
                  <a:solidFill>
                    <a:srgbClr val="111827"/>
                  </a:solidFill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Prof. Ashish Pal</a:t>
              </a:r>
              <a:endParaRPr lang="en-US" sz="1000" dirty="0">
                <a:latin typeface="Montserrat" panose="00000500000000000000" pitchFamily="2" charset="0"/>
              </a:endParaRPr>
            </a:p>
          </p:txBody>
        </p:sp>
        <p:pic>
          <p:nvPicPr>
            <p:cNvPr id="61" name="Picture 4">
              <a:extLst>
                <a:ext uri="{FF2B5EF4-FFF2-40B4-BE49-F238E27FC236}">
                  <a16:creationId xmlns:a16="http://schemas.microsoft.com/office/drawing/2014/main" id="{626AD1D1-722F-2650-6F91-1F259AE2A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28764" y="5889035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4">
              <a:extLst>
                <a:ext uri="{FF2B5EF4-FFF2-40B4-BE49-F238E27FC236}">
                  <a16:creationId xmlns:a16="http://schemas.microsoft.com/office/drawing/2014/main" id="{65791A4B-444E-99A2-3CC0-B7E07E0A5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2703870" y="5889035"/>
              <a:ext cx="719987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629547A7-84A4-FEF3-2C42-BFBDE53C069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565EE8E7-5C47-84F4-B424-041D4F9BFDA8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CE4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A7CC4D-A1C4-AB23-8376-D586108E6C1E}"/>
              </a:ext>
            </a:extLst>
          </p:cNvPr>
          <p:cNvGrpSpPr/>
          <p:nvPr/>
        </p:nvGrpSpPr>
        <p:grpSpPr>
          <a:xfrm>
            <a:off x="7002809" y="1051453"/>
            <a:ext cx="5031434" cy="5268942"/>
            <a:chOff x="6998641" y="1050460"/>
            <a:chExt cx="5031434" cy="5268942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4EF14563-4BB9-AC0D-669C-63C3AFAB06FC}"/>
                </a:ext>
              </a:extLst>
            </p:cNvPr>
            <p:cNvGrpSpPr/>
            <p:nvPr/>
          </p:nvGrpSpPr>
          <p:grpSpPr>
            <a:xfrm>
              <a:off x="6998641" y="1101685"/>
              <a:ext cx="5031434" cy="5217717"/>
              <a:chOff x="7115861" y="-3456087"/>
              <a:chExt cx="4399844" cy="9315752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A3CCA3E9-50F6-B422-9F00-335BB709CB91}"/>
                  </a:ext>
                </a:extLst>
              </p:cNvPr>
              <p:cNvSpPr txBox="1"/>
              <p:nvPr/>
            </p:nvSpPr>
            <p:spPr>
              <a:xfrm>
                <a:off x="7329615" y="857615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74AA1CF2-D315-6809-9EBF-EDA8DB573553}"/>
                  </a:ext>
                </a:extLst>
              </p:cNvPr>
              <p:cNvPicPr>
                <a:picLocks/>
              </p:cNvPicPr>
              <p:nvPr/>
            </p:nvPicPr>
            <p:blipFill>
              <a:blip r:embed="rId23"/>
              <a:srcRect t="-842" b="-842"/>
              <a:stretch/>
            </p:blipFill>
            <p:spPr>
              <a:xfrm>
                <a:off x="7142554" y="798293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B0827A77-6FF0-8EC7-8561-6CA9509B2910}"/>
                  </a:ext>
                </a:extLst>
              </p:cNvPr>
              <p:cNvSpPr/>
              <p:nvPr/>
            </p:nvSpPr>
            <p:spPr>
              <a:xfrm>
                <a:off x="7115861" y="1439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D75E6C15-F46A-B298-B876-35068CE225C7}"/>
                  </a:ext>
                </a:extLst>
              </p:cNvPr>
              <p:cNvSpPr/>
              <p:nvPr/>
            </p:nvSpPr>
            <p:spPr>
              <a:xfrm>
                <a:off x="7115861" y="220206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>
                <a:extLst>
                  <a:ext uri="{FF2B5EF4-FFF2-40B4-BE49-F238E27FC236}">
                    <a16:creationId xmlns:a16="http://schemas.microsoft.com/office/drawing/2014/main" id="{1134B5EC-EFC2-AC86-2194-4EDD1CAC651D}"/>
                  </a:ext>
                </a:extLst>
              </p:cNvPr>
              <p:cNvPicPr>
                <a:picLocks/>
              </p:cNvPicPr>
              <p:nvPr/>
            </p:nvPicPr>
            <p:blipFill>
              <a:blip r:embed="rId24"/>
              <a:srcRect l="-837" r="-837"/>
              <a:stretch/>
            </p:blipFill>
            <p:spPr>
              <a:xfrm>
                <a:off x="7240219" y="2363912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D818FFDD-D9FE-A07B-6F87-681F3C3FEABF}"/>
                  </a:ext>
                </a:extLst>
              </p:cNvPr>
              <p:cNvSpPr txBox="1"/>
              <p:nvPr/>
            </p:nvSpPr>
            <p:spPr>
              <a:xfrm>
                <a:off x="7468819" y="2198679"/>
                <a:ext cx="3977037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Standards Development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Development of guidelines, specifications and manuals in structural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eng.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C95C2632-D609-288F-BD1E-1CB6815601F5}"/>
                  </a:ext>
                </a:extLst>
              </p:cNvPr>
              <p:cNvSpPr/>
              <p:nvPr/>
            </p:nvSpPr>
            <p:spPr>
              <a:xfrm>
                <a:off x="7115861" y="296376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C13EC29E-28A3-416E-FDC7-917D6806D338}"/>
                  </a:ext>
                </a:extLst>
              </p:cNvPr>
              <p:cNvSpPr txBox="1"/>
              <p:nvPr/>
            </p:nvSpPr>
            <p:spPr>
              <a:xfrm>
                <a:off x="7468819" y="2999617"/>
                <a:ext cx="3951852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Honorary Affiliations</a:t>
                </a:r>
              </a:p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Faculty part of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several committees in the domain of structural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eng.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5A6081B8-B38B-6481-3786-2C802D1EBD83}"/>
                  </a:ext>
                </a:extLst>
              </p:cNvPr>
              <p:cNvSpPr/>
              <p:nvPr/>
            </p:nvSpPr>
            <p:spPr>
              <a:xfrm>
                <a:off x="7115861" y="3725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B2F490EE-C434-15A9-E144-7A729F214F73}"/>
                  </a:ext>
                </a:extLst>
              </p:cNvPr>
              <p:cNvSpPr txBox="1"/>
              <p:nvPr/>
            </p:nvSpPr>
            <p:spPr>
              <a:xfrm>
                <a:off x="7468819" y="3697110"/>
                <a:ext cx="4046886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Leadership for inter – disclipnary centers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Setup &amp; operations of CCES</a:t>
                </a: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&amp; CUSE among other centers @ IIT Bombay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B4E10C0D-F5A9-F429-113F-7E4B874D7607}"/>
                  </a:ext>
                </a:extLst>
              </p:cNvPr>
              <p:cNvSpPr/>
              <p:nvPr/>
            </p:nvSpPr>
            <p:spPr>
              <a:xfrm>
                <a:off x="7115861" y="4488065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sz="12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86F852B5-4406-384C-63AB-20CCCBCE289C}"/>
                  </a:ext>
                </a:extLst>
              </p:cNvPr>
              <p:cNvPicPr>
                <a:picLocks/>
              </p:cNvPicPr>
              <p:nvPr/>
            </p:nvPicPr>
            <p:blipFill>
              <a:blip r:embed="rId25"/>
              <a:srcRect/>
              <a:stretch/>
            </p:blipFill>
            <p:spPr>
              <a:xfrm>
                <a:off x="7240220" y="466623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EEAFE51C-B487-9559-DB37-958689702C65}"/>
                  </a:ext>
                </a:extLst>
              </p:cNvPr>
              <p:cNvSpPr txBox="1"/>
              <p:nvPr/>
            </p:nvSpPr>
            <p:spPr>
              <a:xfrm>
                <a:off x="7468819" y="4484679"/>
                <a:ext cx="2149754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62AA878B-7CD3-25D3-E6FF-F09E0F64A3E4}"/>
                  </a:ext>
                </a:extLst>
              </p:cNvPr>
              <p:cNvSpPr/>
              <p:nvPr/>
            </p:nvSpPr>
            <p:spPr>
              <a:xfrm>
                <a:off x="7115861" y="5249761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7530FA01-BADA-3C70-69C9-94630EC52100}"/>
                  </a:ext>
                </a:extLst>
              </p:cNvPr>
              <p:cNvPicPr>
                <a:picLocks/>
              </p:cNvPicPr>
              <p:nvPr/>
            </p:nvPicPr>
            <p:blipFill>
              <a:blip r:embed="rId26"/>
              <a:srcRect l="-1507" r="-1507"/>
              <a:stretch/>
            </p:blipFill>
            <p:spPr>
              <a:xfrm>
                <a:off x="7240219" y="5411610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BF1680D3-1D40-24A1-D1AF-032D81E056D6}"/>
                  </a:ext>
                </a:extLst>
              </p:cNvPr>
              <p:cNvSpPr txBox="1"/>
              <p:nvPr/>
            </p:nvSpPr>
            <p:spPr>
              <a:xfrm>
                <a:off x="7468819" y="5271512"/>
                <a:ext cx="3983155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Industry &amp; Research Collaboration</a:t>
                </a:r>
              </a:p>
              <a:p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Multiple research &amp; consultancy projects completed for industry &amp; govt.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Text 65">
                <a:extLst>
                  <a:ext uri="{FF2B5EF4-FFF2-40B4-BE49-F238E27FC236}">
                    <a16:creationId xmlns:a16="http://schemas.microsoft.com/office/drawing/2014/main" id="{77237682-DFAF-D6D4-F437-07DE10DD5DDA}"/>
                  </a:ext>
                </a:extLst>
              </p:cNvPr>
              <p:cNvSpPr txBox="1"/>
              <p:nvPr/>
            </p:nvSpPr>
            <p:spPr>
              <a:xfrm>
                <a:off x="7468819" y="5159045"/>
                <a:ext cx="2936138" cy="1527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F8FB0EC4-9568-714B-D90B-98564ECF7CB0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AA6001F-357C-F61E-9D6C-999A01C3F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FA740064-1B07-CD2E-15CE-B912B2DEC4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923325"/>
              </p:ext>
            </p:extLst>
          </p:nvPr>
        </p:nvGraphicFramePr>
        <p:xfrm>
          <a:off x="6998642" y="1424947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sp>
        <p:nvSpPr>
          <p:cNvPr id="29" name="Shape 2">
            <a:extLst>
              <a:ext uri="{FF2B5EF4-FFF2-40B4-BE49-F238E27FC236}">
                <a16:creationId xmlns:a16="http://schemas.microsoft.com/office/drawing/2014/main" id="{EC3809D8-6CDB-3EEF-0221-18A07EB8BA25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3" name="Text 49">
            <a:extLst>
              <a:ext uri="{FF2B5EF4-FFF2-40B4-BE49-F238E27FC236}">
                <a16:creationId xmlns:a16="http://schemas.microsoft.com/office/drawing/2014/main" id="{FD42092C-E15D-04AB-08B3-100DC3371B64}"/>
              </a:ext>
            </a:extLst>
          </p:cNvPr>
          <p:cNvSpPr txBox="1"/>
          <p:nvPr/>
        </p:nvSpPr>
        <p:spPr>
          <a:xfrm>
            <a:off x="7389867" y="3856363"/>
            <a:ext cx="4315769" cy="3279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Excellence in Teaching Awards</a:t>
            </a:r>
          </a:p>
          <a:p>
            <a:r>
              <a:rPr lang="en-US" sz="1200" dirty="0">
                <a:solidFill>
                  <a:srgbClr val="6B72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faculty received teaching awards throughout their careers</a:t>
            </a:r>
          </a:p>
        </p:txBody>
      </p:sp>
      <p:pic>
        <p:nvPicPr>
          <p:cNvPr id="5122" name="Picture 2" descr="Teacher ">
            <a:extLst>
              <a:ext uri="{FF2B5EF4-FFF2-40B4-BE49-F238E27FC236}">
                <a16:creationId xmlns:a16="http://schemas.microsoft.com/office/drawing/2014/main" id="{9ACEC4B2-C3D7-A6F3-51F9-8AABA6F12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35" y="3926675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inner ">
            <a:extLst>
              <a:ext uri="{FF2B5EF4-FFF2-40B4-BE49-F238E27FC236}">
                <a16:creationId xmlns:a16="http://schemas.microsoft.com/office/drawing/2014/main" id="{EEB723C2-8527-591E-988B-C92B3B986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35" y="4769520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eader ">
            <a:extLst>
              <a:ext uri="{FF2B5EF4-FFF2-40B4-BE49-F238E27FC236}">
                <a16:creationId xmlns:a16="http://schemas.microsoft.com/office/drawing/2014/main" id="{978F1517-60FA-AEA3-BDFF-7DB78533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35" y="5212055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106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E04EA-8AD7-10E5-8E4D-0D5411367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C2A6BFC7-AB34-9004-8851-77E50D3C9464}"/>
              </a:ext>
            </a:extLst>
          </p:cNvPr>
          <p:cNvSpPr/>
          <p:nvPr/>
        </p:nvSpPr>
        <p:spPr>
          <a:xfrm>
            <a:off x="0" y="947318"/>
            <a:ext cx="12191694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9469E77A-2780-D450-4756-03E84B5299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190" t="31646" r="26545" b="35748"/>
          <a:stretch/>
        </p:blipFill>
        <p:spPr>
          <a:xfrm>
            <a:off x="9610288" y="4975890"/>
            <a:ext cx="2255107" cy="1621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E35E827F-7B48-DE18-0481-6FD4663FB934}"/>
              </a:ext>
            </a:extLst>
          </p:cNvPr>
          <p:cNvPicPr>
            <a:picLocks/>
          </p:cNvPicPr>
          <p:nvPr/>
        </p:nvPicPr>
        <p:blipFill>
          <a:blip r:embed="rId3"/>
          <a:srcRect l="56631" t="64347" r="23099" b="12931"/>
          <a:stretch/>
        </p:blipFill>
        <p:spPr>
          <a:xfrm>
            <a:off x="7170007" y="4984943"/>
            <a:ext cx="2358398" cy="16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pic>
        <p:nvPicPr>
          <p:cNvPr id="3080" name="Picture 8" descr="Load Simulation Facility 2">
            <a:extLst>
              <a:ext uri="{FF2B5EF4-FFF2-40B4-BE49-F238E27FC236}">
                <a16:creationId xmlns:a16="http://schemas.microsoft.com/office/drawing/2014/main" id="{19E71298-5F68-A276-CDD1-DDCEDDBCD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007" y="3180967"/>
            <a:ext cx="2358399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Shape 35">
            <a:extLst>
              <a:ext uri="{FF2B5EF4-FFF2-40B4-BE49-F238E27FC236}">
                <a16:creationId xmlns:a16="http://schemas.microsoft.com/office/drawing/2014/main" id="{38712953-FAAC-355B-44B0-7F665AC4AD79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CE4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0B1B6B18-A30C-03C9-CB4B-D503306CECD1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3E533679-48D8-BF90-1650-9EA430A51F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254C42AF-A6E0-1811-3A19-5D5EC5E89749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SE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C247BD24-DEE3-78E7-4E5E-F8DF307462C5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Structural Engineering – SE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DB93163A-0AAD-D638-4575-4829284023D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DC4DADAA-9105-38F3-3807-6F1075833E51}"/>
              </a:ext>
            </a:extLst>
          </p:cNvPr>
          <p:cNvSpPr/>
          <p:nvPr/>
        </p:nvSpPr>
        <p:spPr>
          <a:xfrm>
            <a:off x="7197242" y="1009117"/>
            <a:ext cx="4686300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0F808B67-E372-6C25-E1F2-11214E5915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434985" y="1147302"/>
            <a:ext cx="171907" cy="171907"/>
          </a:xfrm>
          <a:prstGeom prst="rect">
            <a:avLst/>
          </a:prstGeom>
        </p:spPr>
      </p:pic>
      <p:sp>
        <p:nvSpPr>
          <p:cNvPr id="117" name="Text 27">
            <a:extLst>
              <a:ext uri="{FF2B5EF4-FFF2-40B4-BE49-F238E27FC236}">
                <a16:creationId xmlns:a16="http://schemas.microsoft.com/office/drawing/2014/main" id="{D605DFC2-401B-A17A-0135-CDF2126CB461}"/>
              </a:ext>
            </a:extLst>
          </p:cNvPr>
          <p:cNvSpPr txBox="1"/>
          <p:nvPr/>
        </p:nvSpPr>
        <p:spPr>
          <a:xfrm>
            <a:off x="7641943" y="3079040"/>
            <a:ext cx="1414527" cy="751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Reaction Frame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1" name="Text 28">
            <a:extLst>
              <a:ext uri="{FF2B5EF4-FFF2-40B4-BE49-F238E27FC236}">
                <a16:creationId xmlns:a16="http://schemas.microsoft.com/office/drawing/2014/main" id="{75ABE919-5DD6-5671-9272-DE6635EE02B6}"/>
              </a:ext>
            </a:extLst>
          </p:cNvPr>
          <p:cNvSpPr txBox="1"/>
          <p:nvPr/>
        </p:nvSpPr>
        <p:spPr>
          <a:xfrm>
            <a:off x="7378133" y="4746831"/>
            <a:ext cx="1942146" cy="1893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Universal Testing Machine (Instron)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Text 29">
            <a:extLst>
              <a:ext uri="{FF2B5EF4-FFF2-40B4-BE49-F238E27FC236}">
                <a16:creationId xmlns:a16="http://schemas.microsoft.com/office/drawing/2014/main" id="{8D69B753-B6EB-3380-9A3B-F1629362D2C3}"/>
              </a:ext>
            </a:extLst>
          </p:cNvPr>
          <p:cNvSpPr txBox="1"/>
          <p:nvPr/>
        </p:nvSpPr>
        <p:spPr>
          <a:xfrm>
            <a:off x="9782489" y="4892070"/>
            <a:ext cx="1928852" cy="765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360° Drilling Machine (RM62-HMT)</a:t>
            </a:r>
          </a:p>
          <a:p>
            <a:pPr marL="0" indent="0" algn="ctr">
              <a:buNone/>
            </a:pPr>
            <a:endParaRPr lang="en-US" sz="1000" b="1" dirty="0">
              <a:solidFill>
                <a:srgbClr val="37415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Shape 22">
            <a:extLst>
              <a:ext uri="{FF2B5EF4-FFF2-40B4-BE49-F238E27FC236}">
                <a16:creationId xmlns:a16="http://schemas.microsoft.com/office/drawing/2014/main" id="{5BC84D6E-E819-0D38-6D9B-13CF062BA007}"/>
              </a:ext>
            </a:extLst>
          </p:cNvPr>
          <p:cNvSpPr/>
          <p:nvPr/>
        </p:nvSpPr>
        <p:spPr>
          <a:xfrm>
            <a:off x="10669609" y="1105941"/>
            <a:ext cx="1105148" cy="236758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32">
            <a:extLst>
              <a:ext uri="{FF2B5EF4-FFF2-40B4-BE49-F238E27FC236}">
                <a16:creationId xmlns:a16="http://schemas.microsoft.com/office/drawing/2014/main" id="{ADB60A09-F8EC-72FB-1CC1-B3F4A5EB22BC}"/>
              </a:ext>
            </a:extLst>
          </p:cNvPr>
          <p:cNvSpPr txBox="1"/>
          <p:nvPr/>
        </p:nvSpPr>
        <p:spPr>
          <a:xfrm>
            <a:off x="10134874" y="6598919"/>
            <a:ext cx="1205935" cy="143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Shock Tube</a:t>
            </a: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6C4F7942-9A4E-4988-F633-B1DB23742CD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304495" y="1155633"/>
            <a:ext cx="133502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65EA850A-C345-36A1-DBC3-12F551ADCF89}"/>
              </a:ext>
            </a:extLst>
          </p:cNvPr>
          <p:cNvSpPr txBox="1"/>
          <p:nvPr/>
        </p:nvSpPr>
        <p:spPr>
          <a:xfrm>
            <a:off x="514807" y="1105941"/>
            <a:ext cx="2971343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sp>
        <p:nvSpPr>
          <p:cNvPr id="154" name="Text 27">
            <a:extLst>
              <a:ext uri="{FF2B5EF4-FFF2-40B4-BE49-F238E27FC236}">
                <a16:creationId xmlns:a16="http://schemas.microsoft.com/office/drawing/2014/main" id="{F68A9455-E971-636A-9C71-5E757104CC14}"/>
              </a:ext>
            </a:extLst>
          </p:cNvPr>
          <p:cNvSpPr txBox="1"/>
          <p:nvPr/>
        </p:nvSpPr>
        <p:spPr>
          <a:xfrm>
            <a:off x="9728321" y="3048490"/>
            <a:ext cx="2019039" cy="128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 of Precast RC Tunnel segment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Text 31">
            <a:extLst>
              <a:ext uri="{FF2B5EF4-FFF2-40B4-BE49-F238E27FC236}">
                <a16:creationId xmlns:a16="http://schemas.microsoft.com/office/drawing/2014/main" id="{6005D742-214B-9100-7C31-88013CE13E8A}"/>
              </a:ext>
            </a:extLst>
          </p:cNvPr>
          <p:cNvSpPr txBox="1"/>
          <p:nvPr/>
        </p:nvSpPr>
        <p:spPr>
          <a:xfrm>
            <a:off x="7760820" y="6598792"/>
            <a:ext cx="1176772" cy="14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Stage Gas Gun</a:t>
            </a: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2E75134D-8D85-7DB8-82CB-DFA6F91CD729}"/>
              </a:ext>
            </a:extLst>
          </p:cNvPr>
          <p:cNvSpPr txBox="1"/>
          <p:nvPr/>
        </p:nvSpPr>
        <p:spPr>
          <a:xfrm>
            <a:off x="7691269" y="1090023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31D74C0E-98AF-C086-362B-6F1269104A9E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6328A62-C3B2-F7CB-F0E6-092E42FB4046}"/>
              </a:ext>
            </a:extLst>
          </p:cNvPr>
          <p:cNvGrpSpPr/>
          <p:nvPr/>
        </p:nvGrpSpPr>
        <p:grpSpPr>
          <a:xfrm>
            <a:off x="304494" y="1506690"/>
            <a:ext cx="6784584" cy="846606"/>
            <a:chOff x="304495" y="1506690"/>
            <a:chExt cx="6784584" cy="1010010"/>
          </a:xfrm>
        </p:grpSpPr>
        <p:pic>
          <p:nvPicPr>
            <p:cNvPr id="4" name="Image 2" descr="preencoded.png">
              <a:extLst>
                <a:ext uri="{FF2B5EF4-FFF2-40B4-BE49-F238E27FC236}">
                  <a16:creationId xmlns:a16="http://schemas.microsoft.com/office/drawing/2014/main" id="{B94BAFD0-0C6F-249B-6DE1-BD7F7C126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1" r="-1"/>
            <a:stretch/>
          </p:blipFill>
          <p:spPr>
            <a:xfrm>
              <a:off x="304495" y="1506690"/>
              <a:ext cx="6784584" cy="1004070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B752281-C0B8-48CE-1616-8417C41A0C0E}"/>
                </a:ext>
              </a:extLst>
            </p:cNvPr>
            <p:cNvGrpSpPr/>
            <p:nvPr/>
          </p:nvGrpSpPr>
          <p:grpSpPr>
            <a:xfrm>
              <a:off x="444008" y="1526768"/>
              <a:ext cx="6554090" cy="989932"/>
              <a:chOff x="444008" y="1526768"/>
              <a:chExt cx="6554090" cy="989932"/>
            </a:xfrm>
          </p:grpSpPr>
          <p:sp>
            <p:nvSpPr>
              <p:cNvPr id="9" name="Text 4">
                <a:extLst>
                  <a:ext uri="{FF2B5EF4-FFF2-40B4-BE49-F238E27FC236}">
                    <a16:creationId xmlns:a16="http://schemas.microsoft.com/office/drawing/2014/main" id="{79F72948-278F-216C-FBE8-E8703CE9E0F4}"/>
                  </a:ext>
                </a:extLst>
              </p:cNvPr>
              <p:cNvSpPr txBox="1"/>
              <p:nvPr/>
            </p:nvSpPr>
            <p:spPr>
              <a:xfrm>
                <a:off x="1057046" y="1526768"/>
                <a:ext cx="5667451" cy="2340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Heavy Structures Laboratory </a:t>
                </a:r>
                <a:endParaRPr lang="en-US" sz="1400" dirty="0"/>
              </a:p>
            </p:txBody>
          </p:sp>
          <p:sp>
            <p:nvSpPr>
              <p:cNvPr id="13" name="Text 5">
                <a:extLst>
                  <a:ext uri="{FF2B5EF4-FFF2-40B4-BE49-F238E27FC236}">
                    <a16:creationId xmlns:a16="http://schemas.microsoft.com/office/drawing/2014/main" id="{3B0F7162-19B8-81E5-3DBB-38B9FFFD4AF6}"/>
                  </a:ext>
                </a:extLst>
              </p:cNvPr>
              <p:cNvSpPr txBox="1"/>
              <p:nvPr/>
            </p:nvSpPr>
            <p:spPr>
              <a:xfrm>
                <a:off x="1238098" y="1770051"/>
                <a:ext cx="5760000" cy="3342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Advanced infrastructure for testing large structural elements.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Text 6">
                <a:extLst>
                  <a:ext uri="{FF2B5EF4-FFF2-40B4-BE49-F238E27FC236}">
                    <a16:creationId xmlns:a16="http://schemas.microsoft.com/office/drawing/2014/main" id="{C2B483EA-63C1-FA74-BC75-52540D25FC88}"/>
                  </a:ext>
                </a:extLst>
              </p:cNvPr>
              <p:cNvSpPr txBox="1"/>
              <p:nvPr/>
            </p:nvSpPr>
            <p:spPr>
              <a:xfrm>
                <a:off x="1238098" y="2153968"/>
                <a:ext cx="5760000" cy="3627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Supports research &amp; experimentation using specialized equipment &amp; testing setups.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48" name="Image 5" descr="preencoded.png">
                <a:extLst>
                  <a:ext uri="{FF2B5EF4-FFF2-40B4-BE49-F238E27FC236}">
                    <a16:creationId xmlns:a16="http://schemas.microsoft.com/office/drawing/2014/main" id="{AFDC8013-368A-57F7-2E98-D6E26C6B52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-2571" r="-2571"/>
              <a:stretch/>
            </p:blipFill>
            <p:spPr>
              <a:xfrm>
                <a:off x="1050647" y="2173478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149" name="Image 5" descr="preencoded.png">
                <a:extLst>
                  <a:ext uri="{FF2B5EF4-FFF2-40B4-BE49-F238E27FC236}">
                    <a16:creationId xmlns:a16="http://schemas.microsoft.com/office/drawing/2014/main" id="{798A2A5D-9CA0-9010-CAA2-930660D42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-2571" r="-2571"/>
              <a:stretch/>
            </p:blipFill>
            <p:spPr>
              <a:xfrm>
                <a:off x="1050647" y="1820158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3074" name="Picture 2" descr="Steel ">
                <a:extLst>
                  <a:ext uri="{FF2B5EF4-FFF2-40B4-BE49-F238E27FC236}">
                    <a16:creationId xmlns:a16="http://schemas.microsoft.com/office/drawing/2014/main" id="{6DF7DD8C-91F3-CD9D-BF5A-592B28F354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008" y="1744275"/>
                <a:ext cx="360000" cy="359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FDB9B3-AA25-CA94-E3A6-35CFA057F1A6}"/>
              </a:ext>
            </a:extLst>
          </p:cNvPr>
          <p:cNvGrpSpPr/>
          <p:nvPr/>
        </p:nvGrpSpPr>
        <p:grpSpPr>
          <a:xfrm>
            <a:off x="304494" y="2606599"/>
            <a:ext cx="6784583" cy="610787"/>
            <a:chOff x="304494" y="2842782"/>
            <a:chExt cx="6784583" cy="702816"/>
          </a:xfrm>
        </p:grpSpPr>
        <p:pic>
          <p:nvPicPr>
            <p:cNvPr id="29" name="Image 6" descr="preencoded.png">
              <a:extLst>
                <a:ext uri="{FF2B5EF4-FFF2-40B4-BE49-F238E27FC236}">
                  <a16:creationId xmlns:a16="http://schemas.microsoft.com/office/drawing/2014/main" id="{7D14483F-EF50-9376-4520-AAF0573DE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-15" b="-15"/>
            <a:stretch/>
          </p:blipFill>
          <p:spPr>
            <a:xfrm>
              <a:off x="304494" y="2842782"/>
              <a:ext cx="6784583" cy="702816"/>
            </a:xfrm>
            <a:prstGeom prst="rect">
              <a:avLst/>
            </a:prstGeom>
          </p:spPr>
        </p:pic>
        <p:sp>
          <p:nvSpPr>
            <p:cNvPr id="50" name="Text 8">
              <a:extLst>
                <a:ext uri="{FF2B5EF4-FFF2-40B4-BE49-F238E27FC236}">
                  <a16:creationId xmlns:a16="http://schemas.microsoft.com/office/drawing/2014/main" id="{3C0B2772-BBAA-7C71-7958-43A4D9708F51}"/>
                </a:ext>
              </a:extLst>
            </p:cNvPr>
            <p:cNvSpPr txBox="1"/>
            <p:nvPr/>
          </p:nvSpPr>
          <p:spPr>
            <a:xfrm>
              <a:off x="1076249" y="2898661"/>
              <a:ext cx="5172761" cy="1994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Experimental Mechanics Laboratory </a:t>
              </a:r>
              <a:endParaRPr lang="en-US" sz="1400" dirty="0"/>
            </a:p>
          </p:txBody>
        </p:sp>
        <p:sp>
          <p:nvSpPr>
            <p:cNvPr id="51" name="Text 9">
              <a:extLst>
                <a:ext uri="{FF2B5EF4-FFF2-40B4-BE49-F238E27FC236}">
                  <a16:creationId xmlns:a16="http://schemas.microsoft.com/office/drawing/2014/main" id="{13E360B2-EB4C-2A1B-370E-26389BBD27FB}"/>
                </a:ext>
              </a:extLst>
            </p:cNvPr>
            <p:cNvSpPr txBox="1"/>
            <p:nvPr/>
          </p:nvSpPr>
          <p:spPr>
            <a:xfrm>
              <a:off x="1238097" y="3166094"/>
              <a:ext cx="5760000" cy="33044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Studying the mechanical behavior of materials &amp; structural components under loads.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8" name="Image 8" descr="preencoded.png">
              <a:extLst>
                <a:ext uri="{FF2B5EF4-FFF2-40B4-BE49-F238E27FC236}">
                  <a16:creationId xmlns:a16="http://schemas.microsoft.com/office/drawing/2014/main" id="{A71A91AC-5B36-B8AB-4DCF-A3DECED46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2571" r="-2571"/>
            <a:stretch/>
          </p:blipFill>
          <p:spPr>
            <a:xfrm>
              <a:off x="1048798" y="3272175"/>
              <a:ext cx="105156" cy="100187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099170-614E-5D7F-F436-0147D6B6BAD6}"/>
                </a:ext>
              </a:extLst>
            </p:cNvPr>
            <p:cNvSpPr txBox="1"/>
            <p:nvPr/>
          </p:nvSpPr>
          <p:spPr>
            <a:xfrm>
              <a:off x="378233" y="3081970"/>
              <a:ext cx="426244" cy="369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dirty="0"/>
                <a:t>🏗️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3D5B485-F989-6D67-64AE-A549E5DEC5AB}"/>
              </a:ext>
            </a:extLst>
          </p:cNvPr>
          <p:cNvGrpSpPr/>
          <p:nvPr/>
        </p:nvGrpSpPr>
        <p:grpSpPr>
          <a:xfrm>
            <a:off x="304494" y="3470689"/>
            <a:ext cx="6784580" cy="591156"/>
            <a:chOff x="304495" y="3857092"/>
            <a:chExt cx="6784580" cy="698067"/>
          </a:xfrm>
        </p:grpSpPr>
        <p:pic>
          <p:nvPicPr>
            <p:cNvPr id="84" name="Image 11" descr="preencoded.png">
              <a:extLst>
                <a:ext uri="{FF2B5EF4-FFF2-40B4-BE49-F238E27FC236}">
                  <a16:creationId xmlns:a16="http://schemas.microsoft.com/office/drawing/2014/main" id="{C4365BAE-D77B-755E-9A71-569F61364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t="-12" b="-12"/>
            <a:stretch/>
          </p:blipFill>
          <p:spPr>
            <a:xfrm>
              <a:off x="304495" y="3857092"/>
              <a:ext cx="6784580" cy="698067"/>
            </a:xfrm>
            <a:prstGeom prst="rect">
              <a:avLst/>
            </a:prstGeom>
          </p:spPr>
        </p:pic>
        <p:sp>
          <p:nvSpPr>
            <p:cNvPr id="88" name="Text 13">
              <a:extLst>
                <a:ext uri="{FF2B5EF4-FFF2-40B4-BE49-F238E27FC236}">
                  <a16:creationId xmlns:a16="http://schemas.microsoft.com/office/drawing/2014/main" id="{38325F82-F2F8-F192-3C97-D17986C7A8D8}"/>
                </a:ext>
              </a:extLst>
            </p:cNvPr>
            <p:cNvSpPr txBox="1"/>
            <p:nvPr/>
          </p:nvSpPr>
          <p:spPr>
            <a:xfrm>
              <a:off x="1048799" y="3917085"/>
              <a:ext cx="4599527" cy="24963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Shock and Impact Dynamics Laboratory (SIDL)</a:t>
              </a:r>
            </a:p>
          </p:txBody>
        </p:sp>
        <p:sp>
          <p:nvSpPr>
            <p:cNvPr id="89" name="Text 14">
              <a:extLst>
                <a:ext uri="{FF2B5EF4-FFF2-40B4-BE49-F238E27FC236}">
                  <a16:creationId xmlns:a16="http://schemas.microsoft.com/office/drawing/2014/main" id="{78C9F6A1-6EF7-C8DD-6DA2-1D69880A1271}"/>
                </a:ext>
              </a:extLst>
            </p:cNvPr>
            <p:cNvSpPr txBox="1"/>
            <p:nvPr/>
          </p:nvSpPr>
          <p:spPr>
            <a:xfrm>
              <a:off x="1254894" y="4193483"/>
              <a:ext cx="5760000" cy="2703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Research related to structures and materials under high strain rate loading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0" name="Image 13" descr="preencoded.png">
              <a:extLst>
                <a:ext uri="{FF2B5EF4-FFF2-40B4-BE49-F238E27FC236}">
                  <a16:creationId xmlns:a16="http://schemas.microsoft.com/office/drawing/2014/main" id="{DBD87610-D985-53F4-2792-49D19537D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2571" r="-2571"/>
            <a:stretch/>
          </p:blipFill>
          <p:spPr>
            <a:xfrm>
              <a:off x="1062756" y="4275809"/>
              <a:ext cx="105156" cy="100187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2C65DF-69A5-22AE-F79C-140F7DFFC220}"/>
                </a:ext>
              </a:extLst>
            </p:cNvPr>
            <p:cNvSpPr txBox="1"/>
            <p:nvPr/>
          </p:nvSpPr>
          <p:spPr>
            <a:xfrm>
              <a:off x="423627" y="4024527"/>
              <a:ext cx="3354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dirty="0"/>
                <a:t>⚡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0B5E30-44A0-A45E-B9DC-6668BC8B8C3E}"/>
              </a:ext>
            </a:extLst>
          </p:cNvPr>
          <p:cNvGrpSpPr/>
          <p:nvPr/>
        </p:nvGrpSpPr>
        <p:grpSpPr>
          <a:xfrm>
            <a:off x="304494" y="4315148"/>
            <a:ext cx="6784581" cy="583166"/>
            <a:chOff x="304494" y="4739922"/>
            <a:chExt cx="6784581" cy="711978"/>
          </a:xfrm>
        </p:grpSpPr>
        <p:pic>
          <p:nvPicPr>
            <p:cNvPr id="93" name="Image 15" descr="preencoded.png">
              <a:extLst>
                <a:ext uri="{FF2B5EF4-FFF2-40B4-BE49-F238E27FC236}">
                  <a16:creationId xmlns:a16="http://schemas.microsoft.com/office/drawing/2014/main" id="{CC38BE68-9144-C032-AD68-FB9C3C2EB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t="-12" b="-12"/>
            <a:stretch/>
          </p:blipFill>
          <p:spPr>
            <a:xfrm>
              <a:off x="304494" y="4739922"/>
              <a:ext cx="6784581" cy="711978"/>
            </a:xfrm>
            <a:prstGeom prst="rect">
              <a:avLst/>
            </a:prstGeom>
          </p:spPr>
        </p:pic>
        <p:sp>
          <p:nvSpPr>
            <p:cNvPr id="95" name="Text 17">
              <a:extLst>
                <a:ext uri="{FF2B5EF4-FFF2-40B4-BE49-F238E27FC236}">
                  <a16:creationId xmlns:a16="http://schemas.microsoft.com/office/drawing/2014/main" id="{29D5386C-7A48-3C57-D367-403C9FB4AE94}"/>
                </a:ext>
              </a:extLst>
            </p:cNvPr>
            <p:cNvSpPr txBox="1"/>
            <p:nvPr/>
          </p:nvSpPr>
          <p:spPr>
            <a:xfrm>
              <a:off x="1048798" y="4815953"/>
              <a:ext cx="5629961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Structural Health Monitoring &amp; Retrofitting Laboratory </a:t>
              </a:r>
              <a:endParaRPr lang="en-US" sz="1400" dirty="0"/>
            </a:p>
          </p:txBody>
        </p:sp>
        <p:pic>
          <p:nvPicPr>
            <p:cNvPr id="97" name="Image 17" descr="preencoded.png">
              <a:extLst>
                <a:ext uri="{FF2B5EF4-FFF2-40B4-BE49-F238E27FC236}">
                  <a16:creationId xmlns:a16="http://schemas.microsoft.com/office/drawing/2014/main" id="{A7F741AF-D0D4-4E66-3E17-192E32C47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2571" r="-2571"/>
            <a:stretch/>
          </p:blipFill>
          <p:spPr>
            <a:xfrm>
              <a:off x="1050272" y="5203863"/>
              <a:ext cx="105156" cy="100187"/>
            </a:xfrm>
            <a:prstGeom prst="rect">
              <a:avLst/>
            </a:prstGeom>
          </p:spPr>
        </p:pic>
        <p:sp>
          <p:nvSpPr>
            <p:cNvPr id="96" name="Text 18">
              <a:extLst>
                <a:ext uri="{FF2B5EF4-FFF2-40B4-BE49-F238E27FC236}">
                  <a16:creationId xmlns:a16="http://schemas.microsoft.com/office/drawing/2014/main" id="{57B912D0-11F7-031E-A081-8701331F0E5B}"/>
                </a:ext>
              </a:extLst>
            </p:cNvPr>
            <p:cNvSpPr txBox="1"/>
            <p:nvPr/>
          </p:nvSpPr>
          <p:spPr>
            <a:xfrm>
              <a:off x="1238097" y="5111203"/>
              <a:ext cx="5760000" cy="3231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Develops and evaluates retrofitting and strengthening methods.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D4A17F-FD59-EB99-DB23-C5E0766CB857}"/>
                </a:ext>
              </a:extLst>
            </p:cNvPr>
            <p:cNvSpPr txBox="1"/>
            <p:nvPr/>
          </p:nvSpPr>
          <p:spPr>
            <a:xfrm>
              <a:off x="381304" y="4993995"/>
              <a:ext cx="4452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dirty="0"/>
                <a:t>🔧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206822C-A1D4-1BAF-86E3-43464F3B68AC}"/>
              </a:ext>
            </a:extLst>
          </p:cNvPr>
          <p:cNvGrpSpPr/>
          <p:nvPr/>
        </p:nvGrpSpPr>
        <p:grpSpPr>
          <a:xfrm>
            <a:off x="304494" y="5151617"/>
            <a:ext cx="6677580" cy="601939"/>
            <a:chOff x="370407" y="5682049"/>
            <a:chExt cx="6677580" cy="60193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F7C784D-861C-1A21-22D8-AD2B1EB8FA22}"/>
                </a:ext>
              </a:extLst>
            </p:cNvPr>
            <p:cNvGrpSpPr/>
            <p:nvPr/>
          </p:nvGrpSpPr>
          <p:grpSpPr>
            <a:xfrm>
              <a:off x="1114710" y="5682049"/>
              <a:ext cx="5933277" cy="601939"/>
              <a:chOff x="1096567" y="6267190"/>
              <a:chExt cx="5949827" cy="601939"/>
            </a:xfrm>
          </p:grpSpPr>
          <p:sp>
            <p:nvSpPr>
              <p:cNvPr id="30" name="Text 18">
                <a:extLst>
                  <a:ext uri="{FF2B5EF4-FFF2-40B4-BE49-F238E27FC236}">
                    <a16:creationId xmlns:a16="http://schemas.microsoft.com/office/drawing/2014/main" id="{3BF103E4-0BE9-F75A-1769-D4780544CD4B}"/>
                  </a:ext>
                </a:extLst>
              </p:cNvPr>
              <p:cNvSpPr txBox="1"/>
              <p:nvPr/>
            </p:nvSpPr>
            <p:spPr>
              <a:xfrm>
                <a:off x="1286394" y="6509129"/>
                <a:ext cx="5760000" cy="360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Research on material ageing, performance evaluation to enhance life of civil infrastructure.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Text 17">
                <a:extLst>
                  <a:ext uri="{FF2B5EF4-FFF2-40B4-BE49-F238E27FC236}">
                    <a16:creationId xmlns:a16="http://schemas.microsoft.com/office/drawing/2014/main" id="{B75427E7-E397-B126-E01E-55D47F24F4B3}"/>
                  </a:ext>
                </a:extLst>
              </p:cNvPr>
              <p:cNvSpPr txBox="1"/>
              <p:nvPr/>
            </p:nvSpPr>
            <p:spPr>
              <a:xfrm>
                <a:off x="1096567" y="6267190"/>
                <a:ext cx="4032000" cy="2340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Ageing Laboratory</a:t>
                </a:r>
                <a:endParaRPr lang="en-US" sz="1400" dirty="0"/>
              </a:p>
            </p:txBody>
          </p:sp>
          <p:pic>
            <p:nvPicPr>
              <p:cNvPr id="33" name="Image 17" descr="preencoded.png">
                <a:extLst>
                  <a:ext uri="{FF2B5EF4-FFF2-40B4-BE49-F238E27FC236}">
                    <a16:creationId xmlns:a16="http://schemas.microsoft.com/office/drawing/2014/main" id="{7833E8E1-63B1-1623-C3B2-0B3FBA45DE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-2571" r="-2571"/>
              <a:stretch/>
            </p:blipFill>
            <p:spPr>
              <a:xfrm>
                <a:off x="1105523" y="6616101"/>
                <a:ext cx="105155" cy="100187"/>
              </a:xfrm>
              <a:prstGeom prst="rect">
                <a:avLst/>
              </a:prstGeom>
            </p:spPr>
          </p:pic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4BD01B2-C4E5-7010-6922-46B26984B54D}"/>
                </a:ext>
              </a:extLst>
            </p:cNvPr>
            <p:cNvSpPr txBox="1"/>
            <p:nvPr/>
          </p:nvSpPr>
          <p:spPr>
            <a:xfrm>
              <a:off x="370407" y="5709284"/>
              <a:ext cx="54164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dirty="0"/>
                <a:t>🧱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E54843E-DF3E-1365-DF70-7BD7D0CEC1A8}"/>
              </a:ext>
            </a:extLst>
          </p:cNvPr>
          <p:cNvGrpSpPr/>
          <p:nvPr/>
        </p:nvGrpSpPr>
        <p:grpSpPr>
          <a:xfrm>
            <a:off x="350603" y="6014334"/>
            <a:ext cx="6631472" cy="649838"/>
            <a:chOff x="466491" y="6243602"/>
            <a:chExt cx="6631472" cy="64983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2875947-AA50-F061-8F93-C16BBA41BE45}"/>
                </a:ext>
              </a:extLst>
            </p:cNvPr>
            <p:cNvGrpSpPr/>
            <p:nvPr/>
          </p:nvGrpSpPr>
          <p:grpSpPr>
            <a:xfrm>
              <a:off x="1172933" y="6259027"/>
              <a:ext cx="5925030" cy="634413"/>
              <a:chOff x="1047438" y="6256589"/>
              <a:chExt cx="5941556" cy="634413"/>
            </a:xfrm>
          </p:grpSpPr>
          <p:sp>
            <p:nvSpPr>
              <p:cNvPr id="24" name="Text 18">
                <a:extLst>
                  <a:ext uri="{FF2B5EF4-FFF2-40B4-BE49-F238E27FC236}">
                    <a16:creationId xmlns:a16="http://schemas.microsoft.com/office/drawing/2014/main" id="{0867D351-FF85-A8F0-41E9-60681D99FE20}"/>
                  </a:ext>
                </a:extLst>
              </p:cNvPr>
              <p:cNvSpPr txBox="1"/>
              <p:nvPr/>
            </p:nvSpPr>
            <p:spPr>
              <a:xfrm>
                <a:off x="1228994" y="6531002"/>
                <a:ext cx="5760000" cy="36000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Interdisciplinary research to develop advanced materials and structural applications.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Text 17">
                <a:extLst>
                  <a:ext uri="{FF2B5EF4-FFF2-40B4-BE49-F238E27FC236}">
                    <a16:creationId xmlns:a16="http://schemas.microsoft.com/office/drawing/2014/main" id="{D75E193F-13EE-F9A6-E12E-9DAEFE32420B}"/>
                  </a:ext>
                </a:extLst>
              </p:cNvPr>
              <p:cNvSpPr txBox="1"/>
              <p:nvPr/>
            </p:nvSpPr>
            <p:spPr>
              <a:xfrm>
                <a:off x="1047438" y="6256589"/>
                <a:ext cx="4441709" cy="2340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Structural Nano &amp; Bio-Mechanics Laboratory</a:t>
                </a:r>
                <a:endParaRPr lang="en-US" sz="1400" dirty="0"/>
              </a:p>
            </p:txBody>
          </p:sp>
          <p:pic>
            <p:nvPicPr>
              <p:cNvPr id="27" name="Image 17" descr="preencoded.png">
                <a:extLst>
                  <a:ext uri="{FF2B5EF4-FFF2-40B4-BE49-F238E27FC236}">
                    <a16:creationId xmlns:a16="http://schemas.microsoft.com/office/drawing/2014/main" id="{250FDE95-8DB3-9062-88ED-15A2FAE448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-2571" r="-2571"/>
              <a:stretch/>
            </p:blipFill>
            <p:spPr>
              <a:xfrm>
                <a:off x="1047438" y="6617201"/>
                <a:ext cx="105156" cy="100187"/>
              </a:xfrm>
              <a:prstGeom prst="rect">
                <a:avLst/>
              </a:prstGeom>
            </p:spPr>
          </p:pic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3749EBC-840B-F951-565F-378665193902}"/>
                </a:ext>
              </a:extLst>
            </p:cNvPr>
            <p:cNvSpPr txBox="1"/>
            <p:nvPr/>
          </p:nvSpPr>
          <p:spPr>
            <a:xfrm>
              <a:off x="466491" y="6243602"/>
              <a:ext cx="45481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dirty="0"/>
                <a:t>🔗</a:t>
              </a:r>
            </a:p>
          </p:txBody>
        </p:sp>
      </p:grpSp>
      <p:pic>
        <p:nvPicPr>
          <p:cNvPr id="3076" name="Picture 4" descr="1st Slide">
            <a:extLst>
              <a:ext uri="{FF2B5EF4-FFF2-40B4-BE49-F238E27FC236}">
                <a16:creationId xmlns:a16="http://schemas.microsoft.com/office/drawing/2014/main" id="{F930D1F5-31D9-5868-A686-519AF17BF53A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007" y="1458714"/>
            <a:ext cx="2358399" cy="157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3rd Slide">
            <a:extLst>
              <a:ext uri="{FF2B5EF4-FFF2-40B4-BE49-F238E27FC236}">
                <a16:creationId xmlns:a16="http://schemas.microsoft.com/office/drawing/2014/main" id="{302F3D03-CABB-6404-CF7D-4F433B796C26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288" y="1485037"/>
            <a:ext cx="2255107" cy="153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orkshop 3">
            <a:extLst>
              <a:ext uri="{FF2B5EF4-FFF2-40B4-BE49-F238E27FC236}">
                <a16:creationId xmlns:a16="http://schemas.microsoft.com/office/drawing/2014/main" id="{1B826787-1698-3BD1-C0F6-E3F683CE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362" y="3174662"/>
            <a:ext cx="2255107" cy="160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440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Ocean Engineering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(OE) – CE 5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1B2BAB56-1C8C-DB50-E6C4-772740CB5A0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07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56260-1947-3166-50D4-8EAF02917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3AFAF145-CBC5-9250-EEBC-B0CBF094CB40}"/>
              </a:ext>
            </a:extLst>
          </p:cNvPr>
          <p:cNvSpPr/>
          <p:nvPr/>
        </p:nvSpPr>
        <p:spPr>
          <a:xfrm>
            <a:off x="-1" y="927659"/>
            <a:ext cx="12191694" cy="6205110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E759B12-1DAE-33D3-5EF6-6CBABEFC3C73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681E5A9F-AF77-5C98-409D-CA2BF0727334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51C8246D-2F95-18A6-A496-3F7533E4C8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EBC12999-FEC6-A329-379C-94926E5528E3}"/>
              </a:ext>
            </a:extLst>
          </p:cNvPr>
          <p:cNvSpPr txBox="1"/>
          <p:nvPr/>
        </p:nvSpPr>
        <p:spPr>
          <a:xfrm>
            <a:off x="456822" y="50199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>
              <a:buNone/>
              <a:defRPr sz="3200"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E65C7C96-9FA8-44E3-7CD2-6AB06C078D8D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Ocean Engineering – OE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6E1C64D-7F64-86A2-D4A4-00FE98B82432}"/>
              </a:ext>
            </a:extLst>
          </p:cNvPr>
          <p:cNvSpPr txBox="1"/>
          <p:nvPr/>
        </p:nvSpPr>
        <p:spPr>
          <a:xfrm>
            <a:off x="764521" y="1055747"/>
            <a:ext cx="2913135" cy="2136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Faculty Members</a:t>
            </a:r>
            <a:endParaRPr lang="en-US" sz="1600" dirty="0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381A996E-EE52-98A3-1B5E-BAF4641FFC8E}"/>
              </a:ext>
            </a:extLst>
          </p:cNvPr>
          <p:cNvPicPr>
            <a:picLocks/>
          </p:cNvPicPr>
          <p:nvPr/>
        </p:nvPicPr>
        <p:blipFill>
          <a:blip r:embed="rId4"/>
          <a:srcRect l="-1064" r="-1064"/>
          <a:stretch/>
        </p:blipFill>
        <p:spPr>
          <a:xfrm>
            <a:off x="456822" y="1093788"/>
            <a:ext cx="216000" cy="216000"/>
          </a:xfrm>
          <a:prstGeom prst="rect">
            <a:avLst/>
          </a:prstGeom>
        </p:spPr>
      </p:pic>
      <p:sp>
        <p:nvSpPr>
          <p:cNvPr id="18" name="Shape 14">
            <a:extLst>
              <a:ext uri="{FF2B5EF4-FFF2-40B4-BE49-F238E27FC236}">
                <a16:creationId xmlns:a16="http://schemas.microsoft.com/office/drawing/2014/main" id="{C254F1EF-18CC-0AC3-ECBC-FCB606514AE0}"/>
              </a:ext>
            </a:extLst>
          </p:cNvPr>
          <p:cNvSpPr/>
          <p:nvPr/>
        </p:nvSpPr>
        <p:spPr>
          <a:xfrm>
            <a:off x="1581237" y="2925938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26" name="Shape 22">
            <a:extLst>
              <a:ext uri="{FF2B5EF4-FFF2-40B4-BE49-F238E27FC236}">
                <a16:creationId xmlns:a16="http://schemas.microsoft.com/office/drawing/2014/main" id="{AAC45CCE-B34F-60D4-CD71-28C5A7FFE827}"/>
              </a:ext>
            </a:extLst>
          </p:cNvPr>
          <p:cNvSpPr/>
          <p:nvPr/>
        </p:nvSpPr>
        <p:spPr>
          <a:xfrm>
            <a:off x="5009405" y="2925938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32" name="Text 28">
            <a:extLst>
              <a:ext uri="{FF2B5EF4-FFF2-40B4-BE49-F238E27FC236}">
                <a16:creationId xmlns:a16="http://schemas.microsoft.com/office/drawing/2014/main" id="{D3D298E0-87A3-9C41-881F-EF0AFDA37662}"/>
              </a:ext>
            </a:extLst>
          </p:cNvPr>
          <p:cNvSpPr txBox="1"/>
          <p:nvPr/>
        </p:nvSpPr>
        <p:spPr>
          <a:xfrm>
            <a:off x="1173215" y="2082423"/>
            <a:ext cx="6192080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34" name="Shape 30">
            <a:extLst>
              <a:ext uri="{FF2B5EF4-FFF2-40B4-BE49-F238E27FC236}">
                <a16:creationId xmlns:a16="http://schemas.microsoft.com/office/drawing/2014/main" id="{AB2B833A-FC2C-7590-C415-A0DD1E004C52}"/>
              </a:ext>
            </a:extLst>
          </p:cNvPr>
          <p:cNvSpPr/>
          <p:nvPr/>
        </p:nvSpPr>
        <p:spPr>
          <a:xfrm>
            <a:off x="1577162" y="4706993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39" name="Text 35">
            <a:extLst>
              <a:ext uri="{FF2B5EF4-FFF2-40B4-BE49-F238E27FC236}">
                <a16:creationId xmlns:a16="http://schemas.microsoft.com/office/drawing/2014/main" id="{DD6A3342-2BED-72B8-47F0-99C126804797}"/>
              </a:ext>
            </a:extLst>
          </p:cNvPr>
          <p:cNvSpPr txBox="1"/>
          <p:nvPr/>
        </p:nvSpPr>
        <p:spPr>
          <a:xfrm>
            <a:off x="1675515" y="4706993"/>
            <a:ext cx="1800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b="1" dirty="0">
                <a:solidFill>
                  <a:srgbClr val="11182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Prof. </a:t>
            </a:r>
            <a:r>
              <a:rPr lang="en-US" sz="1400" b="1" dirty="0">
                <a:solidFill>
                  <a:srgbClr val="374151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Ananth Wuppukondur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42" name="Shape 38">
            <a:extLst>
              <a:ext uri="{FF2B5EF4-FFF2-40B4-BE49-F238E27FC236}">
                <a16:creationId xmlns:a16="http://schemas.microsoft.com/office/drawing/2014/main" id="{AF65EF61-2D3D-59A2-DC2F-2954A52C663E}"/>
              </a:ext>
            </a:extLst>
          </p:cNvPr>
          <p:cNvSpPr/>
          <p:nvPr/>
        </p:nvSpPr>
        <p:spPr>
          <a:xfrm>
            <a:off x="4981496" y="4706993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5" name="Shape 41">
            <a:extLst>
              <a:ext uri="{FF2B5EF4-FFF2-40B4-BE49-F238E27FC236}">
                <a16:creationId xmlns:a16="http://schemas.microsoft.com/office/drawing/2014/main" id="{8160AEB3-4623-2BC0-1070-1CE9BD9BABDA}"/>
              </a:ext>
            </a:extLst>
          </p:cNvPr>
          <p:cNvSpPr/>
          <p:nvPr/>
        </p:nvSpPr>
        <p:spPr>
          <a:xfrm>
            <a:off x="1085468" y="6067578"/>
            <a:ext cx="5874855" cy="464534"/>
          </a:xfrm>
          <a:prstGeom prst="roundRect">
            <a:avLst>
              <a:gd name="adj" fmla="val 1549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4">
            <a:extLst>
              <a:ext uri="{FF2B5EF4-FFF2-40B4-BE49-F238E27FC236}">
                <a16:creationId xmlns:a16="http://schemas.microsoft.com/office/drawing/2014/main" id="{54AB4C1F-ED42-694A-C7EF-DDA5D28AA5B6}"/>
              </a:ext>
            </a:extLst>
          </p:cNvPr>
          <p:cNvSpPr txBox="1"/>
          <p:nvPr/>
        </p:nvSpPr>
        <p:spPr>
          <a:xfrm>
            <a:off x="1173215" y="6330204"/>
            <a:ext cx="6242569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AC8250F1-B78B-F172-D85A-4D7A4A09DCD9}"/>
              </a:ext>
            </a:extLst>
          </p:cNvPr>
          <p:cNvSpPr txBox="1"/>
          <p:nvPr/>
        </p:nvSpPr>
        <p:spPr>
          <a:xfrm>
            <a:off x="5073760" y="4706993"/>
            <a:ext cx="179871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b="1" dirty="0">
                <a:solidFill>
                  <a:srgbClr val="11182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Prof. </a:t>
            </a:r>
            <a:r>
              <a:rPr lang="en-US" sz="1400" b="1" dirty="0">
                <a:solidFill>
                  <a:srgbClr val="374151"/>
                </a:solidFill>
                <a:latin typeface="Montserrat" panose="00000500000000000000" pitchFamily="2" charset="0"/>
                <a:ea typeface="Open Sans" pitchFamily="34" charset="-122"/>
                <a:cs typeface="Open Sans" pitchFamily="34" charset="-120"/>
              </a:rPr>
              <a:t>Gowri Shankar C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E933D616-8B4E-1877-199D-5160DB2123A7}"/>
              </a:ext>
            </a:extLst>
          </p:cNvPr>
          <p:cNvSpPr txBox="1"/>
          <p:nvPr/>
        </p:nvSpPr>
        <p:spPr>
          <a:xfrm>
            <a:off x="1173215" y="5808172"/>
            <a:ext cx="5647177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7BA44725-32D2-9B95-3708-58076AE559F2}"/>
              </a:ext>
            </a:extLst>
          </p:cNvPr>
          <p:cNvSpPr txBox="1"/>
          <p:nvPr/>
        </p:nvSpPr>
        <p:spPr>
          <a:xfrm>
            <a:off x="1173215" y="4217903"/>
            <a:ext cx="5763398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BBCE6810-351F-0869-5DDE-1074E7B4E199}"/>
              </a:ext>
            </a:extLst>
          </p:cNvPr>
          <p:cNvSpPr txBox="1"/>
          <p:nvPr/>
        </p:nvSpPr>
        <p:spPr>
          <a:xfrm>
            <a:off x="5100197" y="2925938"/>
            <a:ext cx="1800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b="1" dirty="0">
                <a:solidFill>
                  <a:srgbClr val="11182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Prof. </a:t>
            </a:r>
            <a:r>
              <a:rPr lang="en-US" sz="1400" b="1" dirty="0">
                <a:solidFill>
                  <a:srgbClr val="1F293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Srineash V. K.</a:t>
            </a:r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89E5FD4A-895B-148C-815E-5131D0C57FBC}"/>
              </a:ext>
            </a:extLst>
          </p:cNvPr>
          <p:cNvSpPr txBox="1"/>
          <p:nvPr/>
        </p:nvSpPr>
        <p:spPr>
          <a:xfrm>
            <a:off x="1672029" y="2925938"/>
            <a:ext cx="1800000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b="1" dirty="0">
                <a:solidFill>
                  <a:srgbClr val="11182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Prof. </a:t>
            </a:r>
            <a:r>
              <a:rPr lang="en-US" sz="1400" b="1" dirty="0">
                <a:solidFill>
                  <a:srgbClr val="1F2937"/>
                </a:solidFill>
                <a:latin typeface="Montserrat" panose="00000500000000000000" pitchFamily="2" charset="0"/>
                <a:ea typeface="Montserrat" pitchFamily="34" charset="-122"/>
                <a:cs typeface="Montserrat" pitchFamily="34" charset="-120"/>
              </a:rPr>
              <a:t>Manas R. Behera</a:t>
            </a:r>
            <a:endParaRPr lang="en-US" sz="1400" dirty="0">
              <a:latin typeface="Montserrat" panose="00000500000000000000" pitchFamily="2" charset="0"/>
            </a:endParaRPr>
          </a:p>
        </p:txBody>
      </p:sp>
      <p:pic>
        <p:nvPicPr>
          <p:cNvPr id="120" name="Picture 4">
            <a:extLst>
              <a:ext uri="{FF2B5EF4-FFF2-40B4-BE49-F238E27FC236}">
                <a16:creationId xmlns:a16="http://schemas.microsoft.com/office/drawing/2014/main" id="{B8C4F0EB-4E9D-5DB2-A538-5F65ABFD8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9166" b="9166"/>
          <a:stretch/>
        </p:blipFill>
        <p:spPr bwMode="auto">
          <a:xfrm>
            <a:off x="471807" y="2925938"/>
            <a:ext cx="1079991" cy="10800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4">
            <a:extLst>
              <a:ext uri="{FF2B5EF4-FFF2-40B4-BE49-F238E27FC236}">
                <a16:creationId xmlns:a16="http://schemas.microsoft.com/office/drawing/2014/main" id="{8EF908A6-28AA-7D5A-C411-6FE4611B9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 r="8572"/>
          <a:stretch/>
        </p:blipFill>
        <p:spPr bwMode="auto">
          <a:xfrm>
            <a:off x="3876142" y="2925938"/>
            <a:ext cx="1079991" cy="10800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4">
            <a:extLst>
              <a:ext uri="{FF2B5EF4-FFF2-40B4-BE49-F238E27FC236}">
                <a16:creationId xmlns:a16="http://schemas.microsoft.com/office/drawing/2014/main" id="{ECA99B91-7716-F226-15E3-A6206787A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/>
        </p:blipFill>
        <p:spPr bwMode="auto">
          <a:xfrm>
            <a:off x="471807" y="4706993"/>
            <a:ext cx="1079991" cy="10800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>
            <a:extLst>
              <a:ext uri="{FF2B5EF4-FFF2-40B4-BE49-F238E27FC236}">
                <a16:creationId xmlns:a16="http://schemas.microsoft.com/office/drawing/2014/main" id="{A2DAE2EE-A626-BB53-ADB0-B25BB76AA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/>
        </p:blipFill>
        <p:spPr bwMode="auto">
          <a:xfrm>
            <a:off x="3876142" y="4706993"/>
            <a:ext cx="1079991" cy="1080000"/>
          </a:xfrm>
          <a:prstGeom prst="ellipse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9FC30FA5-99BD-4D07-F470-27F292BFDB5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0817AA99-4E98-D2E4-9A16-7BCAC67F6012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CE5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BE717F-2343-6945-2BB9-7DC6E440EB89}"/>
              </a:ext>
            </a:extLst>
          </p:cNvPr>
          <p:cNvGrpSpPr/>
          <p:nvPr/>
        </p:nvGrpSpPr>
        <p:grpSpPr>
          <a:xfrm>
            <a:off x="6998642" y="1050460"/>
            <a:ext cx="5011028" cy="5369526"/>
            <a:chOff x="6998642" y="1050460"/>
            <a:chExt cx="5011028" cy="5369526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AD7AB4B5-13BF-0C24-79B3-4BFE799C1D04}"/>
                </a:ext>
              </a:extLst>
            </p:cNvPr>
            <p:cNvGrpSpPr/>
            <p:nvPr/>
          </p:nvGrpSpPr>
          <p:grpSpPr>
            <a:xfrm>
              <a:off x="6998642" y="1101685"/>
              <a:ext cx="5011028" cy="5318301"/>
              <a:chOff x="7115861" y="-3456087"/>
              <a:chExt cx="4381999" cy="9495335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7B63B14F-0BC3-1865-847A-761BD01B7EE5}"/>
                  </a:ext>
                </a:extLst>
              </p:cNvPr>
              <p:cNvSpPr txBox="1"/>
              <p:nvPr/>
            </p:nvSpPr>
            <p:spPr>
              <a:xfrm>
                <a:off x="7329615" y="1037198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E0B69F8E-928C-DF3E-0286-33412A4A893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/>
              <a:srcRect t="-842" b="-842"/>
              <a:stretch/>
            </p:blipFill>
            <p:spPr>
              <a:xfrm>
                <a:off x="7142554" y="977876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2963535C-B596-BC7F-6134-7EED34974D73}"/>
                  </a:ext>
                </a:extLst>
              </p:cNvPr>
              <p:cNvSpPr/>
              <p:nvPr/>
            </p:nvSpPr>
            <p:spPr>
              <a:xfrm>
                <a:off x="7115861" y="161903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>
                <a:extLst>
                  <a:ext uri="{FF2B5EF4-FFF2-40B4-BE49-F238E27FC236}">
                    <a16:creationId xmlns:a16="http://schemas.microsoft.com/office/drawing/2014/main" id="{685AD890-7628-56AC-3CE3-B04D3FAC8EF2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/>
              <a:srcRect l="-837" r="-837"/>
              <a:stretch/>
            </p:blipFill>
            <p:spPr>
              <a:xfrm>
                <a:off x="7240219" y="178088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>
                <a:extLst>
                  <a:ext uri="{FF2B5EF4-FFF2-40B4-BE49-F238E27FC236}">
                    <a16:creationId xmlns:a16="http://schemas.microsoft.com/office/drawing/2014/main" id="{4ED59C0F-38BD-A7C7-B7B2-50107E1CA46A}"/>
                  </a:ext>
                </a:extLst>
              </p:cNvPr>
              <p:cNvSpPr txBox="1"/>
              <p:nvPr/>
            </p:nvSpPr>
            <p:spPr>
              <a:xfrm>
                <a:off x="7468819" y="1615653"/>
                <a:ext cx="3955263" cy="6099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Awards</a:t>
                </a:r>
              </a:p>
              <a:p>
                <a:pPr lvl="0"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 J Garde Award, IEI Young Engineers </a:t>
                </a: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Award,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Rising star award</a:t>
                </a:r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C773B909-13DC-C858-C684-97B9C5F986D0}"/>
                  </a:ext>
                </a:extLst>
              </p:cNvPr>
              <p:cNvSpPr/>
              <p:nvPr/>
            </p:nvSpPr>
            <p:spPr>
              <a:xfrm>
                <a:off x="7115861" y="238164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>
                <a:extLst>
                  <a:ext uri="{FF2B5EF4-FFF2-40B4-BE49-F238E27FC236}">
                    <a16:creationId xmlns:a16="http://schemas.microsoft.com/office/drawing/2014/main" id="{B5260E50-11E6-58F6-228A-4AFD89E9635F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/>
              <a:srcRect l="-837" r="-837"/>
              <a:stretch/>
            </p:blipFill>
            <p:spPr>
              <a:xfrm>
                <a:off x="7240219" y="257614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3620BF9E-AD83-7BAD-3C3A-7BA4F38B1691}"/>
                  </a:ext>
                </a:extLst>
              </p:cNvPr>
              <p:cNvSpPr txBox="1"/>
              <p:nvPr/>
            </p:nvSpPr>
            <p:spPr>
              <a:xfrm>
                <a:off x="7468819" y="2378263"/>
                <a:ext cx="4029041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Strategic MoUs</a:t>
                </a:r>
              </a:p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Odisha State Disaster Management Authority, Indian Register of Shipping</a:t>
                </a: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1FD616EB-9F9D-C70E-0FB4-182B761699D5}"/>
                  </a:ext>
                </a:extLst>
              </p:cNvPr>
              <p:cNvSpPr/>
              <p:nvPr/>
            </p:nvSpPr>
            <p:spPr>
              <a:xfrm>
                <a:off x="7115861" y="314334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3" name="Image 6" descr="preencoded.png">
                <a:extLst>
                  <a:ext uri="{FF2B5EF4-FFF2-40B4-BE49-F238E27FC236}">
                    <a16:creationId xmlns:a16="http://schemas.microsoft.com/office/drawing/2014/main" id="{8306EE2A-5579-F512-723C-63719DD244ED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/>
              <a:srcRect l="-837" r="-837"/>
              <a:stretch/>
            </p:blipFill>
            <p:spPr>
              <a:xfrm>
                <a:off x="7240219" y="335416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47C1668A-08A6-082E-7065-3AEC537CC7B3}"/>
                  </a:ext>
                </a:extLst>
              </p:cNvPr>
              <p:cNvSpPr txBox="1"/>
              <p:nvPr/>
            </p:nvSpPr>
            <p:spPr>
              <a:xfrm>
                <a:off x="7468819" y="3179200"/>
                <a:ext cx="3955263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Key Contributions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 Development of BIS codes, In-house wave generation system</a:t>
                </a: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83FB95F7-C1D2-98AC-D28B-3892E8EB5D4F}"/>
                  </a:ext>
                </a:extLst>
              </p:cNvPr>
              <p:cNvSpPr/>
              <p:nvPr/>
            </p:nvSpPr>
            <p:spPr>
              <a:xfrm>
                <a:off x="7115861" y="390503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4EDC5D65-F17D-DCB3-445E-D12ACEFB565A}"/>
                  </a:ext>
                </a:extLst>
              </p:cNvPr>
              <p:cNvSpPr txBox="1"/>
              <p:nvPr/>
            </p:nvSpPr>
            <p:spPr>
              <a:xfrm>
                <a:off x="7468819" y="3876693"/>
                <a:ext cx="2338121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Patents</a:t>
                </a:r>
              </a:p>
              <a:p>
                <a:pPr lvl="0">
                  <a:defRPr/>
                </a:pPr>
                <a:r>
                  <a:rPr lang="en-US" sz="1200" dirty="0">
                    <a:solidFill>
                      <a:srgbClr val="6B728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Three Patents Granted</a:t>
                </a:r>
                <a:endParaRPr lang="en-US" sz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C5A3E1F5-536F-E99D-EBEF-E298E4CE6D61}"/>
                  </a:ext>
                </a:extLst>
              </p:cNvPr>
              <p:cNvSpPr/>
              <p:nvPr/>
            </p:nvSpPr>
            <p:spPr>
              <a:xfrm>
                <a:off x="7115861" y="466765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7CA1C4E9-395A-4C3C-BD41-EBE60078F6DB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240220" y="486214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916B637C-B34C-3951-64D4-D30DAE002152}"/>
                  </a:ext>
                </a:extLst>
              </p:cNvPr>
              <p:cNvSpPr txBox="1"/>
              <p:nvPr/>
            </p:nvSpPr>
            <p:spPr>
              <a:xfrm>
                <a:off x="7468819" y="4664263"/>
                <a:ext cx="2149754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A0F8AEB5-1A85-59EE-9C01-523DCDEB7449}"/>
                  </a:ext>
                </a:extLst>
              </p:cNvPr>
              <p:cNvSpPr/>
              <p:nvPr/>
            </p:nvSpPr>
            <p:spPr>
              <a:xfrm>
                <a:off x="7115861" y="542934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35B33F78-DA12-A87E-14AF-6A256228BB56}"/>
                  </a:ext>
                </a:extLst>
              </p:cNvPr>
              <p:cNvPicPr>
                <a:picLocks/>
              </p:cNvPicPr>
              <p:nvPr/>
            </p:nvPicPr>
            <p:blipFill>
              <a:blip r:embed="rId16"/>
              <a:srcRect l="-1507" r="-1507"/>
              <a:stretch/>
            </p:blipFill>
            <p:spPr>
              <a:xfrm>
                <a:off x="7240219" y="5591193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6334B443-A560-E5EE-1DD9-8569F9350F38}"/>
                  </a:ext>
                </a:extLst>
              </p:cNvPr>
              <p:cNvSpPr txBox="1"/>
              <p:nvPr/>
            </p:nvSpPr>
            <p:spPr>
              <a:xfrm>
                <a:off x="7468819" y="5451096"/>
                <a:ext cx="3955263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Committee Participation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Active in various national level committee's setup by government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A10D1952-01D4-4F5E-3F9D-52E766E83451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0B9267-172D-1C2C-2ABB-B8BEC1346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61061EED-9701-6932-E37D-215AE220B8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2820311"/>
              </p:ext>
            </p:extLst>
          </p:nvPr>
        </p:nvGraphicFramePr>
        <p:xfrm>
          <a:off x="6998642" y="1461523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2" name="Shape 2">
            <a:extLst>
              <a:ext uri="{FF2B5EF4-FFF2-40B4-BE49-F238E27FC236}">
                <a16:creationId xmlns:a16="http://schemas.microsoft.com/office/drawing/2014/main" id="{D0FD26F9-0A37-F299-759C-EEBAEB7B6CEA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C87176-5FFF-D3FF-1FA2-30BD7B92068F}"/>
              </a:ext>
            </a:extLst>
          </p:cNvPr>
          <p:cNvGrpSpPr/>
          <p:nvPr/>
        </p:nvGrpSpPr>
        <p:grpSpPr>
          <a:xfrm>
            <a:off x="2360962" y="1560500"/>
            <a:ext cx="2641642" cy="1082450"/>
            <a:chOff x="2315969" y="1360387"/>
            <a:chExt cx="2641642" cy="1082450"/>
          </a:xfrm>
        </p:grpSpPr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B345AB15-3579-1B36-CD84-9D565DF8BAE7}"/>
                </a:ext>
              </a:extLst>
            </p:cNvPr>
            <p:cNvSpPr/>
            <p:nvPr/>
          </p:nvSpPr>
          <p:spPr>
            <a:xfrm>
              <a:off x="3446825" y="1360387"/>
              <a:ext cx="29531" cy="720000"/>
            </a:xfrm>
            <a:prstGeom prst="roundRect">
              <a:avLst>
                <a:gd name="adj" fmla="val 317297"/>
              </a:avLst>
            </a:prstGeom>
            <a:solidFill>
              <a:srgbClr val="3B82F6"/>
            </a:solidFill>
            <a:ln w="12700">
              <a:solidFill>
                <a:srgbClr val="3B82F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0BC8B841-8454-8B53-6B83-BD10A23E501F}"/>
                </a:ext>
              </a:extLst>
            </p:cNvPr>
            <p:cNvSpPr txBox="1"/>
            <p:nvPr/>
          </p:nvSpPr>
          <p:spPr>
            <a:xfrm>
              <a:off x="3537617" y="1360387"/>
              <a:ext cx="1411739" cy="20517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Prof. </a:t>
              </a:r>
              <a:r>
                <a:rPr lang="en-US" sz="14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R. Balaji</a:t>
              </a:r>
              <a:endParaRPr lang="en-US" sz="1400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  <p:pic>
          <p:nvPicPr>
            <p:cNvPr id="119" name="Picture 4">
              <a:extLst>
                <a:ext uri="{FF2B5EF4-FFF2-40B4-BE49-F238E27FC236}">
                  <a16:creationId xmlns:a16="http://schemas.microsoft.com/office/drawing/2014/main" id="{703AE3A5-38A9-7D8E-75FA-CD8E6B939A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t="9166" b="9166"/>
            <a:stretch/>
          </p:blipFill>
          <p:spPr bwMode="auto">
            <a:xfrm>
              <a:off x="2315969" y="1362837"/>
              <a:ext cx="1079987" cy="108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Shape 2"/>
            <p:cNvSpPr/>
            <p:nvPr/>
          </p:nvSpPr>
          <p:spPr>
            <a:xfrm>
              <a:off x="3490913" y="1662837"/>
              <a:ext cx="1466698" cy="280920"/>
            </a:xfrm>
            <a:prstGeom prst="roundRect">
              <a:avLst>
                <a:gd name="adj" fmla="val 400000"/>
              </a:avLst>
            </a:prstGeom>
            <a:solidFill>
              <a:srgbClr val="2563EB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algn="ctr"/>
              <a:r>
                <a:rPr lang="en-US" sz="1000" b="1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Director, NIOT (MoES)</a:t>
              </a:r>
              <a:endPara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 descr="Certificate ">
            <a:extLst>
              <a:ext uri="{FF2B5EF4-FFF2-40B4-BE49-F238E27FC236}">
                <a16:creationId xmlns:a16="http://schemas.microsoft.com/office/drawing/2014/main" id="{C4ECB4C9-0198-250E-FCC1-D21DDB6DB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455" y="5313127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20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2DF90-2933-6E01-54FC-29807D648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CB4E18B2-2B8C-BEC3-1C9E-007A72282ABD}"/>
              </a:ext>
            </a:extLst>
          </p:cNvPr>
          <p:cNvSpPr/>
          <p:nvPr/>
        </p:nvSpPr>
        <p:spPr>
          <a:xfrm>
            <a:off x="22853" y="902243"/>
            <a:ext cx="12145985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35" name="Shape 35">
            <a:extLst>
              <a:ext uri="{FF2B5EF4-FFF2-40B4-BE49-F238E27FC236}">
                <a16:creationId xmlns:a16="http://schemas.microsoft.com/office/drawing/2014/main" id="{2030598E-E5EB-92D0-89BE-FFE7DA2523F9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CE5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DD4BFD06-E20D-6CBE-8606-C87B8D4A0715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FBCDF88D-4829-753D-C0BA-7BD1411A8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9B5CE3BC-6098-460E-E91D-79A89D0C56BD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OE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3C307F4E-303A-006B-4282-217C2E293743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Ocean Engineering – OE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45E0BE42-5546-6DD2-06DD-E09990F3877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A3D336EF-BF3D-C22C-A1DF-3EAE4741365E}"/>
              </a:ext>
            </a:extLst>
          </p:cNvPr>
          <p:cNvSpPr/>
          <p:nvPr/>
        </p:nvSpPr>
        <p:spPr>
          <a:xfrm>
            <a:off x="6096000" y="1009117"/>
            <a:ext cx="5931583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0EBC1C3F-A1A9-9A0C-13CB-EB5FDA90F8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87313" y="1149281"/>
            <a:ext cx="171907" cy="171907"/>
          </a:xfrm>
          <a:prstGeom prst="rect">
            <a:avLst/>
          </a:prstGeom>
        </p:spPr>
      </p:pic>
      <p:sp>
        <p:nvSpPr>
          <p:cNvPr id="146" name="Shape 22">
            <a:extLst>
              <a:ext uri="{FF2B5EF4-FFF2-40B4-BE49-F238E27FC236}">
                <a16:creationId xmlns:a16="http://schemas.microsoft.com/office/drawing/2014/main" id="{CA89923A-30ED-2CAA-DF09-517B3E7FE6D9}"/>
              </a:ext>
            </a:extLst>
          </p:cNvPr>
          <p:cNvSpPr/>
          <p:nvPr/>
        </p:nvSpPr>
        <p:spPr>
          <a:xfrm>
            <a:off x="10725151" y="1134367"/>
            <a:ext cx="1229218" cy="200255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ABC61807-0894-3E30-3870-315075D4CE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304495" y="1155633"/>
            <a:ext cx="133502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7BE1B4D4-8F3E-BDB2-C4DD-59417DDFCA76}"/>
              </a:ext>
            </a:extLst>
          </p:cNvPr>
          <p:cNvSpPr txBox="1"/>
          <p:nvPr/>
        </p:nvSpPr>
        <p:spPr>
          <a:xfrm>
            <a:off x="514807" y="1105941"/>
            <a:ext cx="2942107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0373B4A9-8E31-13FF-598C-5CB33BE08C3D}"/>
              </a:ext>
            </a:extLst>
          </p:cNvPr>
          <p:cNvSpPr txBox="1"/>
          <p:nvPr/>
        </p:nvSpPr>
        <p:spPr>
          <a:xfrm>
            <a:off x="6443597" y="1092002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sp>
        <p:nvSpPr>
          <p:cNvPr id="47" name="Shape 2">
            <a:extLst>
              <a:ext uri="{FF2B5EF4-FFF2-40B4-BE49-F238E27FC236}">
                <a16:creationId xmlns:a16="http://schemas.microsoft.com/office/drawing/2014/main" id="{7E77ED17-B3D8-C33F-A059-115E01157715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7" name="Text 27">
            <a:extLst>
              <a:ext uri="{FF2B5EF4-FFF2-40B4-BE49-F238E27FC236}">
                <a16:creationId xmlns:a16="http://schemas.microsoft.com/office/drawing/2014/main" id="{2D23FDFE-D1AA-D8DF-F9D5-85B3BAA6064A}"/>
              </a:ext>
            </a:extLst>
          </p:cNvPr>
          <p:cNvSpPr txBox="1"/>
          <p:nvPr/>
        </p:nvSpPr>
        <p:spPr>
          <a:xfrm>
            <a:off x="7037696" y="4151537"/>
            <a:ext cx="988496" cy="1188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2D Wave Flume</a:t>
            </a:r>
          </a:p>
        </p:txBody>
      </p:sp>
      <p:sp>
        <p:nvSpPr>
          <p:cNvPr id="154" name="Text 27">
            <a:extLst>
              <a:ext uri="{FF2B5EF4-FFF2-40B4-BE49-F238E27FC236}">
                <a16:creationId xmlns:a16="http://schemas.microsoft.com/office/drawing/2014/main" id="{9288919E-E452-CAEA-D00E-43B8151F3BFE}"/>
              </a:ext>
            </a:extLst>
          </p:cNvPr>
          <p:cNvSpPr txBox="1"/>
          <p:nvPr/>
        </p:nvSpPr>
        <p:spPr>
          <a:xfrm>
            <a:off x="9885499" y="4148720"/>
            <a:ext cx="1312788" cy="1244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Wave current flume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27">
            <a:extLst>
              <a:ext uri="{FF2B5EF4-FFF2-40B4-BE49-F238E27FC236}">
                <a16:creationId xmlns:a16="http://schemas.microsoft.com/office/drawing/2014/main" id="{5804C68F-A67E-B3A1-BB01-0C8F3ADEA159}"/>
              </a:ext>
            </a:extLst>
          </p:cNvPr>
          <p:cNvSpPr txBox="1"/>
          <p:nvPr/>
        </p:nvSpPr>
        <p:spPr>
          <a:xfrm>
            <a:off x="7921010" y="6606324"/>
            <a:ext cx="2208349" cy="10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Ocean Computational Laboratory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AEEDAA-BBF9-AD2E-25B7-D33D761D2EA5}"/>
              </a:ext>
            </a:extLst>
          </p:cNvPr>
          <p:cNvGrpSpPr/>
          <p:nvPr/>
        </p:nvGrpSpPr>
        <p:grpSpPr>
          <a:xfrm>
            <a:off x="653583" y="1455984"/>
            <a:ext cx="4090465" cy="704155"/>
            <a:chOff x="410565" y="1618945"/>
            <a:chExt cx="4090465" cy="70415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A91A107-FCFF-9327-CDD2-4A372A122907}"/>
                </a:ext>
              </a:extLst>
            </p:cNvPr>
            <p:cNvGrpSpPr/>
            <p:nvPr/>
          </p:nvGrpSpPr>
          <p:grpSpPr>
            <a:xfrm>
              <a:off x="983842" y="2010110"/>
              <a:ext cx="104763" cy="287684"/>
              <a:chOff x="1061322" y="2105360"/>
              <a:chExt cx="105156" cy="287684"/>
            </a:xfrm>
          </p:grpSpPr>
          <p:pic>
            <p:nvPicPr>
              <p:cNvPr id="148" name="Image 5" descr="preencoded.png">
                <a:extLst>
                  <a:ext uri="{FF2B5EF4-FFF2-40B4-BE49-F238E27FC236}">
                    <a16:creationId xmlns:a16="http://schemas.microsoft.com/office/drawing/2014/main" id="{CA485952-3DF7-8C76-29D3-F7FEE9EE3E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-2571" r="-2571"/>
              <a:stretch/>
            </p:blipFill>
            <p:spPr>
              <a:xfrm>
                <a:off x="1061322" y="2278744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149" name="Image 5" descr="preencoded.png">
                <a:extLst>
                  <a:ext uri="{FF2B5EF4-FFF2-40B4-BE49-F238E27FC236}">
                    <a16:creationId xmlns:a16="http://schemas.microsoft.com/office/drawing/2014/main" id="{C3D7608D-C44A-A093-4663-7C167965F3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-2571" r="-2571"/>
              <a:stretch/>
            </p:blipFill>
            <p:spPr>
              <a:xfrm>
                <a:off x="1061322" y="2105360"/>
                <a:ext cx="105156" cy="114300"/>
              </a:xfrm>
              <a:prstGeom prst="rect">
                <a:avLst/>
              </a:prstGeom>
            </p:spPr>
          </p:pic>
        </p:grpSp>
        <p:sp>
          <p:nvSpPr>
            <p:cNvPr id="10" name="Text 4"/>
            <p:cNvSpPr txBox="1"/>
            <p:nvPr/>
          </p:nvSpPr>
          <p:spPr>
            <a:xfrm>
              <a:off x="1131570" y="1618945"/>
              <a:ext cx="3238805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2D Wave Flume</a:t>
              </a:r>
              <a:endParaRPr lang="en-US" sz="1400" dirty="0"/>
            </a:p>
          </p:txBody>
        </p:sp>
        <p:sp>
          <p:nvSpPr>
            <p:cNvPr id="11" name="Text 5"/>
            <p:cNvSpPr txBox="1"/>
            <p:nvPr/>
          </p:nvSpPr>
          <p:spPr>
            <a:xfrm>
              <a:off x="1126894" y="1942642"/>
              <a:ext cx="3057754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Dimensions: 50m long, 1m wide, 1m deep</a:t>
              </a:r>
              <a:endParaRPr lang="en-US" sz="1000" dirty="0"/>
            </a:p>
          </p:txBody>
        </p:sp>
        <p:sp>
          <p:nvSpPr>
            <p:cNvPr id="4" name="Text 6"/>
            <p:cNvSpPr txBox="1"/>
            <p:nvPr/>
          </p:nvSpPr>
          <p:spPr>
            <a:xfrm>
              <a:off x="1126894" y="2131990"/>
              <a:ext cx="3374136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Equipped with in-house developed wave maker</a:t>
              </a:r>
              <a:endParaRPr lang="en-US" sz="1000" dirty="0"/>
            </a:p>
          </p:txBody>
        </p:sp>
        <p:pic>
          <p:nvPicPr>
            <p:cNvPr id="4098" name="Picture 2" descr="Log ">
              <a:extLst>
                <a:ext uri="{FF2B5EF4-FFF2-40B4-BE49-F238E27FC236}">
                  <a16:creationId xmlns:a16="http://schemas.microsoft.com/office/drawing/2014/main" id="{8C883B01-5F8A-0068-28B0-F57D97D70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65" y="1783624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14EB47-3C5E-8007-88E6-1809F4B10DA1}"/>
              </a:ext>
            </a:extLst>
          </p:cNvPr>
          <p:cNvGrpSpPr/>
          <p:nvPr/>
        </p:nvGrpSpPr>
        <p:grpSpPr>
          <a:xfrm>
            <a:off x="653583" y="2368078"/>
            <a:ext cx="4875913" cy="758902"/>
            <a:chOff x="428765" y="2849901"/>
            <a:chExt cx="4875913" cy="75890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5DD9C92-48E7-C177-E857-949F687BE905}"/>
                </a:ext>
              </a:extLst>
            </p:cNvPr>
            <p:cNvGrpSpPr/>
            <p:nvPr/>
          </p:nvGrpSpPr>
          <p:grpSpPr>
            <a:xfrm>
              <a:off x="978150" y="3250942"/>
              <a:ext cx="104863" cy="318330"/>
              <a:chOff x="1061322" y="3416443"/>
              <a:chExt cx="105156" cy="318330"/>
            </a:xfrm>
          </p:grpSpPr>
          <p:pic>
            <p:nvPicPr>
              <p:cNvPr id="78" name="Image 8" descr="preencoded.png">
                <a:extLst>
                  <a:ext uri="{FF2B5EF4-FFF2-40B4-BE49-F238E27FC236}">
                    <a16:creationId xmlns:a16="http://schemas.microsoft.com/office/drawing/2014/main" id="{41D96328-5CAB-3E59-13E2-B999C46FCC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-2571" r="-2571"/>
              <a:stretch/>
            </p:blipFill>
            <p:spPr>
              <a:xfrm>
                <a:off x="1061322" y="3416443"/>
                <a:ext cx="105156" cy="100187"/>
              </a:xfrm>
              <a:prstGeom prst="rect">
                <a:avLst/>
              </a:prstGeom>
            </p:spPr>
          </p:pic>
          <p:pic>
            <p:nvPicPr>
              <p:cNvPr id="81" name="Image 9" descr="preencoded.png">
                <a:extLst>
                  <a:ext uri="{FF2B5EF4-FFF2-40B4-BE49-F238E27FC236}">
                    <a16:creationId xmlns:a16="http://schemas.microsoft.com/office/drawing/2014/main" id="{5AB87157-F692-EA0F-7940-C5693D527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-2571" r="-2571"/>
              <a:stretch/>
            </p:blipFill>
            <p:spPr>
              <a:xfrm>
                <a:off x="1061322" y="3634586"/>
                <a:ext cx="105156" cy="100187"/>
              </a:xfrm>
              <a:prstGeom prst="rect">
                <a:avLst/>
              </a:prstGeom>
            </p:spPr>
          </p:pic>
        </p:grpSp>
        <p:sp>
          <p:nvSpPr>
            <p:cNvPr id="18" name="Text 8"/>
            <p:cNvSpPr txBox="1"/>
            <p:nvPr/>
          </p:nvSpPr>
          <p:spPr>
            <a:xfrm>
              <a:off x="1126894" y="2849901"/>
              <a:ext cx="3810305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Wave-Current Flume (New)</a:t>
              </a:r>
              <a:endParaRPr lang="en-US" sz="1400" dirty="0"/>
            </a:p>
          </p:txBody>
        </p:sp>
        <p:sp>
          <p:nvSpPr>
            <p:cNvPr id="19" name="Text 9"/>
            <p:cNvSpPr txBox="1"/>
            <p:nvPr/>
          </p:nvSpPr>
          <p:spPr>
            <a:xfrm>
              <a:off x="1135463" y="3199008"/>
              <a:ext cx="3629254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Dimensions: 40m long, 1m wide, 1.25m deep</a:t>
              </a:r>
              <a:endParaRPr lang="en-US" sz="1000" dirty="0"/>
            </a:p>
          </p:txBody>
        </p:sp>
        <p:sp>
          <p:nvSpPr>
            <p:cNvPr id="6" name="Text 10"/>
            <p:cNvSpPr txBox="1"/>
            <p:nvPr/>
          </p:nvSpPr>
          <p:spPr>
            <a:xfrm>
              <a:off x="1121298" y="3417693"/>
              <a:ext cx="4183380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Advanced facility for combined wave and current studies</a:t>
              </a:r>
              <a:endParaRPr lang="en-US" sz="1000" dirty="0"/>
            </a:p>
          </p:txBody>
        </p:sp>
        <p:pic>
          <p:nvPicPr>
            <p:cNvPr id="4100" name="Picture 4" descr="Ocean ">
              <a:extLst>
                <a:ext uri="{FF2B5EF4-FFF2-40B4-BE49-F238E27FC236}">
                  <a16:creationId xmlns:a16="http://schemas.microsoft.com/office/drawing/2014/main" id="{D3A3F2BF-BF73-00AE-0305-B7328AE04C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765" y="3137893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822892-0DB1-3A3C-54C4-A22CF80A322B}"/>
              </a:ext>
            </a:extLst>
          </p:cNvPr>
          <p:cNvGrpSpPr/>
          <p:nvPr/>
        </p:nvGrpSpPr>
        <p:grpSpPr>
          <a:xfrm>
            <a:off x="653583" y="3334920"/>
            <a:ext cx="5026915" cy="876136"/>
            <a:chOff x="410565" y="3990928"/>
            <a:chExt cx="5026915" cy="876136"/>
          </a:xfrm>
        </p:grpSpPr>
        <p:pic>
          <p:nvPicPr>
            <p:cNvPr id="90" name="Image 13" descr="preencoded.png">
              <a:extLst>
                <a:ext uri="{FF2B5EF4-FFF2-40B4-BE49-F238E27FC236}">
                  <a16:creationId xmlns:a16="http://schemas.microsoft.com/office/drawing/2014/main" id="{FDE147F6-106D-DF6F-FA69-EA616B733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2571" r="-2571"/>
            <a:stretch/>
          </p:blipFill>
          <p:spPr>
            <a:xfrm>
              <a:off x="973567" y="4471533"/>
              <a:ext cx="104945" cy="100187"/>
            </a:xfrm>
            <a:prstGeom prst="rect">
              <a:avLst/>
            </a:prstGeom>
          </p:spPr>
        </p:pic>
        <p:pic>
          <p:nvPicPr>
            <p:cNvPr id="97" name="Image 17" descr="preencoded.png">
              <a:extLst>
                <a:ext uri="{FF2B5EF4-FFF2-40B4-BE49-F238E27FC236}">
                  <a16:creationId xmlns:a16="http://schemas.microsoft.com/office/drawing/2014/main" id="{4BB76FE3-2E7C-9E28-4525-AADEEF1F3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2571" r="-2571"/>
            <a:stretch/>
          </p:blipFill>
          <p:spPr>
            <a:xfrm>
              <a:off x="983827" y="4653969"/>
              <a:ext cx="104787" cy="100187"/>
            </a:xfrm>
            <a:prstGeom prst="rect">
              <a:avLst/>
            </a:prstGeom>
          </p:spPr>
        </p:pic>
        <p:sp>
          <p:nvSpPr>
            <p:cNvPr id="15" name="Text 12"/>
            <p:cNvSpPr txBox="1"/>
            <p:nvPr/>
          </p:nvSpPr>
          <p:spPr>
            <a:xfrm>
              <a:off x="1131570" y="3990928"/>
              <a:ext cx="4305910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IP &amp; Project Impact</a:t>
              </a:r>
              <a:endParaRPr lang="en-US" sz="1400" dirty="0"/>
            </a:p>
          </p:txBody>
        </p:sp>
        <p:sp>
          <p:nvSpPr>
            <p:cNvPr id="16" name="Text 13"/>
            <p:cNvSpPr txBox="1"/>
            <p:nvPr/>
          </p:nvSpPr>
          <p:spPr>
            <a:xfrm>
              <a:off x="1189742" y="4391864"/>
              <a:ext cx="4124858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b="1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Trademark:</a:t>
              </a: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 6423223-8 | </a:t>
              </a:r>
              <a:r>
                <a:rPr lang="en-US" sz="1000" b="1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Copyright:</a:t>
              </a: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 16348/2024-CO/SW</a:t>
              </a:r>
              <a:endParaRPr lang="en-US" sz="1000" dirty="0"/>
            </a:p>
          </p:txBody>
        </p:sp>
        <p:sp>
          <p:nvSpPr>
            <p:cNvPr id="29" name="Text 14"/>
            <p:cNvSpPr txBox="1"/>
            <p:nvPr/>
          </p:nvSpPr>
          <p:spPr>
            <a:xfrm>
              <a:off x="1189742" y="4485759"/>
              <a:ext cx="4086454" cy="3813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Utilized for Deep Ocean Mission &amp; Pondicherry Beach Restoration</a:t>
              </a:r>
              <a:endParaRPr lang="en-US" sz="1000" dirty="0"/>
            </a:p>
          </p:txBody>
        </p:sp>
        <p:pic>
          <p:nvPicPr>
            <p:cNvPr id="4102" name="Picture 6" descr="Ip address ">
              <a:extLst>
                <a:ext uri="{FF2B5EF4-FFF2-40B4-BE49-F238E27FC236}">
                  <a16:creationId xmlns:a16="http://schemas.microsoft.com/office/drawing/2014/main" id="{84C98DB7-77F7-01C5-FBA1-E561E6B886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65" y="4291533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4" name="Picture 8">
            <a:hlinkClick r:id="rId11"/>
            <a:extLst>
              <a:ext uri="{FF2B5EF4-FFF2-40B4-BE49-F238E27FC236}">
                <a16:creationId xmlns:a16="http://schemas.microsoft.com/office/drawing/2014/main" id="{454BADFF-791E-D747-D437-64163A928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419" y="1563401"/>
            <a:ext cx="2844000" cy="254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hlinkClick r:id="rId11"/>
            <a:extLst>
              <a:ext uri="{FF2B5EF4-FFF2-40B4-BE49-F238E27FC236}">
                <a16:creationId xmlns:a16="http://schemas.microsoft.com/office/drawing/2014/main" id="{C6802B71-ED7C-A3CB-2AD9-FB6BE360E7E1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368" y="1563403"/>
            <a:ext cx="2844000" cy="253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hlinkClick r:id="rId11"/>
            <a:extLst>
              <a:ext uri="{FF2B5EF4-FFF2-40B4-BE49-F238E27FC236}">
                <a16:creationId xmlns:a16="http://schemas.microsoft.com/office/drawing/2014/main" id="{6B19031C-4932-BE0E-F747-194F1AAA7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24289"/>
            <a:ext cx="5858368" cy="224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AF73414A-BD17-6C7F-0366-1B7501C83B88}"/>
              </a:ext>
            </a:extLst>
          </p:cNvPr>
          <p:cNvGrpSpPr/>
          <p:nvPr/>
        </p:nvGrpSpPr>
        <p:grpSpPr>
          <a:xfrm>
            <a:off x="304494" y="4260006"/>
            <a:ext cx="5577035" cy="2414805"/>
            <a:chOff x="6991502" y="1524305"/>
            <a:chExt cx="3657600" cy="4352544"/>
          </a:xfrm>
        </p:grpSpPr>
        <p:sp>
          <p:nvSpPr>
            <p:cNvPr id="38" name="Shape 15"/>
            <p:cNvSpPr/>
            <p:nvPr/>
          </p:nvSpPr>
          <p:spPr>
            <a:xfrm>
              <a:off x="6991502" y="1524305"/>
              <a:ext cx="3657600" cy="571500"/>
            </a:xfrm>
            <a:prstGeom prst="roundRect">
              <a:avLst>
                <a:gd name="adj" fmla="val 32000"/>
              </a:avLst>
            </a:prstGeom>
            <a:solidFill>
              <a:srgbClr val="1E3A8A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9" name="Text 16"/>
            <p:cNvSpPr txBox="1"/>
            <p:nvPr/>
          </p:nvSpPr>
          <p:spPr>
            <a:xfrm>
              <a:off x="7506310" y="1676095"/>
              <a:ext cx="1552651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Instrumentation </a:t>
              </a:r>
              <a:endParaRPr lang="en-US" sz="1300" dirty="0"/>
            </a:p>
          </p:txBody>
        </p:sp>
        <p:pic>
          <p:nvPicPr>
            <p:cNvPr id="40" name="Image 15" descr="preencoded.png"/>
            <p:cNvPicPr>
              <a:picLocks/>
            </p:cNvPicPr>
            <p:nvPr/>
          </p:nvPicPr>
          <p:blipFill>
            <a:blip r:embed="rId5"/>
            <a:srcRect/>
            <a:stretch/>
          </p:blipFill>
          <p:spPr>
            <a:xfrm>
              <a:off x="7178076" y="1614934"/>
              <a:ext cx="141660" cy="389327"/>
            </a:xfrm>
            <a:prstGeom prst="rect">
              <a:avLst/>
            </a:prstGeom>
          </p:spPr>
        </p:pic>
        <p:pic>
          <p:nvPicPr>
            <p:cNvPr id="41" name="Image 16" descr="preencoded.png"/>
            <p:cNvPicPr>
              <a:picLocks noChangeAspect="1"/>
            </p:cNvPicPr>
            <p:nvPr/>
          </p:nvPicPr>
          <p:blipFill>
            <a:blip r:embed="rId15"/>
            <a:srcRect t="-24" b="-24"/>
            <a:stretch/>
          </p:blipFill>
          <p:spPr>
            <a:xfrm>
              <a:off x="7220102" y="2324405"/>
              <a:ext cx="1519733" cy="705002"/>
            </a:xfrm>
            <a:prstGeom prst="rect">
              <a:avLst/>
            </a:prstGeom>
          </p:spPr>
        </p:pic>
        <p:pic>
          <p:nvPicPr>
            <p:cNvPr id="42" name="Image 17" descr="preencoded.png"/>
            <p:cNvPicPr>
              <a:picLocks/>
            </p:cNvPicPr>
            <p:nvPr/>
          </p:nvPicPr>
          <p:blipFill>
            <a:blip r:embed="rId16"/>
            <a:srcRect/>
            <a:stretch/>
          </p:blipFill>
          <p:spPr>
            <a:xfrm>
              <a:off x="7922362" y="2398896"/>
              <a:ext cx="118050" cy="324439"/>
            </a:xfrm>
            <a:prstGeom prst="rect">
              <a:avLst/>
            </a:prstGeom>
          </p:spPr>
        </p:pic>
        <p:sp>
          <p:nvSpPr>
            <p:cNvPr id="43" name="Text 20"/>
            <p:cNvSpPr txBox="1"/>
            <p:nvPr/>
          </p:nvSpPr>
          <p:spPr>
            <a:xfrm>
              <a:off x="7564454" y="2803775"/>
              <a:ext cx="838505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Wave Gauges</a:t>
              </a:r>
              <a:endParaRPr lang="en-US" sz="1000" b="1" dirty="0"/>
            </a:p>
          </p:txBody>
        </p:sp>
        <p:pic>
          <p:nvPicPr>
            <p:cNvPr id="44" name="Image 18" descr="preencoded.png"/>
            <p:cNvPicPr>
              <a:picLocks noChangeAspect="1"/>
            </p:cNvPicPr>
            <p:nvPr/>
          </p:nvPicPr>
          <p:blipFill>
            <a:blip r:embed="rId15"/>
            <a:srcRect t="-24" b="-24"/>
            <a:stretch/>
          </p:blipFill>
          <p:spPr>
            <a:xfrm>
              <a:off x="8892540" y="2324405"/>
              <a:ext cx="1519733" cy="705002"/>
            </a:xfrm>
            <a:prstGeom prst="rect">
              <a:avLst/>
            </a:prstGeom>
          </p:spPr>
        </p:pic>
        <p:pic>
          <p:nvPicPr>
            <p:cNvPr id="45" name="Image 19" descr="preencoded.png"/>
            <p:cNvPicPr>
              <a:picLocks/>
            </p:cNvPicPr>
            <p:nvPr/>
          </p:nvPicPr>
          <p:blipFill>
            <a:blip r:embed="rId17"/>
            <a:srcRect/>
            <a:stretch/>
          </p:blipFill>
          <p:spPr>
            <a:xfrm>
              <a:off x="9538106" y="2397907"/>
              <a:ext cx="118050" cy="324439"/>
            </a:xfrm>
            <a:prstGeom prst="rect">
              <a:avLst/>
            </a:prstGeom>
          </p:spPr>
        </p:pic>
        <p:sp>
          <p:nvSpPr>
            <p:cNvPr id="46" name="Text 21"/>
            <p:cNvSpPr txBox="1"/>
            <p:nvPr/>
          </p:nvSpPr>
          <p:spPr>
            <a:xfrm>
              <a:off x="8863325" y="2716375"/>
              <a:ext cx="1467612" cy="2401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Pressure Transducers</a:t>
              </a:r>
              <a:endParaRPr lang="en-US" sz="1000" b="1" dirty="0"/>
            </a:p>
          </p:txBody>
        </p:sp>
        <p:pic>
          <p:nvPicPr>
            <p:cNvPr id="49" name="Image 20" descr="preencoded.png"/>
            <p:cNvPicPr>
              <a:picLocks noChangeAspect="1"/>
            </p:cNvPicPr>
            <p:nvPr/>
          </p:nvPicPr>
          <p:blipFill>
            <a:blip r:embed="rId18"/>
            <a:srcRect t="-4" b="-4"/>
            <a:stretch/>
          </p:blipFill>
          <p:spPr>
            <a:xfrm>
              <a:off x="7220102" y="3181198"/>
              <a:ext cx="3193085" cy="705002"/>
            </a:xfrm>
            <a:prstGeom prst="rect">
              <a:avLst/>
            </a:prstGeom>
          </p:spPr>
        </p:pic>
        <p:pic>
          <p:nvPicPr>
            <p:cNvPr id="55" name="Image 21" descr="preencoded.png"/>
            <p:cNvPicPr>
              <a:picLocks/>
            </p:cNvPicPr>
            <p:nvPr/>
          </p:nvPicPr>
          <p:blipFill>
            <a:blip r:embed="rId19"/>
            <a:srcRect/>
            <a:stretch/>
          </p:blipFill>
          <p:spPr>
            <a:xfrm>
              <a:off x="8701430" y="3256604"/>
              <a:ext cx="118050" cy="324439"/>
            </a:xfrm>
            <a:prstGeom prst="rect">
              <a:avLst/>
            </a:prstGeom>
          </p:spPr>
        </p:pic>
        <p:sp>
          <p:nvSpPr>
            <p:cNvPr id="63" name="Text 22"/>
            <p:cNvSpPr txBox="1"/>
            <p:nvPr/>
          </p:nvSpPr>
          <p:spPr>
            <a:xfrm>
              <a:off x="7638878" y="3559753"/>
              <a:ext cx="2232965" cy="31245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3D Acoustic Doppler Velocimeter</a:t>
              </a:r>
              <a:endParaRPr lang="en-US" sz="1000" b="1" dirty="0"/>
            </a:p>
          </p:txBody>
        </p:sp>
        <p:pic>
          <p:nvPicPr>
            <p:cNvPr id="64" name="Image 22" descr="preencoded.png"/>
            <p:cNvPicPr>
              <a:picLocks noChangeAspect="1"/>
            </p:cNvPicPr>
            <p:nvPr/>
          </p:nvPicPr>
          <p:blipFill>
            <a:blip r:embed="rId15"/>
            <a:srcRect t="-24" b="-24"/>
            <a:stretch/>
          </p:blipFill>
          <p:spPr>
            <a:xfrm>
              <a:off x="7220102" y="4038905"/>
              <a:ext cx="1519733" cy="705002"/>
            </a:xfrm>
            <a:prstGeom prst="rect">
              <a:avLst/>
            </a:prstGeom>
          </p:spPr>
        </p:pic>
        <p:pic>
          <p:nvPicPr>
            <p:cNvPr id="65" name="Image 23" descr="preencoded.png"/>
            <p:cNvPicPr>
              <a:picLocks/>
            </p:cNvPicPr>
            <p:nvPr/>
          </p:nvPicPr>
          <p:blipFill>
            <a:blip r:embed="rId20"/>
            <a:srcRect/>
            <a:stretch/>
          </p:blipFill>
          <p:spPr>
            <a:xfrm>
              <a:off x="7865669" y="4113396"/>
              <a:ext cx="118050" cy="324439"/>
            </a:xfrm>
            <a:prstGeom prst="rect">
              <a:avLst/>
            </a:prstGeom>
          </p:spPr>
        </p:pic>
        <p:sp>
          <p:nvSpPr>
            <p:cNvPr id="66" name="Text 23"/>
            <p:cNvSpPr txBox="1"/>
            <p:nvPr/>
          </p:nvSpPr>
          <p:spPr>
            <a:xfrm>
              <a:off x="7234978" y="4463650"/>
              <a:ext cx="1396289" cy="2673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6DOF Motion Capture</a:t>
              </a:r>
              <a:endParaRPr lang="en-US" sz="1000" b="1" dirty="0"/>
            </a:p>
          </p:txBody>
        </p:sp>
        <p:pic>
          <p:nvPicPr>
            <p:cNvPr id="67" name="Image 24" descr="preencoded.png"/>
            <p:cNvPicPr>
              <a:picLocks noChangeAspect="1"/>
            </p:cNvPicPr>
            <p:nvPr/>
          </p:nvPicPr>
          <p:blipFill>
            <a:blip r:embed="rId15"/>
            <a:srcRect t="-24" b="-24"/>
            <a:stretch/>
          </p:blipFill>
          <p:spPr>
            <a:xfrm>
              <a:off x="8892540" y="4038905"/>
              <a:ext cx="1519733" cy="705002"/>
            </a:xfrm>
            <a:prstGeom prst="rect">
              <a:avLst/>
            </a:prstGeom>
          </p:spPr>
        </p:pic>
        <p:pic>
          <p:nvPicPr>
            <p:cNvPr id="68" name="Image 25" descr="preencoded.png"/>
            <p:cNvPicPr>
              <a:picLocks/>
            </p:cNvPicPr>
            <p:nvPr/>
          </p:nvPicPr>
          <p:blipFill>
            <a:blip r:embed="rId21"/>
            <a:srcRect/>
            <a:stretch/>
          </p:blipFill>
          <p:spPr>
            <a:xfrm>
              <a:off x="9538106" y="4113396"/>
              <a:ext cx="118050" cy="324439"/>
            </a:xfrm>
            <a:prstGeom prst="rect">
              <a:avLst/>
            </a:prstGeom>
          </p:spPr>
        </p:pic>
        <p:sp>
          <p:nvSpPr>
            <p:cNvPr id="69" name="Text 24"/>
            <p:cNvSpPr txBox="1"/>
            <p:nvPr/>
          </p:nvSpPr>
          <p:spPr>
            <a:xfrm>
              <a:off x="8873001" y="4492949"/>
              <a:ext cx="1467612" cy="20879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Underwater Load Cell</a:t>
              </a:r>
              <a:endParaRPr lang="en-US" sz="1000" b="1" dirty="0"/>
            </a:p>
          </p:txBody>
        </p:sp>
        <p:pic>
          <p:nvPicPr>
            <p:cNvPr id="70" name="Image 26" descr="preencoded.png"/>
            <p:cNvPicPr>
              <a:picLocks noChangeAspect="1"/>
            </p:cNvPicPr>
            <p:nvPr/>
          </p:nvPicPr>
          <p:blipFill>
            <a:blip r:embed="rId22"/>
            <a:srcRect l="-3" r="-3"/>
            <a:stretch/>
          </p:blipFill>
          <p:spPr>
            <a:xfrm>
              <a:off x="7220102" y="4895698"/>
              <a:ext cx="3193085" cy="981151"/>
            </a:xfrm>
            <a:prstGeom prst="rect">
              <a:avLst/>
            </a:prstGeom>
          </p:spPr>
        </p:pic>
        <p:pic>
          <p:nvPicPr>
            <p:cNvPr id="71" name="Image 27" descr="preencoded.png"/>
            <p:cNvPicPr>
              <a:picLocks/>
            </p:cNvPicPr>
            <p:nvPr/>
          </p:nvPicPr>
          <p:blipFill>
            <a:blip r:embed="rId23"/>
            <a:srcRect l="-1282" r="-1282"/>
            <a:stretch/>
          </p:blipFill>
          <p:spPr>
            <a:xfrm>
              <a:off x="7895844" y="4938467"/>
              <a:ext cx="118050" cy="324439"/>
            </a:xfrm>
            <a:prstGeom prst="rect">
              <a:avLst/>
            </a:prstGeom>
          </p:spPr>
        </p:pic>
        <p:sp>
          <p:nvSpPr>
            <p:cNvPr id="72" name="Text 25"/>
            <p:cNvSpPr txBox="1"/>
            <p:nvPr/>
          </p:nvSpPr>
          <p:spPr>
            <a:xfrm>
              <a:off x="7439558" y="5281292"/>
              <a:ext cx="1137514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4B5563"/>
                  </a:solidFill>
                  <a:ea typeface="Open Sans" pitchFamily="34" charset="-122"/>
                  <a:cs typeface="Open Sans" pitchFamily="34" charset="-120"/>
                </a:rPr>
                <a:t>Echo-Sounder</a:t>
              </a:r>
              <a:endParaRPr lang="en-US" sz="1000" b="1" dirty="0"/>
            </a:p>
          </p:txBody>
        </p:sp>
        <p:pic>
          <p:nvPicPr>
            <p:cNvPr id="73" name="Image 28" descr="preencoded.png"/>
            <p:cNvPicPr>
              <a:picLocks/>
            </p:cNvPicPr>
            <p:nvPr/>
          </p:nvPicPr>
          <p:blipFill>
            <a:blip r:embed="rId24"/>
            <a:srcRect/>
            <a:stretch/>
          </p:blipFill>
          <p:spPr>
            <a:xfrm>
              <a:off x="9294876" y="4938467"/>
              <a:ext cx="118050" cy="324439"/>
            </a:xfrm>
            <a:prstGeom prst="rect">
              <a:avLst/>
            </a:prstGeom>
          </p:spPr>
        </p:pic>
        <p:sp>
          <p:nvSpPr>
            <p:cNvPr id="74" name="Text 26"/>
            <p:cNvSpPr txBox="1"/>
            <p:nvPr/>
          </p:nvSpPr>
          <p:spPr>
            <a:xfrm>
              <a:off x="8515807" y="5281292"/>
              <a:ext cx="1757477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4B5563"/>
                  </a:solidFill>
                  <a:ea typeface="Open Sans" pitchFamily="34" charset="-122"/>
                  <a:cs typeface="Open Sans" pitchFamily="34" charset="-120"/>
                </a:rPr>
                <a:t>Current Meter (RCM)</a:t>
              </a:r>
              <a:endParaRPr lang="en-US" sz="1000" b="1" dirty="0"/>
            </a:p>
          </p:txBody>
        </p:sp>
        <p:sp>
          <p:nvSpPr>
            <p:cNvPr id="75" name="Text 28"/>
            <p:cNvSpPr txBox="1"/>
            <p:nvPr/>
          </p:nvSpPr>
          <p:spPr>
            <a:xfrm>
              <a:off x="7286854" y="5600700"/>
              <a:ext cx="3067812" cy="15270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374151"/>
                  </a:solidFill>
                  <a:ea typeface="Open Sans" pitchFamily="34" charset="-122"/>
                  <a:cs typeface="Open Sans" pitchFamily="34" charset="-120"/>
                </a:rPr>
                <a:t>Field Instruments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69192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Remote Sensing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(RS) – CE 6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70D05184-E371-1D0B-084B-01EE9D769C9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2425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F159E-955D-2ED9-5199-6D3C38657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0806474-9EBE-4144-BBC5-AAD79493B137}"/>
              </a:ext>
            </a:extLst>
          </p:cNvPr>
          <p:cNvSpPr/>
          <p:nvPr/>
        </p:nvSpPr>
        <p:spPr>
          <a:xfrm>
            <a:off x="0" y="927659"/>
            <a:ext cx="12191694" cy="5720334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7B11D940-4F7C-EB43-C021-CCD883C7B265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DDD0F0CF-E5D2-B0FB-0BF4-2EFD625D3C45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CD8C358C-AA4D-F63E-8E5F-942FC06C46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3A6D263B-5DF7-C13F-6ADE-D3B340337A0D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D60C16D1-2876-6636-EA36-BE3FCEC3F666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Remote Sensing – RS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C2887C2-3D82-3067-51B4-EC59B1E55B48}"/>
              </a:ext>
            </a:extLst>
          </p:cNvPr>
          <p:cNvSpPr txBox="1"/>
          <p:nvPr/>
        </p:nvSpPr>
        <p:spPr>
          <a:xfrm>
            <a:off x="764521" y="1055747"/>
            <a:ext cx="2913135" cy="2136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Faculty Members</a:t>
            </a:r>
            <a:endParaRPr lang="en-US" sz="1600" dirty="0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05D2CAE7-27E2-5214-BC75-4AD56E824C90}"/>
              </a:ext>
            </a:extLst>
          </p:cNvPr>
          <p:cNvPicPr>
            <a:picLocks/>
          </p:cNvPicPr>
          <p:nvPr/>
        </p:nvPicPr>
        <p:blipFill>
          <a:blip r:embed="rId4"/>
          <a:srcRect l="-1064" r="-1064"/>
          <a:stretch/>
        </p:blipFill>
        <p:spPr>
          <a:xfrm>
            <a:off x="456822" y="1093788"/>
            <a:ext cx="216000" cy="216000"/>
          </a:xfrm>
          <a:prstGeom prst="rect">
            <a:avLst/>
          </a:prstGeom>
        </p:spPr>
      </p:pic>
      <p:sp>
        <p:nvSpPr>
          <p:cNvPr id="45" name="Shape 41">
            <a:extLst>
              <a:ext uri="{FF2B5EF4-FFF2-40B4-BE49-F238E27FC236}">
                <a16:creationId xmlns:a16="http://schemas.microsoft.com/office/drawing/2014/main" id="{3DC51EF6-84FE-18D6-1167-ECC964B6E958}"/>
              </a:ext>
            </a:extLst>
          </p:cNvPr>
          <p:cNvSpPr/>
          <p:nvPr/>
        </p:nvSpPr>
        <p:spPr>
          <a:xfrm>
            <a:off x="1085468" y="6067578"/>
            <a:ext cx="5874855" cy="464534"/>
          </a:xfrm>
          <a:prstGeom prst="roundRect">
            <a:avLst>
              <a:gd name="adj" fmla="val 1549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4">
            <a:extLst>
              <a:ext uri="{FF2B5EF4-FFF2-40B4-BE49-F238E27FC236}">
                <a16:creationId xmlns:a16="http://schemas.microsoft.com/office/drawing/2014/main" id="{498091EF-5769-214C-6E3C-0E832B5DE84A}"/>
              </a:ext>
            </a:extLst>
          </p:cNvPr>
          <p:cNvSpPr txBox="1"/>
          <p:nvPr/>
        </p:nvSpPr>
        <p:spPr>
          <a:xfrm>
            <a:off x="1173215" y="6330204"/>
            <a:ext cx="6242569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501CE5AD-5D8E-312E-8FA5-4E160C2CE303}"/>
              </a:ext>
            </a:extLst>
          </p:cNvPr>
          <p:cNvSpPr txBox="1"/>
          <p:nvPr/>
        </p:nvSpPr>
        <p:spPr>
          <a:xfrm>
            <a:off x="1173215" y="5808172"/>
            <a:ext cx="5647177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76B347A2-AE02-47C4-8B7A-0479844E8DEB}"/>
              </a:ext>
            </a:extLst>
          </p:cNvPr>
          <p:cNvSpPr txBox="1"/>
          <p:nvPr/>
        </p:nvSpPr>
        <p:spPr>
          <a:xfrm>
            <a:off x="1173215" y="4217903"/>
            <a:ext cx="5763398" cy="122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900" dirty="0"/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17857E74-D67A-0AF2-C958-7FC007AB382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42A67493-0AE6-2BBB-0183-D4E6735BDBF7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CE6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9D75A1-5A48-4774-C7D8-68DE27CD396A}"/>
              </a:ext>
            </a:extLst>
          </p:cNvPr>
          <p:cNvGrpSpPr/>
          <p:nvPr/>
        </p:nvGrpSpPr>
        <p:grpSpPr>
          <a:xfrm>
            <a:off x="6998642" y="1050460"/>
            <a:ext cx="4962721" cy="5268942"/>
            <a:chOff x="6998642" y="1050460"/>
            <a:chExt cx="4962721" cy="5268942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44D4F1A-A8EB-1450-5AA2-57243A65F7EC}"/>
                </a:ext>
              </a:extLst>
            </p:cNvPr>
            <p:cNvGrpSpPr/>
            <p:nvPr/>
          </p:nvGrpSpPr>
          <p:grpSpPr>
            <a:xfrm>
              <a:off x="6998642" y="1101685"/>
              <a:ext cx="4962721" cy="5217717"/>
              <a:chOff x="7115861" y="-3456087"/>
              <a:chExt cx="4339756" cy="9315752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53087157-15C9-D56A-4892-3624E02D32BE}"/>
                  </a:ext>
                </a:extLst>
              </p:cNvPr>
              <p:cNvSpPr txBox="1"/>
              <p:nvPr/>
            </p:nvSpPr>
            <p:spPr>
              <a:xfrm>
                <a:off x="7329615" y="857615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6BD3149B-AA1E-C875-04FC-B829A0394922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/>
              <a:srcRect t="-842" b="-842"/>
              <a:stretch/>
            </p:blipFill>
            <p:spPr>
              <a:xfrm>
                <a:off x="7142554" y="798293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2B130868-8EAD-51F4-B857-1E1CE52C6AB6}"/>
                  </a:ext>
                </a:extLst>
              </p:cNvPr>
              <p:cNvSpPr/>
              <p:nvPr/>
            </p:nvSpPr>
            <p:spPr>
              <a:xfrm>
                <a:off x="7115861" y="1439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>
                <a:extLst>
                  <a:ext uri="{FF2B5EF4-FFF2-40B4-BE49-F238E27FC236}">
                    <a16:creationId xmlns:a16="http://schemas.microsoft.com/office/drawing/2014/main" id="{38CFD9D6-2489-EA39-1EA0-BF90E3620EC5}"/>
                  </a:ext>
                </a:extLst>
              </p:cNvPr>
              <p:cNvPicPr>
                <a:picLocks/>
              </p:cNvPicPr>
              <p:nvPr/>
            </p:nvPicPr>
            <p:blipFill>
              <a:blip r:embed="rId7"/>
              <a:srcRect l="-837" r="-837"/>
              <a:stretch/>
            </p:blipFill>
            <p:spPr>
              <a:xfrm>
                <a:off x="7240219" y="1633955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>
                <a:extLst>
                  <a:ext uri="{FF2B5EF4-FFF2-40B4-BE49-F238E27FC236}">
                    <a16:creationId xmlns:a16="http://schemas.microsoft.com/office/drawing/2014/main" id="{EDD4B3EF-9966-7939-C884-BB3D0DDE1E16}"/>
                  </a:ext>
                </a:extLst>
              </p:cNvPr>
              <p:cNvSpPr txBox="1"/>
              <p:nvPr/>
            </p:nvSpPr>
            <p:spPr>
              <a:xfrm>
                <a:off x="7468819" y="1436069"/>
                <a:ext cx="3955263" cy="6099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Awards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National &amp; International Best Paper, Research &amp; Teaching awards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C372F9D3-171B-7C4D-2937-EC1A4EA5373D}"/>
                  </a:ext>
                </a:extLst>
              </p:cNvPr>
              <p:cNvSpPr/>
              <p:nvPr/>
            </p:nvSpPr>
            <p:spPr>
              <a:xfrm>
                <a:off x="7115861" y="220206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DB79C12A-98ED-0098-7A4F-16F9A2B1305F}"/>
                  </a:ext>
                </a:extLst>
              </p:cNvPr>
              <p:cNvSpPr txBox="1"/>
              <p:nvPr/>
            </p:nvSpPr>
            <p:spPr>
              <a:xfrm>
                <a:off x="7468819" y="2198679"/>
                <a:ext cx="3863639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Fellowships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High level visiting fellowship awarded by the French Institute in India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4B40B027-88DC-8CB1-4086-38F06F9254CD}"/>
                  </a:ext>
                </a:extLst>
              </p:cNvPr>
              <p:cNvSpPr/>
              <p:nvPr/>
            </p:nvSpPr>
            <p:spPr>
              <a:xfrm>
                <a:off x="7115861" y="296376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63" name="Image 6" descr="preencoded.png">
                <a:extLst>
                  <a:ext uri="{FF2B5EF4-FFF2-40B4-BE49-F238E27FC236}">
                    <a16:creationId xmlns:a16="http://schemas.microsoft.com/office/drawing/2014/main" id="{9BA3789A-28DC-F56F-DF71-1DD3D12D4134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/>
              <a:srcRect l="-837" r="-837"/>
              <a:stretch/>
            </p:blipFill>
            <p:spPr>
              <a:xfrm>
                <a:off x="7240219" y="3125604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6DC8E0EF-4FA9-4F21-639F-E8009FDED029}"/>
                  </a:ext>
                </a:extLst>
              </p:cNvPr>
              <p:cNvSpPr txBox="1"/>
              <p:nvPr/>
            </p:nvSpPr>
            <p:spPr>
              <a:xfrm>
                <a:off x="7468819" y="2999617"/>
                <a:ext cx="3955263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Research Collaborations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Funding by Danish Ministry of Higher Education &amp; Research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1B05B5C3-0D03-49D0-29AF-C6F1DE41706D}"/>
                  </a:ext>
                </a:extLst>
              </p:cNvPr>
              <p:cNvSpPr/>
              <p:nvPr/>
            </p:nvSpPr>
            <p:spPr>
              <a:xfrm>
                <a:off x="7115861" y="3725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97E686D7-E5DC-FB89-DE9E-9AF73FE535A0}"/>
                  </a:ext>
                </a:extLst>
              </p:cNvPr>
              <p:cNvSpPr txBox="1"/>
              <p:nvPr/>
            </p:nvSpPr>
            <p:spPr>
              <a:xfrm>
                <a:off x="7468819" y="3697110"/>
                <a:ext cx="3980681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Recognition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Invited by NASA SWOT mission to present India centric work on SWOT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D3DA6A1A-3B07-D838-3335-D3BFF5B04E7F}"/>
                  </a:ext>
                </a:extLst>
              </p:cNvPr>
              <p:cNvSpPr/>
              <p:nvPr/>
            </p:nvSpPr>
            <p:spPr>
              <a:xfrm>
                <a:off x="7115861" y="4488065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92165617-56DB-D895-0378-F8DD6D5086BC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7240220" y="466623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75D2EF96-7BC5-8383-028B-14047384C858}"/>
                  </a:ext>
                </a:extLst>
              </p:cNvPr>
              <p:cNvSpPr txBox="1"/>
              <p:nvPr/>
            </p:nvSpPr>
            <p:spPr>
              <a:xfrm>
                <a:off x="7468819" y="4484680"/>
                <a:ext cx="3955262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Editorial &amp; Committee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Inducted to group on “Geodetic Reference frame” under NGP</a:t>
                </a: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6622B810-BACD-A130-7295-A503A750134F}"/>
                  </a:ext>
                </a:extLst>
              </p:cNvPr>
              <p:cNvSpPr/>
              <p:nvPr/>
            </p:nvSpPr>
            <p:spPr>
              <a:xfrm>
                <a:off x="7115861" y="5249761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E903EBF6-C98B-EA35-B13E-52A395721BA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0"/>
              <a:srcRect l="-1507" r="-1507"/>
              <a:stretch/>
            </p:blipFill>
            <p:spPr>
              <a:xfrm>
                <a:off x="7240219" y="5411610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CCA79AB7-887B-A878-E936-B86619704D64}"/>
                  </a:ext>
                </a:extLst>
              </p:cNvPr>
              <p:cNvSpPr txBox="1"/>
              <p:nvPr/>
            </p:nvSpPr>
            <p:spPr>
              <a:xfrm>
                <a:off x="7468819" y="5271512"/>
                <a:ext cx="3986798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National Geospatial Award 2025 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Outstanding contributions to geospatial science and cryosphere studies.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Text 65">
                <a:extLst>
                  <a:ext uri="{FF2B5EF4-FFF2-40B4-BE49-F238E27FC236}">
                    <a16:creationId xmlns:a16="http://schemas.microsoft.com/office/drawing/2014/main" id="{18C5A723-2049-1E03-1ACA-CAB372063371}"/>
                  </a:ext>
                </a:extLst>
              </p:cNvPr>
              <p:cNvSpPr txBox="1"/>
              <p:nvPr/>
            </p:nvSpPr>
            <p:spPr>
              <a:xfrm>
                <a:off x="7468819" y="5159045"/>
                <a:ext cx="2936138" cy="1527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BDBEB51B-2BE5-0C28-4B34-D8DAE6BE5681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3B587E5-5B9E-BB0D-2D70-C78DE35A1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5CA4F142-B6D3-DB25-C36E-EDB5A5467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252480"/>
              </p:ext>
            </p:extLst>
          </p:nvPr>
        </p:nvGraphicFramePr>
        <p:xfrm>
          <a:off x="6998642" y="1424947"/>
          <a:ext cx="4962722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9" name="Shape 2">
            <a:extLst>
              <a:ext uri="{FF2B5EF4-FFF2-40B4-BE49-F238E27FC236}">
                <a16:creationId xmlns:a16="http://schemas.microsoft.com/office/drawing/2014/main" id="{E8991565-1DA4-589C-8B04-FBDD58039CEA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Shape 4"/>
          <p:cNvSpPr/>
          <p:nvPr/>
        </p:nvSpPr>
        <p:spPr>
          <a:xfrm>
            <a:off x="438438" y="2128824"/>
            <a:ext cx="1080000" cy="1080000"/>
          </a:xfrm>
          <a:prstGeom prst="ellipse">
            <a:avLst/>
          </a:prstGeom>
          <a:blipFill>
            <a:blip r:embed="rId17"/>
            <a:stretch>
              <a:fillRect/>
            </a:stretch>
          </a:blipFill>
          <a:ln w="254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" name="Text 5"/>
          <p:cNvSpPr txBox="1"/>
          <p:nvPr/>
        </p:nvSpPr>
        <p:spPr>
          <a:xfrm>
            <a:off x="1696891" y="2134219"/>
            <a:ext cx="3000146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Prof. Raaj Ramsankaran</a:t>
            </a:r>
            <a:endParaRPr lang="en-US" sz="1400" dirty="0"/>
          </a:p>
        </p:txBody>
      </p:sp>
      <p:sp>
        <p:nvSpPr>
          <p:cNvPr id="12" name="Shape 20"/>
          <p:cNvSpPr/>
          <p:nvPr/>
        </p:nvSpPr>
        <p:spPr>
          <a:xfrm>
            <a:off x="4102335" y="2033957"/>
            <a:ext cx="1080000" cy="1080000"/>
          </a:xfrm>
          <a:prstGeom prst="ellipse">
            <a:avLst/>
          </a:prstGeom>
          <a:blipFill>
            <a:blip r:embed="rId18"/>
            <a:stretch>
              <a:fillRect/>
            </a:stretch>
          </a:blip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7" name="Text 21"/>
          <p:cNvSpPr txBox="1"/>
          <p:nvPr/>
        </p:nvSpPr>
        <p:spPr>
          <a:xfrm>
            <a:off x="5365817" y="2056995"/>
            <a:ext cx="12701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Prof. J. Indu</a:t>
            </a:r>
            <a:endParaRPr lang="en-US" sz="1400" dirty="0"/>
          </a:p>
        </p:txBody>
      </p:sp>
      <p:sp>
        <p:nvSpPr>
          <p:cNvPr id="50" name="Text 31"/>
          <p:cNvSpPr txBox="1"/>
          <p:nvPr/>
        </p:nvSpPr>
        <p:spPr>
          <a:xfrm>
            <a:off x="1751732" y="4365812"/>
            <a:ext cx="253105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Prof. Eswar Rajasekaran</a:t>
            </a:r>
            <a:endParaRPr lang="en-US" sz="1400" dirty="0"/>
          </a:p>
        </p:txBody>
      </p:sp>
      <p:sp>
        <p:nvSpPr>
          <p:cNvPr id="16" name="Shape 20">
            <a:extLst>
              <a:ext uri="{FF2B5EF4-FFF2-40B4-BE49-F238E27FC236}">
                <a16:creationId xmlns:a16="http://schemas.microsoft.com/office/drawing/2014/main" id="{BB18A2EF-229F-8771-F3CF-2ED6D9E0F3ED}"/>
              </a:ext>
            </a:extLst>
          </p:cNvPr>
          <p:cNvSpPr/>
          <p:nvPr/>
        </p:nvSpPr>
        <p:spPr>
          <a:xfrm>
            <a:off x="495594" y="4363536"/>
            <a:ext cx="1080000" cy="1080000"/>
          </a:xfrm>
          <a:prstGeom prst="ellipse">
            <a:avLst/>
          </a:prstGeom>
          <a:blipFill>
            <a:blip r:embed="rId19"/>
            <a:stretch>
              <a:fillRect/>
            </a:stretch>
          </a:blip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210D6596-2317-BEE7-20AD-50230787F411}"/>
              </a:ext>
            </a:extLst>
          </p:cNvPr>
          <p:cNvSpPr/>
          <p:nvPr/>
        </p:nvSpPr>
        <p:spPr>
          <a:xfrm>
            <a:off x="5261102" y="2055205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DF15A744-3F02-BEF8-DFDB-839CB290EBC5}"/>
              </a:ext>
            </a:extLst>
          </p:cNvPr>
          <p:cNvSpPr/>
          <p:nvPr/>
        </p:nvSpPr>
        <p:spPr>
          <a:xfrm>
            <a:off x="1647017" y="4364778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id="{D3883F91-058A-37B1-055C-7E300031279B}"/>
              </a:ext>
            </a:extLst>
          </p:cNvPr>
          <p:cNvSpPr/>
          <p:nvPr/>
        </p:nvSpPr>
        <p:spPr>
          <a:xfrm>
            <a:off x="1592176" y="2134219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pic>
        <p:nvPicPr>
          <p:cNvPr id="6146" name="Picture 2" descr="Fellowship ">
            <a:extLst>
              <a:ext uri="{FF2B5EF4-FFF2-40B4-BE49-F238E27FC236}">
                <a16:creationId xmlns:a16="http://schemas.microsoft.com/office/drawing/2014/main" id="{B297751D-0901-22EE-C3CC-312209EC8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51" y="435039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rophy ">
            <a:extLst>
              <a:ext uri="{FF2B5EF4-FFF2-40B4-BE49-F238E27FC236}">
                <a16:creationId xmlns:a16="http://schemas.microsoft.com/office/drawing/2014/main" id="{BD8726D1-051D-51A8-BC9E-80A37C55E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51" y="5201045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hape 20">
            <a:extLst>
              <a:ext uri="{FF2B5EF4-FFF2-40B4-BE49-F238E27FC236}">
                <a16:creationId xmlns:a16="http://schemas.microsoft.com/office/drawing/2014/main" id="{E1B1269A-8D29-2D8E-602E-D3C175621222}"/>
              </a:ext>
            </a:extLst>
          </p:cNvPr>
          <p:cNvSpPr/>
          <p:nvPr/>
        </p:nvSpPr>
        <p:spPr>
          <a:xfrm>
            <a:off x="4102335" y="4363536"/>
            <a:ext cx="1080000" cy="1080000"/>
          </a:xfrm>
          <a:prstGeom prst="ellipse">
            <a:avLst/>
          </a:prstGeom>
          <a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21">
            <a:extLst>
              <a:ext uri="{FF2B5EF4-FFF2-40B4-BE49-F238E27FC236}">
                <a16:creationId xmlns:a16="http://schemas.microsoft.com/office/drawing/2014/main" id="{86C683EC-9887-0B18-4A2B-B1242A0504F8}"/>
              </a:ext>
            </a:extLst>
          </p:cNvPr>
          <p:cNvSpPr txBox="1"/>
          <p:nvPr/>
        </p:nvSpPr>
        <p:spPr>
          <a:xfrm>
            <a:off x="5365816" y="4386574"/>
            <a:ext cx="18227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Prof. Sanchari Thakur</a:t>
            </a:r>
            <a:endParaRPr lang="en-US" sz="1400" dirty="0"/>
          </a:p>
        </p:txBody>
      </p:sp>
      <p:sp>
        <p:nvSpPr>
          <p:cNvPr id="11" name="Shape 14">
            <a:extLst>
              <a:ext uri="{FF2B5EF4-FFF2-40B4-BE49-F238E27FC236}">
                <a16:creationId xmlns:a16="http://schemas.microsoft.com/office/drawing/2014/main" id="{EBA3E69C-CCE8-88F5-F8AF-9F6C5CCA316C}"/>
              </a:ext>
            </a:extLst>
          </p:cNvPr>
          <p:cNvSpPr/>
          <p:nvPr/>
        </p:nvSpPr>
        <p:spPr>
          <a:xfrm>
            <a:off x="5261102" y="4384784"/>
            <a:ext cx="29531" cy="720000"/>
          </a:xfrm>
          <a:prstGeom prst="roundRect">
            <a:avLst>
              <a:gd name="adj" fmla="val 317297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83567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A7FDF-4CD6-C0CC-5375-3E221DB69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35">
            <a:extLst>
              <a:ext uri="{FF2B5EF4-FFF2-40B4-BE49-F238E27FC236}">
                <a16:creationId xmlns:a16="http://schemas.microsoft.com/office/drawing/2014/main" id="{8319DA6D-8230-83B6-428B-35D038DE9684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CE6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0B93C8AC-FDEC-BA7A-EB3D-19051575F65A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0B26195C-4A8D-83E4-E916-865007DCE4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47299C5C-5C53-15DC-DF9F-48953A66A10E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RS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3EAB5712-851D-B238-70F8-EB7B2B40245B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Remote Sensing – RS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D5CECC57-6906-0F27-182D-E61B801F485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85EE15B9-C2D2-2D45-DF5B-656B0E960232}"/>
              </a:ext>
            </a:extLst>
          </p:cNvPr>
          <p:cNvSpPr/>
          <p:nvPr/>
        </p:nvSpPr>
        <p:spPr>
          <a:xfrm>
            <a:off x="7060348" y="1009117"/>
            <a:ext cx="4823194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73DD3C12-83DB-DF5F-BF7B-2D639E6907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169654" y="1143740"/>
            <a:ext cx="171907" cy="171907"/>
          </a:xfrm>
          <a:prstGeom prst="rect">
            <a:avLst/>
          </a:prstGeom>
        </p:spPr>
      </p:pic>
      <p:sp>
        <p:nvSpPr>
          <p:cNvPr id="117" name="Text 27">
            <a:extLst>
              <a:ext uri="{FF2B5EF4-FFF2-40B4-BE49-F238E27FC236}">
                <a16:creationId xmlns:a16="http://schemas.microsoft.com/office/drawing/2014/main" id="{7FD48616-BBCB-E091-E581-21FB22B1924A}"/>
              </a:ext>
            </a:extLst>
          </p:cNvPr>
          <p:cNvSpPr txBox="1"/>
          <p:nvPr/>
        </p:nvSpPr>
        <p:spPr>
          <a:xfrm>
            <a:off x="7386330" y="3090774"/>
            <a:ext cx="1652036" cy="70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Trimble R12 GNSS Receivers</a:t>
            </a:r>
          </a:p>
        </p:txBody>
      </p:sp>
      <p:sp>
        <p:nvSpPr>
          <p:cNvPr id="131" name="Text 28">
            <a:extLst>
              <a:ext uri="{FF2B5EF4-FFF2-40B4-BE49-F238E27FC236}">
                <a16:creationId xmlns:a16="http://schemas.microsoft.com/office/drawing/2014/main" id="{1599340F-0EDE-A2E7-36BB-EE0811768611}"/>
              </a:ext>
            </a:extLst>
          </p:cNvPr>
          <p:cNvSpPr txBox="1"/>
          <p:nvPr/>
        </p:nvSpPr>
        <p:spPr>
          <a:xfrm>
            <a:off x="7408142" y="4822742"/>
            <a:ext cx="1608412" cy="117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Unmanned Surface Vehicle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6" name="Text 29">
            <a:extLst>
              <a:ext uri="{FF2B5EF4-FFF2-40B4-BE49-F238E27FC236}">
                <a16:creationId xmlns:a16="http://schemas.microsoft.com/office/drawing/2014/main" id="{E2046913-C1C0-F3DC-7A31-2D4F3DCA0699}"/>
              </a:ext>
            </a:extLst>
          </p:cNvPr>
          <p:cNvSpPr txBox="1"/>
          <p:nvPr/>
        </p:nvSpPr>
        <p:spPr>
          <a:xfrm>
            <a:off x="10289703" y="4834629"/>
            <a:ext cx="835205" cy="117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CORS Station</a:t>
            </a:r>
          </a:p>
        </p:txBody>
      </p:sp>
      <p:sp>
        <p:nvSpPr>
          <p:cNvPr id="146" name="Shape 22">
            <a:extLst>
              <a:ext uri="{FF2B5EF4-FFF2-40B4-BE49-F238E27FC236}">
                <a16:creationId xmlns:a16="http://schemas.microsoft.com/office/drawing/2014/main" id="{911ED263-9236-88B6-7342-4B411BE9A7B6}"/>
              </a:ext>
            </a:extLst>
          </p:cNvPr>
          <p:cNvSpPr/>
          <p:nvPr/>
        </p:nvSpPr>
        <p:spPr>
          <a:xfrm>
            <a:off x="10525126" y="1086395"/>
            <a:ext cx="1280662" cy="229251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32">
            <a:extLst>
              <a:ext uri="{FF2B5EF4-FFF2-40B4-BE49-F238E27FC236}">
                <a16:creationId xmlns:a16="http://schemas.microsoft.com/office/drawing/2014/main" id="{E898368F-F211-CC27-5A52-2D500CFC733F}"/>
              </a:ext>
            </a:extLst>
          </p:cNvPr>
          <p:cNvSpPr txBox="1"/>
          <p:nvPr/>
        </p:nvSpPr>
        <p:spPr>
          <a:xfrm>
            <a:off x="9778097" y="6556961"/>
            <a:ext cx="1858416" cy="14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SenseFly eBee Mapping Drone</a:t>
            </a:r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91E75759-329E-2DA0-9CE9-5774FBAED6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304495" y="1155633"/>
            <a:ext cx="133502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23434645-A1A6-7BBC-5C91-926AD195DFD0}"/>
              </a:ext>
            </a:extLst>
          </p:cNvPr>
          <p:cNvSpPr txBox="1"/>
          <p:nvPr/>
        </p:nvSpPr>
        <p:spPr>
          <a:xfrm>
            <a:off x="514807" y="1105941"/>
            <a:ext cx="3115618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sp>
        <p:nvSpPr>
          <p:cNvPr id="154" name="Text 27">
            <a:extLst>
              <a:ext uri="{FF2B5EF4-FFF2-40B4-BE49-F238E27FC236}">
                <a16:creationId xmlns:a16="http://schemas.microsoft.com/office/drawing/2014/main" id="{863D1C0A-F285-2CB6-BC74-B23029905785}"/>
              </a:ext>
            </a:extLst>
          </p:cNvPr>
          <p:cNvSpPr txBox="1"/>
          <p:nvPr/>
        </p:nvSpPr>
        <p:spPr>
          <a:xfrm>
            <a:off x="9750107" y="3091337"/>
            <a:ext cx="1931170" cy="941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DJI Matrice 250 RTK</a:t>
            </a:r>
          </a:p>
        </p:txBody>
      </p:sp>
      <p:sp>
        <p:nvSpPr>
          <p:cNvPr id="142" name="Text 31">
            <a:extLst>
              <a:ext uri="{FF2B5EF4-FFF2-40B4-BE49-F238E27FC236}">
                <a16:creationId xmlns:a16="http://schemas.microsoft.com/office/drawing/2014/main" id="{07FC133F-C6D4-9E94-B04A-49285A16BC41}"/>
              </a:ext>
            </a:extLst>
          </p:cNvPr>
          <p:cNvSpPr txBox="1"/>
          <p:nvPr/>
        </p:nvSpPr>
        <p:spPr>
          <a:xfrm>
            <a:off x="7623962" y="6585053"/>
            <a:ext cx="1176772" cy="14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DJI Phantom 4 Pro</a:t>
            </a: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5061E5E5-8A46-D166-507C-1A8288097322}"/>
              </a:ext>
            </a:extLst>
          </p:cNvPr>
          <p:cNvSpPr txBox="1"/>
          <p:nvPr/>
        </p:nvSpPr>
        <p:spPr>
          <a:xfrm>
            <a:off x="7425938" y="1086461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EE8CC701-27C1-FF8B-269D-D059232AF903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7"/>
          <a:srcRect l="-1016667" r="-1016667"/>
          <a:stretch/>
        </p:blipFill>
        <p:spPr>
          <a:xfrm>
            <a:off x="609905" y="1890979"/>
            <a:ext cx="219456" cy="9144"/>
          </a:xfrm>
          <a:prstGeom prst="rect">
            <a:avLst/>
          </a:prstGeom>
        </p:spPr>
      </p:pic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8"/>
          <a:srcRect l="-989999" r="-989999"/>
          <a:stretch/>
        </p:blipFill>
        <p:spPr>
          <a:xfrm>
            <a:off x="609905" y="3433572"/>
            <a:ext cx="190195" cy="9144"/>
          </a:xfrm>
          <a:prstGeom prst="rect">
            <a:avLst/>
          </a:prstGeom>
        </p:spPr>
      </p:pic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9"/>
          <a:srcRect l="-989999" r="-989999"/>
          <a:stretch/>
        </p:blipFill>
        <p:spPr>
          <a:xfrm>
            <a:off x="609905" y="4767682"/>
            <a:ext cx="190195" cy="9144"/>
          </a:xfrm>
          <a:prstGeom prst="rect">
            <a:avLst/>
          </a:prstGeom>
        </p:spPr>
      </p:pic>
      <p:pic>
        <p:nvPicPr>
          <p:cNvPr id="59" name="Image 18" descr="preencoded.png"/>
          <p:cNvPicPr>
            <a:picLocks noChangeAspect="1"/>
          </p:cNvPicPr>
          <p:nvPr/>
        </p:nvPicPr>
        <p:blipFill>
          <a:blip r:embed="rId10"/>
          <a:srcRect l="-1016667" r="-1016667"/>
          <a:stretch/>
        </p:blipFill>
        <p:spPr>
          <a:xfrm>
            <a:off x="609905" y="6100877"/>
            <a:ext cx="219456" cy="9144"/>
          </a:xfrm>
          <a:prstGeom prst="rect">
            <a:avLst/>
          </a:prstGeom>
        </p:spPr>
      </p:pic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0FBA079-74AD-C3F0-C836-4D977D02C84C}"/>
              </a:ext>
            </a:extLst>
          </p:cNvPr>
          <p:cNvGrpSpPr/>
          <p:nvPr/>
        </p:nvGrpSpPr>
        <p:grpSpPr>
          <a:xfrm>
            <a:off x="304494" y="1445507"/>
            <a:ext cx="6564895" cy="1252737"/>
            <a:chOff x="304494" y="1445507"/>
            <a:chExt cx="6784583" cy="1252737"/>
          </a:xfrm>
        </p:grpSpPr>
        <p:pic>
          <p:nvPicPr>
            <p:cNvPr id="23" name="Image 6" descr="preencoded.png">
              <a:extLst>
                <a:ext uri="{FF2B5EF4-FFF2-40B4-BE49-F238E27FC236}">
                  <a16:creationId xmlns:a16="http://schemas.microsoft.com/office/drawing/2014/main" id="{E37406A9-0D14-E55E-379F-A35D3D724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-15" b="-15"/>
            <a:stretch/>
          </p:blipFill>
          <p:spPr>
            <a:xfrm>
              <a:off x="304494" y="1445507"/>
              <a:ext cx="6784583" cy="1252737"/>
            </a:xfrm>
            <a:prstGeom prst="rect">
              <a:avLst/>
            </a:prstGeom>
          </p:spPr>
        </p:pic>
        <p:sp>
          <p:nvSpPr>
            <p:cNvPr id="26" name="Text 4"/>
            <p:cNvSpPr txBox="1"/>
            <p:nvPr/>
          </p:nvSpPr>
          <p:spPr>
            <a:xfrm>
              <a:off x="1057046" y="1576426"/>
              <a:ext cx="2684678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Engineering Survey Lab</a:t>
              </a:r>
              <a:endParaRPr lang="en-US" sz="1400" dirty="0"/>
            </a:p>
          </p:txBody>
        </p:sp>
        <p:sp>
          <p:nvSpPr>
            <p:cNvPr id="27" name="Text 5"/>
            <p:cNvSpPr txBox="1"/>
            <p:nvPr/>
          </p:nvSpPr>
          <p:spPr>
            <a:xfrm>
              <a:off x="1190548" y="1919326"/>
              <a:ext cx="2258821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Total Stations (Trimble &amp; Pentax)</a:t>
              </a:r>
              <a:endParaRPr lang="en-US" sz="1000" dirty="0"/>
            </a:p>
          </p:txBody>
        </p:sp>
        <p:pic>
          <p:nvPicPr>
            <p:cNvPr id="28" name="Image 4" descr="preencoded.png"/>
            <p:cNvPicPr>
              <a:picLocks noChangeAspect="1"/>
            </p:cNvPicPr>
            <p:nvPr/>
          </p:nvPicPr>
          <p:blipFill>
            <a:blip r:embed="rId12"/>
            <a:srcRect l="-400" r="-400"/>
            <a:stretch/>
          </p:blipFill>
          <p:spPr>
            <a:xfrm>
              <a:off x="1057046" y="1957730"/>
              <a:ext cx="57607" cy="114300"/>
            </a:xfrm>
            <a:prstGeom prst="rect">
              <a:avLst/>
            </a:prstGeom>
          </p:spPr>
        </p:pic>
        <p:sp>
          <p:nvSpPr>
            <p:cNvPr id="32" name="Text 7"/>
            <p:cNvSpPr txBox="1"/>
            <p:nvPr/>
          </p:nvSpPr>
          <p:spPr>
            <a:xfrm>
              <a:off x="1190549" y="2147926"/>
              <a:ext cx="1162202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Auto Levels</a:t>
              </a:r>
              <a:endParaRPr lang="en-US" sz="1000" dirty="0"/>
            </a:p>
          </p:txBody>
        </p:sp>
        <p:pic>
          <p:nvPicPr>
            <p:cNvPr id="33" name="Image 6" descr="preencoded.png"/>
            <p:cNvPicPr>
              <a:picLocks noChangeAspect="1"/>
            </p:cNvPicPr>
            <p:nvPr/>
          </p:nvPicPr>
          <p:blipFill>
            <a:blip r:embed="rId12"/>
            <a:srcRect l="-400" r="-400"/>
            <a:stretch/>
          </p:blipFill>
          <p:spPr>
            <a:xfrm>
              <a:off x="1057046" y="2186330"/>
              <a:ext cx="57607" cy="114300"/>
            </a:xfrm>
            <a:prstGeom prst="rect">
              <a:avLst/>
            </a:prstGeom>
          </p:spPr>
        </p:pic>
        <p:sp>
          <p:nvSpPr>
            <p:cNvPr id="36" name="Text 9"/>
            <p:cNvSpPr txBox="1"/>
            <p:nvPr/>
          </p:nvSpPr>
          <p:spPr>
            <a:xfrm>
              <a:off x="1190549" y="2348267"/>
              <a:ext cx="2068699" cy="2193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Trimble R12 GNSS Receivers</a:t>
              </a:r>
              <a:endParaRPr lang="en-US" sz="1000" dirty="0"/>
            </a:p>
          </p:txBody>
        </p:sp>
        <p:pic>
          <p:nvPicPr>
            <p:cNvPr id="37" name="Image 8" descr="preencoded.png"/>
            <p:cNvPicPr>
              <a:picLocks noChangeAspect="1"/>
            </p:cNvPicPr>
            <p:nvPr/>
          </p:nvPicPr>
          <p:blipFill>
            <a:blip r:embed="rId12"/>
            <a:srcRect l="-400" r="-400"/>
            <a:stretch/>
          </p:blipFill>
          <p:spPr>
            <a:xfrm>
              <a:off x="1057046" y="2414930"/>
              <a:ext cx="57607" cy="114300"/>
            </a:xfrm>
            <a:prstGeom prst="rect">
              <a:avLst/>
            </a:prstGeom>
          </p:spPr>
        </p:pic>
        <p:pic>
          <p:nvPicPr>
            <p:cNvPr id="1026" name="Picture 2" descr="3d scanner ">
              <a:extLst>
                <a:ext uri="{FF2B5EF4-FFF2-40B4-BE49-F238E27FC236}">
                  <a16:creationId xmlns:a16="http://schemas.microsoft.com/office/drawing/2014/main" id="{4CD0E005-E97D-9BDA-9628-965F2FD86C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59" y="1576142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F949FC0-88B0-E64E-C804-CE67A700D1C0}"/>
              </a:ext>
            </a:extLst>
          </p:cNvPr>
          <p:cNvGrpSpPr/>
          <p:nvPr/>
        </p:nvGrpSpPr>
        <p:grpSpPr>
          <a:xfrm>
            <a:off x="304494" y="4852825"/>
            <a:ext cx="6564895" cy="1181405"/>
            <a:chOff x="332656" y="4252963"/>
            <a:chExt cx="6784583" cy="1181405"/>
          </a:xfrm>
        </p:grpSpPr>
        <p:pic>
          <p:nvPicPr>
            <p:cNvPr id="46" name="Image 13" descr="preencoded.png"/>
            <p:cNvPicPr>
              <a:picLocks noChangeAspect="1"/>
            </p:cNvPicPr>
            <p:nvPr/>
          </p:nvPicPr>
          <p:blipFill>
            <a:blip r:embed="rId14"/>
            <a:srcRect t="-12" b="-12"/>
            <a:stretch/>
          </p:blipFill>
          <p:spPr>
            <a:xfrm>
              <a:off x="332656" y="4252963"/>
              <a:ext cx="6784583" cy="1181405"/>
            </a:xfrm>
            <a:prstGeom prst="rect">
              <a:avLst/>
            </a:prstGeom>
          </p:spPr>
        </p:pic>
        <p:sp>
          <p:nvSpPr>
            <p:cNvPr id="52" name="Text 15"/>
            <p:cNvSpPr txBox="1"/>
            <p:nvPr/>
          </p:nvSpPr>
          <p:spPr>
            <a:xfrm>
              <a:off x="1028700" y="4453128"/>
              <a:ext cx="4385272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Advanced Engineering Surveying Laboratory </a:t>
              </a:r>
              <a:endParaRPr lang="en-US" sz="1400" dirty="0"/>
            </a:p>
          </p:txBody>
        </p:sp>
        <p:sp>
          <p:nvSpPr>
            <p:cNvPr id="53" name="Text 16"/>
            <p:cNvSpPr txBox="1"/>
            <p:nvPr/>
          </p:nvSpPr>
          <p:spPr>
            <a:xfrm>
              <a:off x="1209751" y="4796028"/>
              <a:ext cx="1515161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CORS Station</a:t>
              </a:r>
              <a:endParaRPr lang="en-US" sz="1000" dirty="0"/>
            </a:p>
          </p:txBody>
        </p:sp>
        <p:pic>
          <p:nvPicPr>
            <p:cNvPr id="54" name="Image 15" descr="preencoded.png"/>
            <p:cNvPicPr>
              <a:picLocks noChangeAspect="1"/>
            </p:cNvPicPr>
            <p:nvPr/>
          </p:nvPicPr>
          <p:blipFill>
            <a:blip r:embed="rId15"/>
            <a:srcRect l="-2571" r="-2571"/>
            <a:stretch/>
          </p:blipFill>
          <p:spPr>
            <a:xfrm>
              <a:off x="1028700" y="4833518"/>
              <a:ext cx="105156" cy="114300"/>
            </a:xfrm>
            <a:prstGeom prst="rect">
              <a:avLst/>
            </a:prstGeom>
          </p:spPr>
        </p:pic>
        <p:sp>
          <p:nvSpPr>
            <p:cNvPr id="55" name="Text 17"/>
            <p:cNvSpPr txBox="1"/>
            <p:nvPr/>
          </p:nvSpPr>
          <p:spPr>
            <a:xfrm>
              <a:off x="1209751" y="5043830"/>
              <a:ext cx="1564538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4B5563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Handheld GPS Units</a:t>
              </a:r>
              <a:endParaRPr lang="en-US" sz="1000" dirty="0"/>
            </a:p>
          </p:txBody>
        </p:sp>
        <p:pic>
          <p:nvPicPr>
            <p:cNvPr id="56" name="Image 16" descr="preencoded.png"/>
            <p:cNvPicPr>
              <a:picLocks noChangeAspect="1"/>
            </p:cNvPicPr>
            <p:nvPr/>
          </p:nvPicPr>
          <p:blipFill>
            <a:blip r:embed="rId15"/>
            <a:srcRect l="-2571" r="-2571"/>
            <a:stretch/>
          </p:blipFill>
          <p:spPr>
            <a:xfrm>
              <a:off x="1028700" y="5081321"/>
              <a:ext cx="105156" cy="114300"/>
            </a:xfrm>
            <a:prstGeom prst="rect">
              <a:avLst/>
            </a:prstGeom>
          </p:spPr>
        </p:pic>
        <p:pic>
          <p:nvPicPr>
            <p:cNvPr id="1030" name="Picture 6" descr="Surveying ">
              <a:extLst>
                <a:ext uri="{FF2B5EF4-FFF2-40B4-BE49-F238E27FC236}">
                  <a16:creationId xmlns:a16="http://schemas.microsoft.com/office/drawing/2014/main" id="{0156C91C-3834-9086-9150-E6651BB3E5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59" y="4402027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C2EE259-0009-B6BC-1E94-655909CB79AD}"/>
              </a:ext>
            </a:extLst>
          </p:cNvPr>
          <p:cNvGrpSpPr/>
          <p:nvPr/>
        </p:nvGrpSpPr>
        <p:grpSpPr>
          <a:xfrm>
            <a:off x="304494" y="3098790"/>
            <a:ext cx="6564895" cy="1353490"/>
            <a:chOff x="304494" y="2842781"/>
            <a:chExt cx="6784583" cy="1353490"/>
          </a:xfrm>
        </p:grpSpPr>
        <p:pic>
          <p:nvPicPr>
            <p:cNvPr id="29" name="Image 6" descr="preencoded.png">
              <a:extLst>
                <a:ext uri="{FF2B5EF4-FFF2-40B4-BE49-F238E27FC236}">
                  <a16:creationId xmlns:a16="http://schemas.microsoft.com/office/drawing/2014/main" id="{5DA393B8-DF08-28AF-DE4B-E71263427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-15" b="-15"/>
            <a:stretch/>
          </p:blipFill>
          <p:spPr>
            <a:xfrm>
              <a:off x="304494" y="2842781"/>
              <a:ext cx="6784583" cy="1353490"/>
            </a:xfrm>
            <a:prstGeom prst="rect">
              <a:avLst/>
            </a:prstGeom>
          </p:spPr>
        </p:pic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580CFB70-89DB-A766-9792-9B2F28BEB17E}"/>
                </a:ext>
              </a:extLst>
            </p:cNvPr>
            <p:cNvGrpSpPr/>
            <p:nvPr/>
          </p:nvGrpSpPr>
          <p:grpSpPr>
            <a:xfrm>
              <a:off x="527059" y="3001254"/>
              <a:ext cx="6159358" cy="1036545"/>
              <a:chOff x="527059" y="3115666"/>
              <a:chExt cx="6159358" cy="1036545"/>
            </a:xfrm>
          </p:grpSpPr>
          <p:sp>
            <p:nvSpPr>
              <p:cNvPr id="41" name="Text 11"/>
              <p:cNvSpPr txBox="1"/>
              <p:nvPr/>
            </p:nvSpPr>
            <p:spPr>
              <a:xfrm>
                <a:off x="1028700" y="3119018"/>
                <a:ext cx="2635301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Photogrammetry Lab</a:t>
                </a:r>
                <a:endParaRPr lang="en-US" sz="1400" dirty="0"/>
              </a:p>
            </p:txBody>
          </p:sp>
          <p:sp>
            <p:nvSpPr>
              <p:cNvPr id="42" name="Text 12"/>
              <p:cNvSpPr txBox="1"/>
              <p:nvPr/>
            </p:nvSpPr>
            <p:spPr>
              <a:xfrm>
                <a:off x="1209751" y="3461918"/>
                <a:ext cx="2454250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000" dirty="0">
                    <a:solidFill>
                      <a:srgbClr val="4B5563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DJI Phantom 4 Pro</a:t>
                </a:r>
                <a:endParaRPr lang="en-US" sz="1000" dirty="0"/>
              </a:p>
            </p:txBody>
          </p:sp>
          <p:pic>
            <p:nvPicPr>
              <p:cNvPr id="43" name="Image 11" descr="preencoded.png"/>
              <p:cNvPicPr>
                <a:picLocks noChangeAspect="1"/>
              </p:cNvPicPr>
              <p:nvPr/>
            </p:nvPicPr>
            <p:blipFill>
              <a:blip r:embed="rId15"/>
              <a:srcRect l="-2571" r="-2571"/>
              <a:stretch/>
            </p:blipFill>
            <p:spPr>
              <a:xfrm>
                <a:off x="1028700" y="3500323"/>
                <a:ext cx="105156" cy="114300"/>
              </a:xfrm>
              <a:prstGeom prst="rect">
                <a:avLst/>
              </a:prstGeom>
            </p:spPr>
          </p:pic>
          <p:sp>
            <p:nvSpPr>
              <p:cNvPr id="44" name="Text 13"/>
              <p:cNvSpPr txBox="1"/>
              <p:nvPr/>
            </p:nvSpPr>
            <p:spPr>
              <a:xfrm>
                <a:off x="1209751" y="3709721"/>
                <a:ext cx="2800807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000" dirty="0">
                    <a:solidFill>
                      <a:srgbClr val="4B5563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SenseFly eBee Mapping Drone</a:t>
                </a:r>
                <a:endParaRPr lang="en-US" sz="1000" dirty="0"/>
              </a:p>
            </p:txBody>
          </p:sp>
          <p:pic>
            <p:nvPicPr>
              <p:cNvPr id="45" name="Image 12" descr="preencoded.png"/>
              <p:cNvPicPr>
                <a:picLocks noChangeAspect="1"/>
              </p:cNvPicPr>
              <p:nvPr/>
            </p:nvPicPr>
            <p:blipFill>
              <a:blip r:embed="rId15"/>
              <a:srcRect l="-2571" r="-2571"/>
              <a:stretch/>
            </p:blipFill>
            <p:spPr>
              <a:xfrm>
                <a:off x="1028700" y="3748126"/>
                <a:ext cx="105156" cy="114300"/>
              </a:xfrm>
              <a:prstGeom prst="rect">
                <a:avLst/>
              </a:prstGeom>
            </p:spPr>
          </p:pic>
          <p:pic>
            <p:nvPicPr>
              <p:cNvPr id="1028" name="Picture 4" descr="Photogrammetry ">
                <a:extLst>
                  <a:ext uri="{FF2B5EF4-FFF2-40B4-BE49-F238E27FC236}">
                    <a16:creationId xmlns:a16="http://schemas.microsoft.com/office/drawing/2014/main" id="{481695ED-86A8-2E31-D7AD-782C1D2E73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7059" y="3115666"/>
                <a:ext cx="360000" cy="36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Text 13">
                <a:extLst>
                  <a:ext uri="{FF2B5EF4-FFF2-40B4-BE49-F238E27FC236}">
                    <a16:creationId xmlns:a16="http://schemas.microsoft.com/office/drawing/2014/main" id="{241D35C8-CFE1-81CE-C052-9F5100B7CFC7}"/>
                  </a:ext>
                </a:extLst>
              </p:cNvPr>
              <p:cNvSpPr txBox="1"/>
              <p:nvPr/>
            </p:nvSpPr>
            <p:spPr>
              <a:xfrm>
                <a:off x="1209751" y="3961101"/>
                <a:ext cx="2800807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000" dirty="0">
                    <a:solidFill>
                      <a:srgbClr val="4B5563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DJI Matrice 250 RTK</a:t>
                </a:r>
                <a:endParaRPr lang="en-US" sz="1000" dirty="0"/>
              </a:p>
            </p:txBody>
          </p:sp>
          <p:pic>
            <p:nvPicPr>
              <p:cNvPr id="63" name="Image 12" descr="preencoded.png">
                <a:extLst>
                  <a:ext uri="{FF2B5EF4-FFF2-40B4-BE49-F238E27FC236}">
                    <a16:creationId xmlns:a16="http://schemas.microsoft.com/office/drawing/2014/main" id="{C6CD2521-F923-5111-2179-335DCDF984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 l="-2571" r="-2571"/>
              <a:stretch/>
            </p:blipFill>
            <p:spPr>
              <a:xfrm>
                <a:off x="1028700" y="3999506"/>
                <a:ext cx="105156" cy="114300"/>
              </a:xfrm>
              <a:prstGeom prst="rect">
                <a:avLst/>
              </a:prstGeom>
            </p:spPr>
          </p:pic>
          <p:sp>
            <p:nvSpPr>
              <p:cNvPr id="64" name="Text 13">
                <a:extLst>
                  <a:ext uri="{FF2B5EF4-FFF2-40B4-BE49-F238E27FC236}">
                    <a16:creationId xmlns:a16="http://schemas.microsoft.com/office/drawing/2014/main" id="{7F0F09BD-0F06-08B0-5123-60F2416A9A7B}"/>
                  </a:ext>
                </a:extLst>
              </p:cNvPr>
              <p:cNvSpPr txBox="1"/>
              <p:nvPr/>
            </p:nvSpPr>
            <p:spPr>
              <a:xfrm>
                <a:off x="3885610" y="3443897"/>
                <a:ext cx="2800807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000" dirty="0">
                    <a:solidFill>
                      <a:srgbClr val="4B5563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Network attached storage</a:t>
                </a:r>
                <a:endParaRPr lang="en-US" sz="1000" dirty="0"/>
              </a:p>
            </p:txBody>
          </p:sp>
          <p:pic>
            <p:nvPicPr>
              <p:cNvPr id="65" name="Image 12" descr="preencoded.png">
                <a:extLst>
                  <a:ext uri="{FF2B5EF4-FFF2-40B4-BE49-F238E27FC236}">
                    <a16:creationId xmlns:a16="http://schemas.microsoft.com/office/drawing/2014/main" id="{CD5B65C4-EBB4-566E-2A8C-651B03B16A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 l="-2571" r="-2571"/>
              <a:stretch/>
            </p:blipFill>
            <p:spPr>
              <a:xfrm>
                <a:off x="3704559" y="3482302"/>
                <a:ext cx="105156" cy="114300"/>
              </a:xfrm>
              <a:prstGeom prst="rect">
                <a:avLst/>
              </a:prstGeom>
            </p:spPr>
          </p:pic>
          <p:sp>
            <p:nvSpPr>
              <p:cNvPr id="66" name="Text 13">
                <a:extLst>
                  <a:ext uri="{FF2B5EF4-FFF2-40B4-BE49-F238E27FC236}">
                    <a16:creationId xmlns:a16="http://schemas.microsoft.com/office/drawing/2014/main" id="{DECF40BA-B98E-CF87-2EBB-8927C48B9D83}"/>
                  </a:ext>
                </a:extLst>
              </p:cNvPr>
              <p:cNvSpPr txBox="1"/>
              <p:nvPr/>
            </p:nvSpPr>
            <p:spPr>
              <a:xfrm>
                <a:off x="3885610" y="3695925"/>
                <a:ext cx="2800807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000" dirty="0">
                    <a:solidFill>
                      <a:srgbClr val="4B5563"/>
                    </a:solidFill>
                    <a:latin typeface="Open Sans" pitchFamily="34" charset="0"/>
                    <a:ea typeface="Open Sans" pitchFamily="34" charset="-122"/>
                    <a:cs typeface="Open Sans" pitchFamily="34" charset="-120"/>
                  </a:rPr>
                  <a:t>GNSS Data Processing Workstation</a:t>
                </a:r>
                <a:endParaRPr lang="en-US" sz="1000" dirty="0"/>
              </a:p>
            </p:txBody>
          </p:sp>
          <p:pic>
            <p:nvPicPr>
              <p:cNvPr id="67" name="Image 12" descr="preencoded.png">
                <a:extLst>
                  <a:ext uri="{FF2B5EF4-FFF2-40B4-BE49-F238E27FC236}">
                    <a16:creationId xmlns:a16="http://schemas.microsoft.com/office/drawing/2014/main" id="{7ADBD4B8-344D-BBA6-FD66-42C940D06F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 l="-2571" r="-2571"/>
              <a:stretch/>
            </p:blipFill>
            <p:spPr>
              <a:xfrm>
                <a:off x="3704559" y="3734330"/>
                <a:ext cx="105156" cy="114300"/>
              </a:xfrm>
              <a:prstGeom prst="rect">
                <a:avLst/>
              </a:prstGeom>
            </p:spPr>
          </p:pic>
        </p:grpSp>
      </p:grpSp>
      <p:pic>
        <p:nvPicPr>
          <p:cNvPr id="1032" name="Picture 8" descr="DJI Phantom 4 Pro">
            <a:extLst>
              <a:ext uri="{FF2B5EF4-FFF2-40B4-BE49-F238E27FC236}">
                <a16:creationId xmlns:a16="http://schemas.microsoft.com/office/drawing/2014/main" id="{287CD31E-9624-0612-C986-EE75FC5B1D2F}"/>
              </a:ext>
            </a:extLst>
          </p:cNvPr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348" y="4943375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enseFly eBee Mapping Drone">
            <a:extLst>
              <a:ext uri="{FF2B5EF4-FFF2-40B4-BE49-F238E27FC236}">
                <a16:creationId xmlns:a16="http://schemas.microsoft.com/office/drawing/2014/main" id="{AB30435F-6317-5D29-6575-F5182FCA4D4F}"/>
              </a:ext>
            </a:extLst>
          </p:cNvPr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305" y="4943375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ji Lidar">
            <a:extLst>
              <a:ext uri="{FF2B5EF4-FFF2-40B4-BE49-F238E27FC236}">
                <a16:creationId xmlns:a16="http://schemas.microsoft.com/office/drawing/2014/main" id="{279C8CA3-1315-54EC-F157-A0D4EAAC4F8A}"/>
              </a:ext>
            </a:extLst>
          </p:cNvPr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305" y="1451893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otal Station (Trimble &amp; Pentax)">
            <a:extLst>
              <a:ext uri="{FF2B5EF4-FFF2-40B4-BE49-F238E27FC236}">
                <a16:creationId xmlns:a16="http://schemas.microsoft.com/office/drawing/2014/main" id="{0CF63454-5594-E5B2-8592-3A9DBEBB29DE}"/>
              </a:ext>
            </a:extLst>
          </p:cNvPr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305" y="3197634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rimble R12 GNSS Receiver">
            <a:extLst>
              <a:ext uri="{FF2B5EF4-FFF2-40B4-BE49-F238E27FC236}">
                <a16:creationId xmlns:a16="http://schemas.microsoft.com/office/drawing/2014/main" id="{C9022289-936B-1852-3EFE-43799B9FB7D3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348" y="1449097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573B34E3-E288-6AEA-2E9C-19A07371DAD5}"/>
              </a:ext>
            </a:extLst>
          </p:cNvPr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348" y="3196236"/>
            <a:ext cx="2304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561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F344A-39E9-47F3-BABB-F9F296B5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Construction Technology and Management 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2554882-1E6E-4440-81DB-F9318627E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/>
              <a:t>(CTAM) </a:t>
            </a:r>
            <a:r>
              <a:rPr lang="en-IN" dirty="0"/>
              <a:t>– CE 7</a:t>
            </a:r>
          </a:p>
        </p:txBody>
      </p:sp>
      <p:pic>
        <p:nvPicPr>
          <p:cNvPr id="3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9402233D-F352-495D-D0D2-9FDA86227DC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59667" y="-163181"/>
            <a:ext cx="1008000" cy="10405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7668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BFBD9-7206-736F-E006-6285F53D7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46B06721-0018-1B76-7704-8E25DD2109FD}"/>
              </a:ext>
            </a:extLst>
          </p:cNvPr>
          <p:cNvSpPr/>
          <p:nvPr/>
        </p:nvSpPr>
        <p:spPr>
          <a:xfrm>
            <a:off x="0" y="927659"/>
            <a:ext cx="12191694" cy="5720334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7B0BFC46-687C-26EE-4996-A60CFFEE714D}"/>
              </a:ext>
            </a:extLst>
          </p:cNvPr>
          <p:cNvSpPr/>
          <p:nvPr/>
        </p:nvSpPr>
        <p:spPr>
          <a:xfrm>
            <a:off x="5365817" y="1051453"/>
            <a:ext cx="1058146" cy="199596"/>
          </a:xfrm>
          <a:prstGeom prst="roundRect">
            <a:avLst>
              <a:gd name="adj" fmla="val 400000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Members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70F01D37-943B-46DA-45DD-984BA99DA95B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6EAC3332-36A4-B6B5-07CA-ACFAD2D273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7F21C5B6-5206-7FE9-CFCD-2DB5C6CA6CE0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Faculty, Research &amp; Achievements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0C5B9758-8B57-73B5-8BD7-5F1342ADD8F8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 Technology and Management – CTaM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C66218-DDDE-25AC-DC07-ECC11DD0EEA8}"/>
              </a:ext>
            </a:extLst>
          </p:cNvPr>
          <p:cNvGrpSpPr/>
          <p:nvPr/>
        </p:nvGrpSpPr>
        <p:grpSpPr>
          <a:xfrm>
            <a:off x="456822" y="1055747"/>
            <a:ext cx="6958962" cy="5476365"/>
            <a:chOff x="456822" y="1055747"/>
            <a:chExt cx="6959053" cy="5476365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0F488BA-63D8-3DE7-02ED-77679AE3B521}"/>
                </a:ext>
              </a:extLst>
            </p:cNvPr>
            <p:cNvGrpSpPr/>
            <p:nvPr/>
          </p:nvGrpSpPr>
          <p:grpSpPr>
            <a:xfrm>
              <a:off x="456822" y="1055747"/>
              <a:ext cx="6959053" cy="5476365"/>
              <a:chOff x="377732" y="322802"/>
              <a:chExt cx="6679708" cy="6845180"/>
            </a:xfrm>
          </p:grpSpPr>
          <p:sp>
            <p:nvSpPr>
              <p:cNvPr id="5" name="Text 2">
                <a:extLst>
                  <a:ext uri="{FF2B5EF4-FFF2-40B4-BE49-F238E27FC236}">
                    <a16:creationId xmlns:a16="http://schemas.microsoft.com/office/drawing/2014/main" id="{B6EC2D71-C7B9-93BE-FBDC-C8C33BBDEC41}"/>
                  </a:ext>
                </a:extLst>
              </p:cNvPr>
              <p:cNvSpPr txBox="1"/>
              <p:nvPr/>
            </p:nvSpPr>
            <p:spPr>
              <a:xfrm>
                <a:off x="673083" y="322802"/>
                <a:ext cx="2796235" cy="2670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F293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Faculty Members</a:t>
                </a:r>
                <a:endParaRPr lang="en-US" sz="1600" dirty="0"/>
              </a:p>
            </p:txBody>
          </p:sp>
          <p:pic>
            <p:nvPicPr>
              <p:cNvPr id="6" name="Image 1" descr="preencoded.png">
                <a:extLst>
                  <a:ext uri="{FF2B5EF4-FFF2-40B4-BE49-F238E27FC236}">
                    <a16:creationId xmlns:a16="http://schemas.microsoft.com/office/drawing/2014/main" id="{129B6CCD-ADCE-55BF-0BEE-F3AF166C8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1064" r="-1064"/>
              <a:stretch/>
            </p:blipFill>
            <p:spPr>
              <a:xfrm>
                <a:off x="377732" y="370353"/>
                <a:ext cx="219456" cy="171907"/>
              </a:xfrm>
              <a:prstGeom prst="rect">
                <a:avLst/>
              </a:prstGeom>
            </p:spPr>
          </p:pic>
          <p:sp>
            <p:nvSpPr>
              <p:cNvPr id="10" name="Shape 6">
                <a:extLst>
                  <a:ext uri="{FF2B5EF4-FFF2-40B4-BE49-F238E27FC236}">
                    <a16:creationId xmlns:a16="http://schemas.microsoft.com/office/drawing/2014/main" id="{C191557C-1A41-6B67-BC7C-48967DFBE3F2}"/>
                  </a:ext>
                </a:extLst>
              </p:cNvPr>
              <p:cNvSpPr/>
              <p:nvPr/>
            </p:nvSpPr>
            <p:spPr>
              <a:xfrm>
                <a:off x="1167161" y="906038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FBFCD557-9B19-0BD0-EB75-1A1D351F42A0}"/>
                  </a:ext>
                </a:extLst>
              </p:cNvPr>
              <p:cNvSpPr txBox="1"/>
              <p:nvPr/>
            </p:nvSpPr>
            <p:spPr>
              <a:xfrm>
                <a:off x="125431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Nanthagopalan</a:t>
                </a:r>
              </a:p>
            </p:txBody>
          </p:sp>
          <p:sp>
            <p:nvSpPr>
              <p:cNvPr id="14" name="Shape 10">
                <a:extLst>
                  <a:ext uri="{FF2B5EF4-FFF2-40B4-BE49-F238E27FC236}">
                    <a16:creationId xmlns:a16="http://schemas.microsoft.com/office/drawing/2014/main" id="{BF3483A6-96E8-3CF1-69E9-59988A749213}"/>
                  </a:ext>
                </a:extLst>
              </p:cNvPr>
              <p:cNvSpPr/>
              <p:nvPr/>
            </p:nvSpPr>
            <p:spPr>
              <a:xfrm>
                <a:off x="4665732" y="906038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18" name="Shape 14">
                <a:extLst>
                  <a:ext uri="{FF2B5EF4-FFF2-40B4-BE49-F238E27FC236}">
                    <a16:creationId xmlns:a16="http://schemas.microsoft.com/office/drawing/2014/main" id="{35A2956D-4725-3D90-C88A-80FC7D8C6EB3}"/>
                  </a:ext>
                </a:extLst>
              </p:cNvPr>
              <p:cNvSpPr/>
              <p:nvPr/>
            </p:nvSpPr>
            <p:spPr>
              <a:xfrm>
                <a:off x="1167161" y="2479785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2" name="Shape 18">
                <a:extLst>
                  <a:ext uri="{FF2B5EF4-FFF2-40B4-BE49-F238E27FC236}">
                    <a16:creationId xmlns:a16="http://schemas.microsoft.com/office/drawing/2014/main" id="{0E9CACC1-C2D3-A21C-393E-C6F02722D2F7}"/>
                  </a:ext>
                </a:extLst>
              </p:cNvPr>
              <p:cNvSpPr/>
              <p:nvPr/>
            </p:nvSpPr>
            <p:spPr>
              <a:xfrm>
                <a:off x="4664988" y="2479782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" name="Shape 22">
                <a:extLst>
                  <a:ext uri="{FF2B5EF4-FFF2-40B4-BE49-F238E27FC236}">
                    <a16:creationId xmlns:a16="http://schemas.microsoft.com/office/drawing/2014/main" id="{618FE595-FFE0-9DCD-05C1-E3B53F57DD8F}"/>
                  </a:ext>
                </a:extLst>
              </p:cNvPr>
              <p:cNvSpPr/>
              <p:nvPr/>
            </p:nvSpPr>
            <p:spPr>
              <a:xfrm>
                <a:off x="1167161" y="4041062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sp>
            <p:nvSpPr>
              <p:cNvPr id="30" name="Shape 26">
                <a:extLst>
                  <a:ext uri="{FF2B5EF4-FFF2-40B4-BE49-F238E27FC236}">
                    <a16:creationId xmlns:a16="http://schemas.microsoft.com/office/drawing/2014/main" id="{D6B514E1-8F55-AC3F-BA07-CBDB9B586002}"/>
                  </a:ext>
                </a:extLst>
              </p:cNvPr>
              <p:cNvSpPr/>
              <p:nvPr/>
            </p:nvSpPr>
            <p:spPr>
              <a:xfrm>
                <a:off x="4664988" y="4049390"/>
                <a:ext cx="27644" cy="584976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1" name="Text 27">
                <a:extLst>
                  <a:ext uri="{FF2B5EF4-FFF2-40B4-BE49-F238E27FC236}">
                    <a16:creationId xmlns:a16="http://schemas.microsoft.com/office/drawing/2014/main" id="{CAA3CC35-B2D7-3B9B-73C2-1B900DD1B9B9}"/>
                  </a:ext>
                </a:extLst>
              </p:cNvPr>
              <p:cNvSpPr txBox="1"/>
              <p:nvPr/>
            </p:nvSpPr>
            <p:spPr>
              <a:xfrm>
                <a:off x="4759680" y="906038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Arnab Jana</a:t>
                </a:r>
              </a:p>
            </p:txBody>
          </p:sp>
          <p:sp>
            <p:nvSpPr>
              <p:cNvPr id="32" name="Text 28">
                <a:extLst>
                  <a:ext uri="{FF2B5EF4-FFF2-40B4-BE49-F238E27FC236}">
                    <a16:creationId xmlns:a16="http://schemas.microsoft.com/office/drawing/2014/main" id="{C9EC9A24-7410-FECC-22D5-56F32F2C7F90}"/>
                  </a:ext>
                </a:extLst>
              </p:cNvPr>
              <p:cNvSpPr txBox="1"/>
              <p:nvPr/>
            </p:nvSpPr>
            <p:spPr>
              <a:xfrm>
                <a:off x="1065377" y="1606095"/>
                <a:ext cx="594360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34" name="Shape 30">
                <a:extLst>
                  <a:ext uri="{FF2B5EF4-FFF2-40B4-BE49-F238E27FC236}">
                    <a16:creationId xmlns:a16="http://schemas.microsoft.com/office/drawing/2014/main" id="{443A1DA6-169F-5C2A-EFB5-DA73888A75FB}"/>
                  </a:ext>
                </a:extLst>
              </p:cNvPr>
              <p:cNvSpPr/>
              <p:nvPr/>
            </p:nvSpPr>
            <p:spPr>
              <a:xfrm>
                <a:off x="1152777" y="5617986"/>
                <a:ext cx="28346" cy="580644"/>
              </a:xfrm>
              <a:prstGeom prst="roundRect">
                <a:avLst>
                  <a:gd name="adj" fmla="val 317297"/>
                </a:avLst>
              </a:prstGeom>
              <a:solidFill>
                <a:srgbClr val="3B82F6"/>
              </a:solidFill>
              <a:ln w="12700">
                <a:solidFill>
                  <a:srgbClr val="3B82F6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5" name="Text 31">
                <a:extLst>
                  <a:ext uri="{FF2B5EF4-FFF2-40B4-BE49-F238E27FC236}">
                    <a16:creationId xmlns:a16="http://schemas.microsoft.com/office/drawing/2014/main" id="{2741D954-F645-866E-6E09-A85B95408406}"/>
                  </a:ext>
                </a:extLst>
              </p:cNvPr>
              <p:cNvSpPr txBox="1"/>
              <p:nvPr/>
            </p:nvSpPr>
            <p:spPr>
              <a:xfrm>
                <a:off x="4747477" y="2479782"/>
                <a:ext cx="1796856" cy="48959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Muhammad Salman</a:t>
                </a:r>
                <a:endParaRPr lang="en-US" sz="1200" dirty="0"/>
              </a:p>
            </p:txBody>
          </p:sp>
          <p:sp>
            <p:nvSpPr>
              <p:cNvPr id="39" name="Text 35">
                <a:extLst>
                  <a:ext uri="{FF2B5EF4-FFF2-40B4-BE49-F238E27FC236}">
                    <a16:creationId xmlns:a16="http://schemas.microsoft.com/office/drawing/2014/main" id="{432EB04D-206D-383D-C70A-97C5E49FAB43}"/>
                  </a:ext>
                </a:extLst>
              </p:cNvPr>
              <p:cNvSpPr txBox="1"/>
              <p:nvPr/>
            </p:nvSpPr>
            <p:spPr>
              <a:xfrm>
                <a:off x="1239926" y="5617987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Varun Kumar Reja</a:t>
                </a:r>
                <a:endParaRPr lang="en-US" sz="1200" dirty="0"/>
              </a:p>
            </p:txBody>
          </p:sp>
          <p:sp>
            <p:nvSpPr>
              <p:cNvPr id="45" name="Shape 41">
                <a:extLst>
                  <a:ext uri="{FF2B5EF4-FFF2-40B4-BE49-F238E27FC236}">
                    <a16:creationId xmlns:a16="http://schemas.microsoft.com/office/drawing/2014/main" id="{0E6B8272-12D3-B854-135A-8DEE448FD86D}"/>
                  </a:ext>
                </a:extLst>
              </p:cNvPr>
              <p:cNvSpPr/>
              <p:nvPr/>
            </p:nvSpPr>
            <p:spPr>
              <a:xfrm>
                <a:off x="981151" y="6587338"/>
                <a:ext cx="5639105" cy="580644"/>
              </a:xfrm>
              <a:prstGeom prst="roundRect">
                <a:avLst>
                  <a:gd name="adj" fmla="val 15490"/>
                </a:avLst>
              </a:prstGeom>
              <a:solidFill>
                <a:srgbClr val="FFFFFF"/>
              </a:solidFill>
              <a:ln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8" name="Text 44">
                <a:extLst>
                  <a:ext uri="{FF2B5EF4-FFF2-40B4-BE49-F238E27FC236}">
                    <a16:creationId xmlns:a16="http://schemas.microsoft.com/office/drawing/2014/main" id="{DEC2E669-9567-1253-61AC-30F7029E1618}"/>
                  </a:ext>
                </a:extLst>
              </p:cNvPr>
              <p:cNvSpPr txBox="1"/>
              <p:nvPr/>
            </p:nvSpPr>
            <p:spPr>
              <a:xfrm>
                <a:off x="1065377" y="6915607"/>
                <a:ext cx="59920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8" name="Text 24">
                <a:extLst>
                  <a:ext uri="{FF2B5EF4-FFF2-40B4-BE49-F238E27FC236}">
                    <a16:creationId xmlns:a16="http://schemas.microsoft.com/office/drawing/2014/main" id="{E8026E59-F291-C1A6-D570-E5AB05D05AAD}"/>
                  </a:ext>
                </a:extLst>
              </p:cNvPr>
              <p:cNvSpPr txBox="1"/>
              <p:nvPr/>
            </p:nvSpPr>
            <p:spPr>
              <a:xfrm>
                <a:off x="1065377" y="6263093"/>
                <a:ext cx="5420563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23" name="Text 19">
                <a:extLst>
                  <a:ext uri="{FF2B5EF4-FFF2-40B4-BE49-F238E27FC236}">
                    <a16:creationId xmlns:a16="http://schemas.microsoft.com/office/drawing/2014/main" id="{E09BD010-6D9E-B7B2-AEA6-BC5197ACE44E}"/>
                  </a:ext>
                </a:extLst>
              </p:cNvPr>
              <p:cNvSpPr txBox="1"/>
              <p:nvPr/>
            </p:nvSpPr>
            <p:spPr>
              <a:xfrm>
                <a:off x="4747477" y="4049390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Swathy Manohar</a:t>
                </a:r>
                <a:endParaRPr lang="en-US" sz="1200" dirty="0"/>
              </a:p>
            </p:txBody>
          </p:sp>
          <p:sp>
            <p:nvSpPr>
              <p:cNvPr id="24" name="Text 20">
                <a:extLst>
                  <a:ext uri="{FF2B5EF4-FFF2-40B4-BE49-F238E27FC236}">
                    <a16:creationId xmlns:a16="http://schemas.microsoft.com/office/drawing/2014/main" id="{7C27D24E-5D3B-B703-4BBF-31FAA38C86C2}"/>
                  </a:ext>
                </a:extLst>
              </p:cNvPr>
              <p:cNvSpPr txBox="1"/>
              <p:nvPr/>
            </p:nvSpPr>
            <p:spPr>
              <a:xfrm>
                <a:off x="1065377" y="4275338"/>
                <a:ext cx="5532120" cy="1527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19" name="Text 15">
                <a:extLst>
                  <a:ext uri="{FF2B5EF4-FFF2-40B4-BE49-F238E27FC236}">
                    <a16:creationId xmlns:a16="http://schemas.microsoft.com/office/drawing/2014/main" id="{0EFCE69E-55A1-D758-A908-9E6F06CE6620}"/>
                  </a:ext>
                </a:extLst>
              </p:cNvPr>
              <p:cNvSpPr txBox="1"/>
              <p:nvPr/>
            </p:nvSpPr>
            <p:spPr>
              <a:xfrm>
                <a:off x="1254310" y="4041062"/>
                <a:ext cx="1796856" cy="1911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Albert Thomas</a:t>
                </a:r>
                <a:endParaRPr lang="en-US" sz="1200" dirty="0"/>
              </a:p>
            </p:txBody>
          </p:sp>
          <p:sp>
            <p:nvSpPr>
              <p:cNvPr id="15" name="Text 11">
                <a:extLst>
                  <a:ext uri="{FF2B5EF4-FFF2-40B4-BE49-F238E27FC236}">
                    <a16:creationId xmlns:a16="http://schemas.microsoft.com/office/drawing/2014/main" id="{54ACCB23-0BC6-C224-D568-BCAB4EAAFE6F}"/>
                  </a:ext>
                </a:extLst>
              </p:cNvPr>
              <p:cNvSpPr txBox="1"/>
              <p:nvPr/>
            </p:nvSpPr>
            <p:spPr>
              <a:xfrm>
                <a:off x="1254310" y="2479784"/>
                <a:ext cx="1796856" cy="4210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l">
                  <a:buNone/>
                </a:pPr>
                <a:r>
                  <a:rPr lang="pt-BR" sz="12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Prof. Venkata Santosh Kumar Delhi</a:t>
                </a:r>
                <a:endParaRPr lang="en-US" sz="1200" dirty="0"/>
              </a:p>
            </p:txBody>
          </p:sp>
        </p:grpSp>
        <p:pic>
          <p:nvPicPr>
            <p:cNvPr id="119" name="Picture 4">
              <a:extLst>
                <a:ext uri="{FF2B5EF4-FFF2-40B4-BE49-F238E27FC236}">
                  <a16:creationId xmlns:a16="http://schemas.microsoft.com/office/drawing/2014/main" id="{27E1603E-6F02-4FFE-F601-085E1BC1EE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71807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4">
              <a:extLst>
                <a:ext uri="{FF2B5EF4-FFF2-40B4-BE49-F238E27FC236}">
                  <a16:creationId xmlns:a16="http://schemas.microsoft.com/office/drawing/2014/main" id="{D688C532-DF85-344A-BD47-A0BF0FE5CE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71807" y="277892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4">
              <a:extLst>
                <a:ext uri="{FF2B5EF4-FFF2-40B4-BE49-F238E27FC236}">
                  <a16:creationId xmlns:a16="http://schemas.microsoft.com/office/drawing/2014/main" id="{68F49D60-511A-4F3D-F3E5-617150B720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95" b="15295"/>
            <a:stretch/>
          </p:blipFill>
          <p:spPr bwMode="auto">
            <a:xfrm>
              <a:off x="471807" y="403549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">
              <a:extLst>
                <a:ext uri="{FF2B5EF4-FFF2-40B4-BE49-F238E27FC236}">
                  <a16:creationId xmlns:a16="http://schemas.microsoft.com/office/drawing/2014/main" id="{41E9F2CC-59E1-6EA7-A854-83ECB2D5BB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" r="207"/>
            <a:stretch/>
          </p:blipFill>
          <p:spPr bwMode="auto">
            <a:xfrm>
              <a:off x="456822" y="5292066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>
              <a:extLst>
                <a:ext uri="{FF2B5EF4-FFF2-40B4-BE49-F238E27FC236}">
                  <a16:creationId xmlns:a16="http://schemas.microsoft.com/office/drawing/2014/main" id="{45CF50DE-D741-D09D-29A2-5B9936B698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111834" y="1522355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4">
              <a:extLst>
                <a:ext uri="{FF2B5EF4-FFF2-40B4-BE49-F238E27FC236}">
                  <a16:creationId xmlns:a16="http://schemas.microsoft.com/office/drawing/2014/main" id="{96C30B8E-17BC-94C2-6E24-0FA03279A2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"/>
            <a:stretch/>
          </p:blipFill>
          <p:spPr bwMode="auto">
            <a:xfrm>
              <a:off x="4111059" y="2781401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">
              <a:extLst>
                <a:ext uri="{FF2B5EF4-FFF2-40B4-BE49-F238E27FC236}">
                  <a16:creationId xmlns:a16="http://schemas.microsoft.com/office/drawing/2014/main" id="{4EA4BFEE-9C9E-E581-6E26-52BB102A9A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79" b="11079"/>
            <a:stretch/>
          </p:blipFill>
          <p:spPr bwMode="auto">
            <a:xfrm>
              <a:off x="4111059" y="4037138"/>
              <a:ext cx="720000" cy="72000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3BDF87E1-7BA6-2471-753F-C40A26238CB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35">
            <a:extLst>
              <a:ext uri="{FF2B5EF4-FFF2-40B4-BE49-F238E27FC236}">
                <a16:creationId xmlns:a16="http://schemas.microsoft.com/office/drawing/2014/main" id="{47C73547-4A3B-D780-E367-0CACBD05DBC1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CE7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4798EA-3C8D-A18E-FD26-4B25FB55C0CF}"/>
              </a:ext>
            </a:extLst>
          </p:cNvPr>
          <p:cNvGrpSpPr/>
          <p:nvPr/>
        </p:nvGrpSpPr>
        <p:grpSpPr>
          <a:xfrm>
            <a:off x="6998642" y="1050460"/>
            <a:ext cx="4962722" cy="5268942"/>
            <a:chOff x="6998642" y="1050460"/>
            <a:chExt cx="4962722" cy="5268942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55215A53-0A71-051F-57EE-2207BEA9F8DC}"/>
                </a:ext>
              </a:extLst>
            </p:cNvPr>
            <p:cNvGrpSpPr/>
            <p:nvPr/>
          </p:nvGrpSpPr>
          <p:grpSpPr>
            <a:xfrm>
              <a:off x="6998642" y="1101685"/>
              <a:ext cx="4962722" cy="5217717"/>
              <a:chOff x="7115861" y="-3456087"/>
              <a:chExt cx="4339757" cy="9315749"/>
            </a:xfrm>
          </p:grpSpPr>
          <p:sp>
            <p:nvSpPr>
              <p:cNvPr id="52" name="Text 47">
                <a:extLst>
                  <a:ext uri="{FF2B5EF4-FFF2-40B4-BE49-F238E27FC236}">
                    <a16:creationId xmlns:a16="http://schemas.microsoft.com/office/drawing/2014/main" id="{D275AE49-FD83-3088-A7F4-6D9E6F23958F}"/>
                  </a:ext>
                </a:extLst>
              </p:cNvPr>
              <p:cNvSpPr txBox="1"/>
              <p:nvPr/>
            </p:nvSpPr>
            <p:spPr>
              <a:xfrm>
                <a:off x="7329615" y="857615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 Group Achievements </a:t>
                </a:r>
                <a:endParaRPr lang="en-US" sz="1600" dirty="0"/>
              </a:p>
            </p:txBody>
          </p:sp>
          <p:pic>
            <p:nvPicPr>
              <p:cNvPr id="53" name="Image 3" descr="preencoded.png">
                <a:extLst>
                  <a:ext uri="{FF2B5EF4-FFF2-40B4-BE49-F238E27FC236}">
                    <a16:creationId xmlns:a16="http://schemas.microsoft.com/office/drawing/2014/main" id="{B86C8111-9E6C-997D-0603-AF088A3E7C1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/>
              <a:srcRect t="-842" b="-842"/>
              <a:stretch/>
            </p:blipFill>
            <p:spPr>
              <a:xfrm>
                <a:off x="7142554" y="798293"/>
                <a:ext cx="188886" cy="385648"/>
              </a:xfrm>
              <a:prstGeom prst="rect">
                <a:avLst/>
              </a:prstGeom>
            </p:spPr>
          </p:pic>
          <p:sp>
            <p:nvSpPr>
              <p:cNvPr id="54" name="Shape 48">
                <a:extLst>
                  <a:ext uri="{FF2B5EF4-FFF2-40B4-BE49-F238E27FC236}">
                    <a16:creationId xmlns:a16="http://schemas.microsoft.com/office/drawing/2014/main" id="{13D9A5D2-6979-144E-0C53-9CCC1C76AE13}"/>
                  </a:ext>
                </a:extLst>
              </p:cNvPr>
              <p:cNvSpPr/>
              <p:nvPr/>
            </p:nvSpPr>
            <p:spPr>
              <a:xfrm>
                <a:off x="7115861" y="1439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5" name="Image 4" descr="preencoded.png">
                <a:extLst>
                  <a:ext uri="{FF2B5EF4-FFF2-40B4-BE49-F238E27FC236}">
                    <a16:creationId xmlns:a16="http://schemas.microsoft.com/office/drawing/2014/main" id="{E488FBF2-3224-796E-3606-FCD4BA62E5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4"/>
              <a:srcRect l="-837" r="-837"/>
              <a:stretch/>
            </p:blipFill>
            <p:spPr>
              <a:xfrm>
                <a:off x="7240219" y="1633955"/>
                <a:ext cx="125924" cy="257099"/>
              </a:xfrm>
              <a:prstGeom prst="rect">
                <a:avLst/>
              </a:prstGeom>
            </p:spPr>
          </p:pic>
          <p:sp>
            <p:nvSpPr>
              <p:cNvPr id="56" name="Text 49">
                <a:extLst>
                  <a:ext uri="{FF2B5EF4-FFF2-40B4-BE49-F238E27FC236}">
                    <a16:creationId xmlns:a16="http://schemas.microsoft.com/office/drawing/2014/main" id="{015B1645-17A7-0555-7DB9-10681B5942B1}"/>
                  </a:ext>
                </a:extLst>
              </p:cNvPr>
              <p:cNvSpPr txBox="1"/>
              <p:nvPr/>
            </p:nvSpPr>
            <p:spPr>
              <a:xfrm>
                <a:off x="7468819" y="1436069"/>
                <a:ext cx="3977521" cy="6099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International Collaborations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U. Sydney, ETH Zurich, MIT, Teesside etc.</a:t>
                </a:r>
              </a:p>
            </p:txBody>
          </p:sp>
          <p:sp>
            <p:nvSpPr>
              <p:cNvPr id="58" name="Shape 51">
                <a:extLst>
                  <a:ext uri="{FF2B5EF4-FFF2-40B4-BE49-F238E27FC236}">
                    <a16:creationId xmlns:a16="http://schemas.microsoft.com/office/drawing/2014/main" id="{63DBE76E-0201-D420-7CFF-261A7589A05B}"/>
                  </a:ext>
                </a:extLst>
              </p:cNvPr>
              <p:cNvSpPr/>
              <p:nvPr/>
            </p:nvSpPr>
            <p:spPr>
              <a:xfrm>
                <a:off x="7115861" y="220206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59" name="Image 5" descr="preencoded.png">
                <a:extLst>
                  <a:ext uri="{FF2B5EF4-FFF2-40B4-BE49-F238E27FC236}">
                    <a16:creationId xmlns:a16="http://schemas.microsoft.com/office/drawing/2014/main" id="{F00DD830-6BCC-376F-AC01-A76DD691FB6F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/>
              <a:srcRect l="-837" r="-837"/>
              <a:stretch/>
            </p:blipFill>
            <p:spPr>
              <a:xfrm>
                <a:off x="7240219" y="2363912"/>
                <a:ext cx="125924" cy="257099"/>
              </a:xfrm>
              <a:prstGeom prst="rect">
                <a:avLst/>
              </a:prstGeom>
            </p:spPr>
          </p:pic>
          <p:sp>
            <p:nvSpPr>
              <p:cNvPr id="60" name="Text 52">
                <a:extLst>
                  <a:ext uri="{FF2B5EF4-FFF2-40B4-BE49-F238E27FC236}">
                    <a16:creationId xmlns:a16="http://schemas.microsoft.com/office/drawing/2014/main" id="{6664E8F2-BE31-C2A0-DE0B-B577BE0189C0}"/>
                  </a:ext>
                </a:extLst>
              </p:cNvPr>
              <p:cNvSpPr txBox="1"/>
              <p:nvPr/>
            </p:nvSpPr>
            <p:spPr>
              <a:xfrm>
                <a:off x="7468819" y="2198679"/>
                <a:ext cx="3955263" cy="6123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Prestigious Fellowships</a:t>
                </a:r>
              </a:p>
              <a:p>
                <a:pPr lvl="0">
                  <a:defRPr/>
                </a:pPr>
                <a:r>
                  <a:rPr lang="en-US" sz="1200" dirty="0">
                    <a:solidFill>
                      <a:srgbClr val="6B7280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Associate - IAS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, DST-BHAVAN, R.S. Subramanian, </a:t>
                </a:r>
                <a:r>
                  <a:rPr lang="en-US" sz="1200" dirty="0">
                    <a:solidFill>
                      <a:srgbClr val="4B5563"/>
                    </a:solidFill>
                    <a:ea typeface="Open Sans" pitchFamily="34" charset="-122"/>
                    <a:cs typeface="Open Sans" pitchFamily="34" charset="-120"/>
                  </a:rPr>
                  <a:t>UNESCO Fellowship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Shape 54">
                <a:extLst>
                  <a:ext uri="{FF2B5EF4-FFF2-40B4-BE49-F238E27FC236}">
                    <a16:creationId xmlns:a16="http://schemas.microsoft.com/office/drawing/2014/main" id="{9B37F35C-EC1E-48B4-B36A-5D79FE0F469C}"/>
                  </a:ext>
                </a:extLst>
              </p:cNvPr>
              <p:cNvSpPr/>
              <p:nvPr/>
            </p:nvSpPr>
            <p:spPr>
              <a:xfrm>
                <a:off x="7115861" y="2963760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4" name="Text 55">
                <a:extLst>
                  <a:ext uri="{FF2B5EF4-FFF2-40B4-BE49-F238E27FC236}">
                    <a16:creationId xmlns:a16="http://schemas.microsoft.com/office/drawing/2014/main" id="{8C887378-1B81-8708-0828-BAAA16F0FE97}"/>
                  </a:ext>
                </a:extLst>
              </p:cNvPr>
              <p:cNvSpPr txBox="1"/>
              <p:nvPr/>
            </p:nvSpPr>
            <p:spPr>
              <a:xfrm>
                <a:off x="7468819" y="2999617"/>
                <a:ext cx="3955263" cy="57313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Notable Awards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NSG Counter-IED Innovator Award, Thorpe Medal, Best Paper awards</a:t>
                </a:r>
              </a:p>
            </p:txBody>
          </p:sp>
          <p:sp>
            <p:nvSpPr>
              <p:cNvPr id="66" name="Shape 57">
                <a:extLst>
                  <a:ext uri="{FF2B5EF4-FFF2-40B4-BE49-F238E27FC236}">
                    <a16:creationId xmlns:a16="http://schemas.microsoft.com/office/drawing/2014/main" id="{27FD1128-79B2-744A-76D8-706F2758BFF3}"/>
                  </a:ext>
                </a:extLst>
              </p:cNvPr>
              <p:cNvSpPr/>
              <p:nvPr/>
            </p:nvSpPr>
            <p:spPr>
              <a:xfrm>
                <a:off x="7115861" y="3725454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68" name="Text 58">
                <a:extLst>
                  <a:ext uri="{FF2B5EF4-FFF2-40B4-BE49-F238E27FC236}">
                    <a16:creationId xmlns:a16="http://schemas.microsoft.com/office/drawing/2014/main" id="{6FE6EC27-8C08-4D81-ED69-F4978A4D57AF}"/>
                  </a:ext>
                </a:extLst>
              </p:cNvPr>
              <p:cNvSpPr txBox="1"/>
              <p:nvPr/>
            </p:nvSpPr>
            <p:spPr>
              <a:xfrm>
                <a:off x="7468819" y="3697110"/>
                <a:ext cx="3977521" cy="6357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Innovation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5 Patents have been granted</a:t>
                </a:r>
              </a:p>
            </p:txBody>
          </p:sp>
          <p:sp>
            <p:nvSpPr>
              <p:cNvPr id="70" name="Shape 60">
                <a:extLst>
                  <a:ext uri="{FF2B5EF4-FFF2-40B4-BE49-F238E27FC236}">
                    <a16:creationId xmlns:a16="http://schemas.microsoft.com/office/drawing/2014/main" id="{E1B2119D-F4B8-2EE5-50F0-58D0283377F3}"/>
                  </a:ext>
                </a:extLst>
              </p:cNvPr>
              <p:cNvSpPr/>
              <p:nvPr/>
            </p:nvSpPr>
            <p:spPr>
              <a:xfrm>
                <a:off x="7115861" y="4488065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 dirty="0"/>
              </a:p>
            </p:txBody>
          </p:sp>
          <p:pic>
            <p:nvPicPr>
              <p:cNvPr id="71" name="Image 8" descr="preencoded.png">
                <a:extLst>
                  <a:ext uri="{FF2B5EF4-FFF2-40B4-BE49-F238E27FC236}">
                    <a16:creationId xmlns:a16="http://schemas.microsoft.com/office/drawing/2014/main" id="{DE18DAB2-F2FA-9B85-E37B-5760E9A84DA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240220" y="4666236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316D9EDD-E52A-215C-10FC-4E6EBB9FFE2F}"/>
                  </a:ext>
                </a:extLst>
              </p:cNvPr>
              <p:cNvSpPr txBox="1"/>
              <p:nvPr/>
            </p:nvSpPr>
            <p:spPr>
              <a:xfrm>
                <a:off x="7468819" y="4484679"/>
                <a:ext cx="2149754" cy="59830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Editorial Leadership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Editorial Roles in International Journals</a:t>
                </a:r>
                <a:endParaRPr lang="en-US" sz="12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Shape 63">
                <a:extLst>
                  <a:ext uri="{FF2B5EF4-FFF2-40B4-BE49-F238E27FC236}">
                    <a16:creationId xmlns:a16="http://schemas.microsoft.com/office/drawing/2014/main" id="{FF214C99-657E-D0B8-ED8A-41646ABF2CB0}"/>
                  </a:ext>
                </a:extLst>
              </p:cNvPr>
              <p:cNvSpPr/>
              <p:nvPr/>
            </p:nvSpPr>
            <p:spPr>
              <a:xfrm>
                <a:off x="7115861" y="5249758"/>
                <a:ext cx="4308221" cy="609904"/>
              </a:xfrm>
              <a:prstGeom prst="roundRect">
                <a:avLst>
                  <a:gd name="adj" fmla="val 18741"/>
                </a:avLst>
              </a:prstGeom>
              <a:solidFill>
                <a:srgbClr val="EFF6FF"/>
              </a:solidFill>
              <a:ln w="12700">
                <a:solidFill>
                  <a:srgbClr val="DBEAFE"/>
                </a:solidFill>
                <a:prstDash val="solid"/>
              </a:ln>
            </p:spPr>
            <p:txBody>
              <a:bodyPr/>
              <a:lstStyle/>
              <a:p>
                <a:endParaRPr lang="en-IN"/>
              </a:p>
            </p:txBody>
          </p:sp>
          <p:pic>
            <p:nvPicPr>
              <p:cNvPr id="75" name="Image 9" descr="preencoded.png">
                <a:extLst>
                  <a:ext uri="{FF2B5EF4-FFF2-40B4-BE49-F238E27FC236}">
                    <a16:creationId xmlns:a16="http://schemas.microsoft.com/office/drawing/2014/main" id="{316DF3E7-9DA2-B566-A77F-D9FC1B5ECD2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7"/>
              <a:srcRect l="-1507" r="-1507"/>
              <a:stretch/>
            </p:blipFill>
            <p:spPr>
              <a:xfrm>
                <a:off x="7240219" y="5411607"/>
                <a:ext cx="125924" cy="257099"/>
              </a:xfrm>
              <a:prstGeom prst="rect">
                <a:avLst/>
              </a:prstGeom>
            </p:spPr>
          </p:pic>
          <p:sp>
            <p:nvSpPr>
              <p:cNvPr id="76" name="Text 64">
                <a:extLst>
                  <a:ext uri="{FF2B5EF4-FFF2-40B4-BE49-F238E27FC236}">
                    <a16:creationId xmlns:a16="http://schemas.microsoft.com/office/drawing/2014/main" id="{6BD95AB6-19AF-D701-7B91-522D2078AB99}"/>
                  </a:ext>
                </a:extLst>
              </p:cNvPr>
              <p:cNvSpPr txBox="1"/>
              <p:nvPr/>
            </p:nvSpPr>
            <p:spPr>
              <a:xfrm>
                <a:off x="7468819" y="5271510"/>
                <a:ext cx="3986799" cy="57316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b="1" dirty="0">
                    <a:solidFill>
                      <a:srgbClr val="1F2937"/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Outreach activities</a:t>
                </a:r>
              </a:p>
              <a:p>
                <a:pPr marL="0" indent="0" algn="l">
                  <a:buNone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B728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Calibri" panose="020F0502020204030204" pitchFamily="34" charset="0"/>
                  </a:rPr>
                  <a:t>Several workshops &amp; conferences to educate students and professionals</a:t>
                </a:r>
                <a:endParaRPr lang="en-US" sz="12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Text 65">
                <a:extLst>
                  <a:ext uri="{FF2B5EF4-FFF2-40B4-BE49-F238E27FC236}">
                    <a16:creationId xmlns:a16="http://schemas.microsoft.com/office/drawing/2014/main" id="{2139202C-6106-E404-3C94-F8B57E720563}"/>
                  </a:ext>
                </a:extLst>
              </p:cNvPr>
              <p:cNvSpPr txBox="1"/>
              <p:nvPr/>
            </p:nvSpPr>
            <p:spPr>
              <a:xfrm>
                <a:off x="7468819" y="5159045"/>
                <a:ext cx="2936138" cy="1527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endParaRPr lang="en-US" sz="900" dirty="0"/>
              </a:p>
            </p:txBody>
          </p:sp>
          <p:sp>
            <p:nvSpPr>
              <p:cNvPr id="4" name="Text 47">
                <a:extLst>
                  <a:ext uri="{FF2B5EF4-FFF2-40B4-BE49-F238E27FC236}">
                    <a16:creationId xmlns:a16="http://schemas.microsoft.com/office/drawing/2014/main" id="{62B8F7B0-D882-838A-D646-7F3960E835FC}"/>
                  </a:ext>
                </a:extLst>
              </p:cNvPr>
              <p:cNvSpPr txBox="1"/>
              <p:nvPr/>
            </p:nvSpPr>
            <p:spPr>
              <a:xfrm>
                <a:off x="7362922" y="-3456087"/>
                <a:ext cx="3743554" cy="26700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600" b="1" dirty="0">
                    <a:solidFill>
                      <a:srgbClr val="1E3A8A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Research Areas</a:t>
                </a:r>
                <a:endParaRPr lang="en-US" sz="1600" dirty="0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73176F-05FC-44E7-05AE-5D66B39E5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9167" y="1050460"/>
              <a:ext cx="216000" cy="216000"/>
            </a:xfrm>
            <a:prstGeom prst="rect">
              <a:avLst/>
            </a:prstGeom>
          </p:spPr>
        </p:pic>
      </p:grp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B2C79658-967F-F56A-DEA5-A5AA47AF6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8765039"/>
              </p:ext>
            </p:extLst>
          </p:nvPr>
        </p:nvGraphicFramePr>
        <p:xfrm>
          <a:off x="6998641" y="1424947"/>
          <a:ext cx="5069533" cy="196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29" name="Shape 2">
            <a:extLst>
              <a:ext uri="{FF2B5EF4-FFF2-40B4-BE49-F238E27FC236}">
                <a16:creationId xmlns:a16="http://schemas.microsoft.com/office/drawing/2014/main" id="{0189A25C-88EA-E083-A2FD-0518B53D51FD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2" name="Picture 4" descr="Trophy ">
            <a:extLst>
              <a:ext uri="{FF2B5EF4-FFF2-40B4-BE49-F238E27FC236}">
                <a16:creationId xmlns:a16="http://schemas.microsoft.com/office/drawing/2014/main" id="{E9F1D2DC-E31B-1051-07E6-F2E073E7B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51" y="4762868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Lab innovation ">
            <a:extLst>
              <a:ext uri="{FF2B5EF4-FFF2-40B4-BE49-F238E27FC236}">
                <a16:creationId xmlns:a16="http://schemas.microsoft.com/office/drawing/2014/main" id="{0DDC432D-2B02-F881-AEE7-661BEFF1E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51" y="522211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00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14044-E51F-3754-4C19-A725AAA9E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52">
            <a:extLst>
              <a:ext uri="{FF2B5EF4-FFF2-40B4-BE49-F238E27FC236}">
                <a16:creationId xmlns:a16="http://schemas.microsoft.com/office/drawing/2014/main" id="{473BD982-7AE1-F618-FC69-B24FE8971925}"/>
              </a:ext>
            </a:extLst>
          </p:cNvPr>
          <p:cNvSpPr/>
          <p:nvPr/>
        </p:nvSpPr>
        <p:spPr>
          <a:xfrm>
            <a:off x="0" y="52121"/>
            <a:ext cx="12191695" cy="1257300"/>
          </a:xfrm>
          <a:prstGeom prst="rect">
            <a:avLst/>
          </a:prstGeom>
          <a:noFill/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9" name="Text 54">
            <a:extLst>
              <a:ext uri="{FF2B5EF4-FFF2-40B4-BE49-F238E27FC236}">
                <a16:creationId xmlns:a16="http://schemas.microsoft.com/office/drawing/2014/main" id="{0C49300D-C95A-A510-3310-0EC53BE6C803}"/>
              </a:ext>
            </a:extLst>
          </p:cNvPr>
          <p:cNvSpPr txBox="1"/>
          <p:nvPr/>
        </p:nvSpPr>
        <p:spPr>
          <a:xfrm>
            <a:off x="389170" y="252680"/>
            <a:ext cx="681007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</a:rPr>
              <a:t>Publication Details &amp; Rankings</a:t>
            </a:r>
          </a:p>
        </p:txBody>
      </p:sp>
      <p:sp>
        <p:nvSpPr>
          <p:cNvPr id="70" name="Text 55">
            <a:extLst>
              <a:ext uri="{FF2B5EF4-FFF2-40B4-BE49-F238E27FC236}">
                <a16:creationId xmlns:a16="http://schemas.microsoft.com/office/drawing/2014/main" id="{5ECC19BC-9EDA-4B41-7554-F2F2DBD5C63D}"/>
              </a:ext>
            </a:extLst>
          </p:cNvPr>
          <p:cNvSpPr txBox="1"/>
          <p:nvPr/>
        </p:nvSpPr>
        <p:spPr>
          <a:xfrm>
            <a:off x="381305" y="966521"/>
            <a:ext cx="54964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indent="0">
              <a:buNone/>
              <a:defRPr sz="1400">
                <a:solidFill>
                  <a:srgbClr val="6B728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FB5EFC32-8640-84DD-C4E1-C1280547BE9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C2B5139-9A59-7553-9F87-543E41981830}"/>
              </a:ext>
            </a:extLst>
          </p:cNvPr>
          <p:cNvGrpSpPr/>
          <p:nvPr/>
        </p:nvGrpSpPr>
        <p:grpSpPr>
          <a:xfrm>
            <a:off x="373265" y="1005688"/>
            <a:ext cx="3015996" cy="1505102"/>
            <a:chOff x="381305" y="1255471"/>
            <a:chExt cx="2034540" cy="15051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1" name="Image 1">
              <a:extLst>
                <a:ext uri="{FF2B5EF4-FFF2-40B4-BE49-F238E27FC236}">
                  <a16:creationId xmlns:a16="http://schemas.microsoft.com/office/drawing/2014/main" id="{A09CE559-DA6E-CCCA-5881-279B43D57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4" r="-4"/>
            <a:stretch/>
          </p:blipFill>
          <p:spPr>
            <a:xfrm>
              <a:off x="381305" y="1255471"/>
              <a:ext cx="2034540" cy="1505102"/>
            </a:xfrm>
            <a:prstGeom prst="rect">
              <a:avLst/>
            </a:prstGeom>
          </p:spPr>
        </p:pic>
        <p:pic>
          <p:nvPicPr>
            <p:cNvPr id="122" name="Image 2">
              <a:extLst>
                <a:ext uri="{FF2B5EF4-FFF2-40B4-BE49-F238E27FC236}">
                  <a16:creationId xmlns:a16="http://schemas.microsoft.com/office/drawing/2014/main" id="{41AD19E8-88D7-BBAE-CFEE-A6EA64EA6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10000"/>
            </a:blip>
            <a:srcRect/>
            <a:stretch/>
          </p:blipFill>
          <p:spPr>
            <a:xfrm>
              <a:off x="1568196" y="1417319"/>
              <a:ext cx="685800" cy="914400"/>
            </a:xfrm>
            <a:prstGeom prst="rect">
              <a:avLst/>
            </a:prstGeom>
          </p:spPr>
        </p:pic>
        <p:sp>
          <p:nvSpPr>
            <p:cNvPr id="123" name="Text 2">
              <a:extLst>
                <a:ext uri="{FF2B5EF4-FFF2-40B4-BE49-F238E27FC236}">
                  <a16:creationId xmlns:a16="http://schemas.microsoft.com/office/drawing/2014/main" id="{1777E059-F8D2-1A87-9EBC-D19D9D0985A4}"/>
                </a:ext>
              </a:extLst>
            </p:cNvPr>
            <p:cNvSpPr txBox="1"/>
            <p:nvPr/>
          </p:nvSpPr>
          <p:spPr>
            <a:xfrm>
              <a:off x="619963" y="1493215"/>
              <a:ext cx="1638605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defPPr>
                <a:defRPr lang="en-US"/>
              </a:defPPr>
              <a:lvl1pPr indent="0" defTabSz="914400">
                <a:buNone/>
                <a:defRPr sz="1200" b="1">
                  <a:solidFill>
                    <a:srgbClr val="374151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defRPr>
              </a:lvl1pPr>
              <a:lvl2pPr defTabSz="914400"/>
              <a:lvl3pPr defTabSz="914400"/>
              <a:lvl4pPr defTabSz="914400"/>
              <a:lvl5pPr defTabSz="914400"/>
              <a:lvl6pPr defTabSz="914400"/>
              <a:lvl7pPr defTabSz="914400"/>
              <a:lvl8pPr defTabSz="914400"/>
              <a:lvl9pPr defTabSz="914400"/>
            </a:lstStyle>
            <a:p>
              <a:r>
                <a:rPr lang="en-US" sz="1400" dirty="0"/>
                <a:t>Total Papers</a:t>
              </a:r>
            </a:p>
          </p:txBody>
        </p:sp>
        <p:sp>
          <p:nvSpPr>
            <p:cNvPr id="124" name="Text 3">
              <a:extLst>
                <a:ext uri="{FF2B5EF4-FFF2-40B4-BE49-F238E27FC236}">
                  <a16:creationId xmlns:a16="http://schemas.microsoft.com/office/drawing/2014/main" id="{B322960C-5AF2-B62D-EAE8-87291F07B17C}"/>
                </a:ext>
              </a:extLst>
            </p:cNvPr>
            <p:cNvSpPr txBox="1"/>
            <p:nvPr/>
          </p:nvSpPr>
          <p:spPr>
            <a:xfrm>
              <a:off x="619963" y="1760219"/>
              <a:ext cx="87691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3600" b="1" dirty="0">
                  <a:solidFill>
                    <a:srgbClr val="1D4ED8"/>
                  </a:solidFill>
                  <a:latin typeface="Montserrat" panose="00000500000000000000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1,364</a:t>
              </a:r>
              <a:endParaRPr lang="en-US" sz="3600" dirty="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5" name="Text 5">
              <a:extLst>
                <a:ext uri="{FF2B5EF4-FFF2-40B4-BE49-F238E27FC236}">
                  <a16:creationId xmlns:a16="http://schemas.microsoft.com/office/drawing/2014/main" id="{17D152DB-4642-82D4-D06B-E4F39A7F73F6}"/>
                </a:ext>
              </a:extLst>
            </p:cNvPr>
            <p:cNvSpPr txBox="1"/>
            <p:nvPr/>
          </p:nvSpPr>
          <p:spPr>
            <a:xfrm>
              <a:off x="619963" y="2293315"/>
              <a:ext cx="876910" cy="2286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FFFF">
                  <a:alpha val="0"/>
                </a:srgbClr>
              </a:solidFill>
            </a:ln>
          </p:spPr>
          <p:txBody>
            <a:bodyPr wrap="square" lIns="0" tIns="0" rIns="0" bIns="0" rtlCol="0" anchor="t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rgbClr val="3B82F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Last 5 Years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60848D7A-98B5-CE43-5936-4F6F75E74403}"/>
              </a:ext>
            </a:extLst>
          </p:cNvPr>
          <p:cNvGrpSpPr/>
          <p:nvPr/>
        </p:nvGrpSpPr>
        <p:grpSpPr>
          <a:xfrm>
            <a:off x="373265" y="4571034"/>
            <a:ext cx="3024034" cy="1886865"/>
            <a:chOff x="381305" y="4836261"/>
            <a:chExt cx="2034540" cy="19687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7" name="Image 7">
              <a:extLst>
                <a:ext uri="{FF2B5EF4-FFF2-40B4-BE49-F238E27FC236}">
                  <a16:creationId xmlns:a16="http://schemas.microsoft.com/office/drawing/2014/main" id="{355EF26D-E256-11A1-84BE-FC15EE847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9" r="-9"/>
            <a:stretch/>
          </p:blipFill>
          <p:spPr>
            <a:xfrm>
              <a:off x="381305" y="4836261"/>
              <a:ext cx="2034540" cy="1968703"/>
            </a:xfrm>
            <a:prstGeom prst="rect">
              <a:avLst/>
            </a:prstGeom>
          </p:spPr>
        </p:pic>
        <p:sp>
          <p:nvSpPr>
            <p:cNvPr id="138" name="Text 14">
              <a:extLst>
                <a:ext uri="{FF2B5EF4-FFF2-40B4-BE49-F238E27FC236}">
                  <a16:creationId xmlns:a16="http://schemas.microsoft.com/office/drawing/2014/main" id="{C083E8CA-62EB-3C10-7A26-FF157C273C37}"/>
                </a:ext>
              </a:extLst>
            </p:cNvPr>
            <p:cNvSpPr txBox="1"/>
            <p:nvPr/>
          </p:nvSpPr>
          <p:spPr>
            <a:xfrm>
              <a:off x="700979" y="5163783"/>
              <a:ext cx="1505102" cy="2414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400" b="1" dirty="0">
                  <a:solidFill>
                    <a:srgbClr val="374151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Patents (5 Years) </a:t>
              </a:r>
              <a:endParaRPr lang="en-US" sz="1400" dirty="0"/>
            </a:p>
          </p:txBody>
        </p:sp>
        <p:pic>
          <p:nvPicPr>
            <p:cNvPr id="139" name="Image 8">
              <a:extLst>
                <a:ext uri="{FF2B5EF4-FFF2-40B4-BE49-F238E27FC236}">
                  <a16:creationId xmlns:a16="http://schemas.microsoft.com/office/drawing/2014/main" id="{086B2F6C-29BF-FE3B-8AB9-642ED9AF6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581558" y="5221223"/>
              <a:ext cx="133502" cy="133502"/>
            </a:xfrm>
            <a:prstGeom prst="rect">
              <a:avLst/>
            </a:prstGeom>
          </p:spPr>
        </p:pic>
        <p:sp>
          <p:nvSpPr>
            <p:cNvPr id="140" name="Shape 15">
              <a:extLst>
                <a:ext uri="{FF2B5EF4-FFF2-40B4-BE49-F238E27FC236}">
                  <a16:creationId xmlns:a16="http://schemas.microsoft.com/office/drawing/2014/main" id="{7B838F44-50AE-9224-F892-6C8CEF90A7DF}"/>
                </a:ext>
              </a:extLst>
            </p:cNvPr>
            <p:cNvSpPr/>
            <p:nvPr/>
          </p:nvSpPr>
          <p:spPr>
            <a:xfrm>
              <a:off x="581558" y="5497372"/>
              <a:ext cx="1638605" cy="418795"/>
            </a:xfrm>
            <a:prstGeom prst="roundRect">
              <a:avLst>
                <a:gd name="adj" fmla="val 19849"/>
              </a:avLst>
            </a:prstGeom>
            <a:solidFill>
              <a:srgbClr val="ECFDF5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141" name="Text 16">
              <a:extLst>
                <a:ext uri="{FF2B5EF4-FFF2-40B4-BE49-F238E27FC236}">
                  <a16:creationId xmlns:a16="http://schemas.microsoft.com/office/drawing/2014/main" id="{505A737E-7249-C7CE-B96E-A3EEDA4A795E}"/>
                </a:ext>
              </a:extLst>
            </p:cNvPr>
            <p:cNvSpPr txBox="1"/>
            <p:nvPr/>
          </p:nvSpPr>
          <p:spPr>
            <a:xfrm>
              <a:off x="658368" y="5630875"/>
              <a:ext cx="1066190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200" b="1" dirty="0">
                  <a:solidFill>
                    <a:srgbClr val="065F4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Applied / Filed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2" name="Text 17">
              <a:extLst>
                <a:ext uri="{FF2B5EF4-FFF2-40B4-BE49-F238E27FC236}">
                  <a16:creationId xmlns:a16="http://schemas.microsoft.com/office/drawing/2014/main" id="{EBD613A6-C85C-EDDA-1883-84A621FE5F29}"/>
                </a:ext>
              </a:extLst>
            </p:cNvPr>
            <p:cNvSpPr txBox="1"/>
            <p:nvPr/>
          </p:nvSpPr>
          <p:spPr>
            <a:xfrm>
              <a:off x="1935778" y="5573267"/>
              <a:ext cx="169543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500" b="1" dirty="0">
                  <a:solidFill>
                    <a:srgbClr val="04785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  <a:endPara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3" name="Shape 18">
              <a:extLst>
                <a:ext uri="{FF2B5EF4-FFF2-40B4-BE49-F238E27FC236}">
                  <a16:creationId xmlns:a16="http://schemas.microsoft.com/office/drawing/2014/main" id="{CB73F2CC-3F42-0D55-CA2E-787773459550}"/>
                </a:ext>
              </a:extLst>
            </p:cNvPr>
            <p:cNvSpPr/>
            <p:nvPr/>
          </p:nvSpPr>
          <p:spPr>
            <a:xfrm>
              <a:off x="581558" y="6030467"/>
              <a:ext cx="1638605" cy="418795"/>
            </a:xfrm>
            <a:prstGeom prst="roundRect">
              <a:avLst>
                <a:gd name="adj" fmla="val 19849"/>
              </a:avLst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144" name="Text 19">
              <a:extLst>
                <a:ext uri="{FF2B5EF4-FFF2-40B4-BE49-F238E27FC236}">
                  <a16:creationId xmlns:a16="http://schemas.microsoft.com/office/drawing/2014/main" id="{3C03D25E-5D2C-1FDA-C3B4-D58918538359}"/>
                </a:ext>
              </a:extLst>
            </p:cNvPr>
            <p:cNvSpPr txBox="1"/>
            <p:nvPr/>
          </p:nvSpPr>
          <p:spPr>
            <a:xfrm>
              <a:off x="658368" y="6163970"/>
              <a:ext cx="629107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200" b="1" dirty="0">
                  <a:solidFill>
                    <a:srgbClr val="1E40A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Granted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5" name="Text 20">
              <a:extLst>
                <a:ext uri="{FF2B5EF4-FFF2-40B4-BE49-F238E27FC236}">
                  <a16:creationId xmlns:a16="http://schemas.microsoft.com/office/drawing/2014/main" id="{F0E23184-CB15-081A-3C36-453433030EAF}"/>
                </a:ext>
              </a:extLst>
            </p:cNvPr>
            <p:cNvSpPr txBox="1"/>
            <p:nvPr/>
          </p:nvSpPr>
          <p:spPr>
            <a:xfrm>
              <a:off x="1935778" y="6099264"/>
              <a:ext cx="169543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500" b="1" dirty="0">
                  <a:solidFill>
                    <a:srgbClr val="1D4ED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18</a:t>
              </a:r>
              <a:endParaRPr lang="en-US" sz="1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021EEA3A-C721-E987-AD41-6592AC2EDC65}"/>
              </a:ext>
            </a:extLst>
          </p:cNvPr>
          <p:cNvGrpSpPr/>
          <p:nvPr/>
        </p:nvGrpSpPr>
        <p:grpSpPr>
          <a:xfrm>
            <a:off x="3810120" y="1514661"/>
            <a:ext cx="3634518" cy="4337837"/>
            <a:chOff x="2644445" y="1255471"/>
            <a:chExt cx="2788006" cy="21323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6" name="Image 9">
              <a:extLst>
                <a:ext uri="{FF2B5EF4-FFF2-40B4-BE49-F238E27FC236}">
                  <a16:creationId xmlns:a16="http://schemas.microsoft.com/office/drawing/2014/main" id="{7342DF92-3684-3913-7421-734219500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-14" b="-14"/>
            <a:stretch/>
          </p:blipFill>
          <p:spPr>
            <a:xfrm>
              <a:off x="2644445" y="1255471"/>
              <a:ext cx="2788006" cy="2132321"/>
            </a:xfrm>
            <a:prstGeom prst="rect">
              <a:avLst/>
            </a:prstGeom>
          </p:spPr>
        </p:pic>
        <p:sp>
          <p:nvSpPr>
            <p:cNvPr id="148" name="Text 23">
              <a:extLst>
                <a:ext uri="{FF2B5EF4-FFF2-40B4-BE49-F238E27FC236}">
                  <a16:creationId xmlns:a16="http://schemas.microsoft.com/office/drawing/2014/main" id="{512D3623-5CB7-8075-EF1E-619389076906}"/>
                </a:ext>
              </a:extLst>
            </p:cNvPr>
            <p:cNvSpPr txBox="1"/>
            <p:nvPr/>
          </p:nvSpPr>
          <p:spPr>
            <a:xfrm>
              <a:off x="2806294" y="1340510"/>
              <a:ext cx="1984248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400" b="1" dirty="0">
                  <a:solidFill>
                    <a:srgbClr val="1E40A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SCI Journals (2016-2025)</a:t>
              </a:r>
              <a:endParaRPr lang="en-US" sz="1400" dirty="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5D44D62-908B-DE55-0A63-D08788A7D218}"/>
              </a:ext>
            </a:extLst>
          </p:cNvPr>
          <p:cNvGrpSpPr/>
          <p:nvPr/>
        </p:nvGrpSpPr>
        <p:grpSpPr>
          <a:xfrm>
            <a:off x="373265" y="2722627"/>
            <a:ext cx="3024035" cy="1695298"/>
            <a:chOff x="381306" y="2987854"/>
            <a:chExt cx="2034540" cy="1695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6" name="Image 3">
              <a:extLst>
                <a:ext uri="{FF2B5EF4-FFF2-40B4-BE49-F238E27FC236}">
                  <a16:creationId xmlns:a16="http://schemas.microsoft.com/office/drawing/2014/main" id="{FF441498-E9EC-130E-878B-F31B16025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13" r="-13"/>
            <a:stretch/>
          </p:blipFill>
          <p:spPr>
            <a:xfrm>
              <a:off x="381306" y="2987854"/>
              <a:ext cx="2034540" cy="1695298"/>
            </a:xfrm>
            <a:prstGeom prst="rect">
              <a:avLst/>
            </a:prstGeom>
          </p:spPr>
        </p:pic>
        <p:sp>
          <p:nvSpPr>
            <p:cNvPr id="127" name="Text 6">
              <a:extLst>
                <a:ext uri="{FF2B5EF4-FFF2-40B4-BE49-F238E27FC236}">
                  <a16:creationId xmlns:a16="http://schemas.microsoft.com/office/drawing/2014/main" id="{41364300-4BBF-EABB-396F-65C1D16A6417}"/>
                </a:ext>
              </a:extLst>
            </p:cNvPr>
            <p:cNvSpPr txBox="1"/>
            <p:nvPr/>
          </p:nvSpPr>
          <p:spPr>
            <a:xfrm>
              <a:off x="609905" y="3226917"/>
              <a:ext cx="1374343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400" b="1" dirty="0">
                  <a:solidFill>
                    <a:srgbClr val="374151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QS World Ranking</a:t>
              </a:r>
              <a:endParaRPr lang="en-US" sz="1400" dirty="0"/>
            </a:p>
          </p:txBody>
        </p:sp>
        <p:sp>
          <p:nvSpPr>
            <p:cNvPr id="128" name="Shape 7">
              <a:extLst>
                <a:ext uri="{FF2B5EF4-FFF2-40B4-BE49-F238E27FC236}">
                  <a16:creationId xmlns:a16="http://schemas.microsoft.com/office/drawing/2014/main" id="{719C8771-577B-8F76-8191-EE89BE557CB7}"/>
                </a:ext>
              </a:extLst>
            </p:cNvPr>
            <p:cNvSpPr/>
            <p:nvPr/>
          </p:nvSpPr>
          <p:spPr>
            <a:xfrm>
              <a:off x="1949501" y="3151022"/>
              <a:ext cx="267005" cy="342900"/>
            </a:xfrm>
            <a:prstGeom prst="roundRect">
              <a:avLst>
                <a:gd name="adj" fmla="val 48924"/>
              </a:avLst>
            </a:prstGeom>
            <a:solidFill>
              <a:srgbClr val="FEF3C7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pic>
          <p:nvPicPr>
            <p:cNvPr id="129" name="Image 4">
              <a:extLst>
                <a:ext uri="{FF2B5EF4-FFF2-40B4-BE49-F238E27FC236}">
                  <a16:creationId xmlns:a16="http://schemas.microsoft.com/office/drawing/2014/main" id="{053E3376-2888-9830-E14C-FCEE8022C1D1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rcRect l="-837" r="-837"/>
            <a:stretch/>
          </p:blipFill>
          <p:spPr>
            <a:xfrm>
              <a:off x="2006193" y="3262579"/>
              <a:ext cx="121102" cy="180000"/>
            </a:xfrm>
            <a:prstGeom prst="rect">
              <a:avLst/>
            </a:prstGeom>
          </p:spPr>
        </p:pic>
        <p:sp>
          <p:nvSpPr>
            <p:cNvPr id="131" name="Text 9">
              <a:extLst>
                <a:ext uri="{FF2B5EF4-FFF2-40B4-BE49-F238E27FC236}">
                  <a16:creationId xmlns:a16="http://schemas.microsoft.com/office/drawing/2014/main" id="{79846CB5-B988-F12B-C404-57F1BCA9BA1D}"/>
                </a:ext>
              </a:extLst>
            </p:cNvPr>
            <p:cNvSpPr txBox="1"/>
            <p:nvPr/>
          </p:nvSpPr>
          <p:spPr>
            <a:xfrm>
              <a:off x="464448" y="3545980"/>
              <a:ext cx="1752058" cy="5578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Ranked </a:t>
              </a:r>
              <a:r>
                <a:rPr lang="en-US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42</a:t>
              </a:r>
              <a:r>
                <a:rPr lang="en-US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Globally</a:t>
              </a:r>
              <a:endParaRPr lang="en-US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7" name="Shape 12">
            <a:extLst>
              <a:ext uri="{FF2B5EF4-FFF2-40B4-BE49-F238E27FC236}">
                <a16:creationId xmlns:a16="http://schemas.microsoft.com/office/drawing/2014/main" id="{FF999815-0E08-A8E3-F821-C57ED564A7BA}"/>
              </a:ext>
            </a:extLst>
          </p:cNvPr>
          <p:cNvSpPr/>
          <p:nvPr/>
        </p:nvSpPr>
        <p:spPr>
          <a:xfrm>
            <a:off x="1026926" y="4106002"/>
            <a:ext cx="1609344" cy="228600"/>
          </a:xfrm>
          <a:prstGeom prst="roundRect">
            <a:avLst>
              <a:gd name="adj" fmla="val 66667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 &amp; Structural</a:t>
            </a:r>
            <a:endParaRPr lang="en-IN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2" name="Shape 12">
            <a:extLst>
              <a:ext uri="{FF2B5EF4-FFF2-40B4-BE49-F238E27FC236}">
                <a16:creationId xmlns:a16="http://schemas.microsoft.com/office/drawing/2014/main" id="{7CF4B1B5-1BBA-0041-C2C7-C29A282DAD72}"/>
              </a:ext>
            </a:extLst>
          </p:cNvPr>
          <p:cNvSpPr/>
          <p:nvPr/>
        </p:nvSpPr>
        <p:spPr>
          <a:xfrm>
            <a:off x="6409638" y="1603498"/>
            <a:ext cx="746666" cy="233706"/>
          </a:xfrm>
          <a:prstGeom prst="roundRect">
            <a:avLst>
              <a:gd name="adj" fmla="val 21471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Total: 2270</a:t>
            </a:r>
            <a:endParaRPr lang="en-IN" sz="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4FBE8D52-9977-762E-B113-0AAA6DFEAAF0}"/>
              </a:ext>
            </a:extLst>
          </p:cNvPr>
          <p:cNvGrpSpPr/>
          <p:nvPr/>
        </p:nvGrpSpPr>
        <p:grpSpPr>
          <a:xfrm>
            <a:off x="7829653" y="1005688"/>
            <a:ext cx="3977030" cy="4682100"/>
            <a:chOff x="5661965" y="1255471"/>
            <a:chExt cx="3542386" cy="55504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6" name="Image 11">
              <a:extLst>
                <a:ext uri="{FF2B5EF4-FFF2-40B4-BE49-F238E27FC236}">
                  <a16:creationId xmlns:a16="http://schemas.microsoft.com/office/drawing/2014/main" id="{DA830A4C-4C14-FB33-1BE2-2F86B54CB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-7" b="-7"/>
            <a:stretch/>
          </p:blipFill>
          <p:spPr>
            <a:xfrm>
              <a:off x="5661965" y="1255471"/>
              <a:ext cx="3542386" cy="5550408"/>
            </a:xfrm>
            <a:prstGeom prst="rect">
              <a:avLst/>
            </a:prstGeom>
          </p:spPr>
        </p:pic>
        <p:sp>
          <p:nvSpPr>
            <p:cNvPr id="157" name="Text 31">
              <a:extLst>
                <a:ext uri="{FF2B5EF4-FFF2-40B4-BE49-F238E27FC236}">
                  <a16:creationId xmlns:a16="http://schemas.microsoft.com/office/drawing/2014/main" id="{2D2645A7-E7ED-862D-3BEF-20026744CD29}"/>
                </a:ext>
              </a:extLst>
            </p:cNvPr>
            <p:cNvSpPr txBox="1"/>
            <p:nvPr/>
          </p:nvSpPr>
          <p:spPr>
            <a:xfrm>
              <a:off x="5861304" y="1454810"/>
              <a:ext cx="3258007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4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Citations of Publications</a:t>
              </a:r>
              <a:endParaRPr lang="en-US" sz="1400" dirty="0"/>
            </a:p>
          </p:txBody>
        </p:sp>
        <p:sp>
          <p:nvSpPr>
            <p:cNvPr id="158" name="Text 32">
              <a:extLst>
                <a:ext uri="{FF2B5EF4-FFF2-40B4-BE49-F238E27FC236}">
                  <a16:creationId xmlns:a16="http://schemas.microsoft.com/office/drawing/2014/main" id="{BE029A95-5871-0372-3948-B23A18467AC9}"/>
                </a:ext>
              </a:extLst>
            </p:cNvPr>
            <p:cNvSpPr txBox="1"/>
            <p:nvPr/>
          </p:nvSpPr>
          <p:spPr>
            <a:xfrm>
              <a:off x="5861304" y="1721815"/>
              <a:ext cx="3258007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1000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Consistent growth in research impact</a:t>
              </a:r>
              <a:endPara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0" name="Text 34">
              <a:extLst>
                <a:ext uri="{FF2B5EF4-FFF2-40B4-BE49-F238E27FC236}">
                  <a16:creationId xmlns:a16="http://schemas.microsoft.com/office/drawing/2014/main" id="{E52AF60A-0901-8924-3560-DF1D22E875B1}"/>
                </a:ext>
              </a:extLst>
            </p:cNvPr>
            <p:cNvSpPr txBox="1"/>
            <p:nvPr/>
          </p:nvSpPr>
          <p:spPr>
            <a:xfrm>
              <a:off x="5747004" y="6452920"/>
              <a:ext cx="3258007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900" i="1" dirty="0">
                  <a:solidFill>
                    <a:srgbClr val="9CA3AF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Source: Dept. Review Report (2023)</a:t>
              </a:r>
              <a:endParaRPr lang="en-US" sz="900" dirty="0"/>
            </a:p>
          </p:txBody>
        </p:sp>
      </p:grpSp>
      <p:pic>
        <p:nvPicPr>
          <p:cNvPr id="136" name="Image 6">
            <a:extLst>
              <a:ext uri="{FF2B5EF4-FFF2-40B4-BE49-F238E27FC236}">
                <a16:creationId xmlns:a16="http://schemas.microsoft.com/office/drawing/2014/main" id="{DB04E736-5C51-6F7E-3537-463C2D1A575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3120" r="-3120"/>
          <a:stretch/>
        </p:blipFill>
        <p:spPr>
          <a:xfrm>
            <a:off x="943237" y="4182202"/>
            <a:ext cx="75895" cy="114300"/>
          </a:xfrm>
          <a:prstGeom prst="rect">
            <a:avLst/>
          </a:prstGeom>
        </p:spPr>
      </p:pic>
      <p:graphicFrame>
        <p:nvGraphicFramePr>
          <p:cNvPr id="177" name="Object 176">
            <a:extLst>
              <a:ext uri="{FF2B5EF4-FFF2-40B4-BE49-F238E27FC236}">
                <a16:creationId xmlns:a16="http://schemas.microsoft.com/office/drawing/2014/main" id="{C842EA04-487F-B6C6-6870-E1D6012691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74977"/>
              </p:ext>
            </p:extLst>
          </p:nvPr>
        </p:nvGraphicFramePr>
        <p:xfrm>
          <a:off x="3984665" y="2023449"/>
          <a:ext cx="3222625" cy="360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3" imgW="1800290" imgH="2105012" progId="Excel.Sheet.12">
                  <p:embed/>
                </p:oleObj>
              </mc:Choice>
              <mc:Fallback>
                <p:oleObj name="Worksheet" r:id="rId13" imgW="1800290" imgH="2105012" progId="Excel.Sheet.12">
                  <p:embed/>
                  <p:pic>
                    <p:nvPicPr>
                      <p:cNvPr id="177" name="Object 176">
                        <a:extLst>
                          <a:ext uri="{FF2B5EF4-FFF2-40B4-BE49-F238E27FC236}">
                            <a16:creationId xmlns:a16="http://schemas.microsoft.com/office/drawing/2014/main" id="{C842EA04-487F-B6C6-6870-E1D6012691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984665" y="2023449"/>
                        <a:ext cx="3222625" cy="360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A3DD586-B6C6-353E-21F1-20B2B557CB0A}"/>
              </a:ext>
            </a:extLst>
          </p:cNvPr>
          <p:cNvGrpSpPr/>
          <p:nvPr/>
        </p:nvGrpSpPr>
        <p:grpSpPr>
          <a:xfrm>
            <a:off x="7829650" y="5715596"/>
            <a:ext cx="3977032" cy="742303"/>
            <a:chOff x="7907731" y="5479085"/>
            <a:chExt cx="2361895" cy="11622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9" name="Shape 32"/>
            <p:cNvSpPr/>
            <p:nvPr/>
          </p:nvSpPr>
          <p:spPr>
            <a:xfrm>
              <a:off x="7907731" y="5479085"/>
              <a:ext cx="2361895" cy="1162202"/>
            </a:xfrm>
            <a:prstGeom prst="roundRect">
              <a:avLst>
                <a:gd name="adj" fmla="val 5159"/>
              </a:avLst>
            </a:prstGeom>
            <a:solidFill>
              <a:srgbClr val="F5F3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80" name="Image 14" descr="preencoded.png"/>
            <p:cNvPicPr>
              <a:picLocks noChangeAspect="1"/>
            </p:cNvPicPr>
            <p:nvPr/>
          </p:nvPicPr>
          <p:blipFill>
            <a:blip r:embed="rId15"/>
            <a:srcRect l="-1648" r="-1648"/>
            <a:stretch/>
          </p:blipFill>
          <p:spPr>
            <a:xfrm>
              <a:off x="7978160" y="5557199"/>
              <a:ext cx="85519" cy="225457"/>
            </a:xfrm>
            <a:prstGeom prst="rect">
              <a:avLst/>
            </a:prstGeom>
          </p:spPr>
        </p:pic>
        <p:sp>
          <p:nvSpPr>
            <p:cNvPr id="181" name="Text 33"/>
            <p:cNvSpPr txBox="1"/>
            <p:nvPr/>
          </p:nvSpPr>
          <p:spPr>
            <a:xfrm>
              <a:off x="8098023" y="5557199"/>
              <a:ext cx="1924812" cy="29993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1200" b="1" dirty="0">
                  <a:solidFill>
                    <a:srgbClr val="4C1D9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Impact Factor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2" name="Text 34"/>
            <p:cNvSpPr txBox="1"/>
            <p:nvPr/>
          </p:nvSpPr>
          <p:spPr>
            <a:xfrm>
              <a:off x="8098023" y="5784494"/>
              <a:ext cx="1922069" cy="7434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buNone/>
              </a:pPr>
              <a:r>
                <a:rPr lang="en-US" sz="1000" dirty="0">
                  <a:solidFill>
                    <a:srgbClr val="5B21B6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Consistently increasing citation counts indicate growing global influence of departmental research.</a:t>
              </a:r>
              <a:endPara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Image 23" descr="preencoded.png">
            <a:extLst>
              <a:ext uri="{FF2B5EF4-FFF2-40B4-BE49-F238E27FC236}">
                <a16:creationId xmlns:a16="http://schemas.microsoft.com/office/drawing/2014/main" id="{B08EC569-732E-1C19-8C25-01F32C42048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C3A2EC9-F3DD-2179-78BE-9DE9A70E8B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348818"/>
              </p:ext>
            </p:extLst>
          </p:nvPr>
        </p:nvGraphicFramePr>
        <p:xfrm>
          <a:off x="7833668" y="1617549"/>
          <a:ext cx="3861490" cy="3659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2" name="Shape 2">
            <a:extLst>
              <a:ext uri="{FF2B5EF4-FFF2-40B4-BE49-F238E27FC236}">
                <a16:creationId xmlns:a16="http://schemas.microsoft.com/office/drawing/2014/main" id="{EAF8C70B-5686-63FF-1BEE-05DA8DF326D2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9414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2C9AB-7222-28AB-5283-92DC2638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">
            <a:extLst>
              <a:ext uri="{FF2B5EF4-FFF2-40B4-BE49-F238E27FC236}">
                <a16:creationId xmlns:a16="http://schemas.microsoft.com/office/drawing/2014/main" id="{8D85F797-4AD0-2DB9-C403-687BB858446C}"/>
              </a:ext>
            </a:extLst>
          </p:cNvPr>
          <p:cNvSpPr/>
          <p:nvPr/>
        </p:nvSpPr>
        <p:spPr>
          <a:xfrm>
            <a:off x="0" y="947318"/>
            <a:ext cx="12191694" cy="573420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35" name="Shape 35">
            <a:extLst>
              <a:ext uri="{FF2B5EF4-FFF2-40B4-BE49-F238E27FC236}">
                <a16:creationId xmlns:a16="http://schemas.microsoft.com/office/drawing/2014/main" id="{B2860EF3-2898-E8B9-E45A-6B8D611E3982}"/>
              </a:ext>
            </a:extLst>
          </p:cNvPr>
          <p:cNvSpPr/>
          <p:nvPr/>
        </p:nvSpPr>
        <p:spPr>
          <a:xfrm>
            <a:off x="190500" y="269021"/>
            <a:ext cx="476531" cy="191110"/>
          </a:xfrm>
          <a:prstGeom prst="roundRect">
            <a:avLst>
              <a:gd name="adj" fmla="val 96154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CE7</a:t>
            </a:r>
            <a:endParaRPr lang="en-IN" sz="2400" b="1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Shape 67">
            <a:extLst>
              <a:ext uri="{FF2B5EF4-FFF2-40B4-BE49-F238E27FC236}">
                <a16:creationId xmlns:a16="http://schemas.microsoft.com/office/drawing/2014/main" id="{688AF159-6598-6D1E-32B2-EDA1C2B5659F}"/>
              </a:ext>
            </a:extLst>
          </p:cNvPr>
          <p:cNvSpPr/>
          <p:nvPr/>
        </p:nvSpPr>
        <p:spPr>
          <a:xfrm>
            <a:off x="675742" y="73152"/>
            <a:ext cx="1084935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86" name="Image 23" descr="preencoded.png">
            <a:extLst>
              <a:ext uri="{FF2B5EF4-FFF2-40B4-BE49-F238E27FC236}">
                <a16:creationId xmlns:a16="http://schemas.microsoft.com/office/drawing/2014/main" id="{139E60CD-87D0-53C2-4247-72D6DC11F3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1" y="6730290"/>
            <a:ext cx="12191695" cy="114300"/>
          </a:xfrm>
          <a:prstGeom prst="rect">
            <a:avLst/>
          </a:prstGeom>
        </p:spPr>
      </p:pic>
      <p:sp>
        <p:nvSpPr>
          <p:cNvPr id="115" name="Text 54">
            <a:extLst>
              <a:ext uri="{FF2B5EF4-FFF2-40B4-BE49-F238E27FC236}">
                <a16:creationId xmlns:a16="http://schemas.microsoft.com/office/drawing/2014/main" id="{F4990690-840C-49AE-79BA-4ECB150B7D66}"/>
              </a:ext>
            </a:extLst>
          </p:cNvPr>
          <p:cNvSpPr txBox="1"/>
          <p:nvPr/>
        </p:nvSpPr>
        <p:spPr>
          <a:xfrm>
            <a:off x="381304" y="509321"/>
            <a:ext cx="10724846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Research Infrastructure - CTaM Lab Facilities</a:t>
            </a:r>
          </a:p>
        </p:txBody>
      </p:sp>
      <p:sp>
        <p:nvSpPr>
          <p:cNvPr id="116" name="Text 53">
            <a:extLst>
              <a:ext uri="{FF2B5EF4-FFF2-40B4-BE49-F238E27FC236}">
                <a16:creationId xmlns:a16="http://schemas.microsoft.com/office/drawing/2014/main" id="{96DC3D1E-3A63-12BC-9A3D-B9126E47C575}"/>
              </a:ext>
            </a:extLst>
          </p:cNvPr>
          <p:cNvSpPr txBox="1"/>
          <p:nvPr/>
        </p:nvSpPr>
        <p:spPr>
          <a:xfrm>
            <a:off x="723807" y="289784"/>
            <a:ext cx="54964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kern="0" spc="26" dirty="0">
                <a:solidFill>
                  <a:srgbClr val="1E3A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 Technology and Management – CTaM</a:t>
            </a:r>
          </a:p>
        </p:txBody>
      </p:sp>
      <p:pic>
        <p:nvPicPr>
          <p:cNvPr id="129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0E3C3A61-66BE-5D4A-232E-B79B44CFCA6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20">
            <a:extLst>
              <a:ext uri="{FF2B5EF4-FFF2-40B4-BE49-F238E27FC236}">
                <a16:creationId xmlns:a16="http://schemas.microsoft.com/office/drawing/2014/main" id="{FD267765-36F7-A375-510D-A299F43E3381}"/>
              </a:ext>
            </a:extLst>
          </p:cNvPr>
          <p:cNvSpPr/>
          <p:nvPr/>
        </p:nvSpPr>
        <p:spPr>
          <a:xfrm>
            <a:off x="6706211" y="1009117"/>
            <a:ext cx="5177331" cy="414121"/>
          </a:xfrm>
          <a:prstGeom prst="roundRect">
            <a:avLst>
              <a:gd name="adj" fmla="val 32000"/>
            </a:avLst>
          </a:prstGeom>
          <a:solidFill>
            <a:srgbClr val="1E3A8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102" name="Image 20" descr="preencoded.png">
            <a:extLst>
              <a:ext uri="{FF2B5EF4-FFF2-40B4-BE49-F238E27FC236}">
                <a16:creationId xmlns:a16="http://schemas.microsoft.com/office/drawing/2014/main" id="{B08B8D18-7AFB-74FA-1F47-BE28EB9935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839965" y="1138127"/>
            <a:ext cx="171907" cy="171907"/>
          </a:xfrm>
          <a:prstGeom prst="rect">
            <a:avLst/>
          </a:prstGeom>
        </p:spPr>
      </p:pic>
      <p:sp>
        <p:nvSpPr>
          <p:cNvPr id="117" name="Text 27">
            <a:extLst>
              <a:ext uri="{FF2B5EF4-FFF2-40B4-BE49-F238E27FC236}">
                <a16:creationId xmlns:a16="http://schemas.microsoft.com/office/drawing/2014/main" id="{5E7F96C5-E682-A9C1-F1B1-9708F46FAF87}"/>
              </a:ext>
            </a:extLst>
          </p:cNvPr>
          <p:cNvSpPr txBox="1"/>
          <p:nvPr/>
        </p:nvSpPr>
        <p:spPr>
          <a:xfrm>
            <a:off x="7111532" y="3572588"/>
            <a:ext cx="1414527" cy="751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3D Printing Facility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1" name="Text 28">
            <a:extLst>
              <a:ext uri="{FF2B5EF4-FFF2-40B4-BE49-F238E27FC236}">
                <a16:creationId xmlns:a16="http://schemas.microsoft.com/office/drawing/2014/main" id="{B0F84808-20AE-7B07-1C37-419CEE584D24}"/>
              </a:ext>
            </a:extLst>
          </p:cNvPr>
          <p:cNvSpPr txBox="1"/>
          <p:nvPr/>
        </p:nvSpPr>
        <p:spPr>
          <a:xfrm>
            <a:off x="7619995" y="6193768"/>
            <a:ext cx="1205935" cy="143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 in CTM Lab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Shape 22">
            <a:extLst>
              <a:ext uri="{FF2B5EF4-FFF2-40B4-BE49-F238E27FC236}">
                <a16:creationId xmlns:a16="http://schemas.microsoft.com/office/drawing/2014/main" id="{DDEB6FD0-208D-C1E1-5BD5-CF6EF9DD8719}"/>
              </a:ext>
            </a:extLst>
          </p:cNvPr>
          <p:cNvSpPr/>
          <p:nvPr/>
        </p:nvSpPr>
        <p:spPr>
          <a:xfrm>
            <a:off x="10478674" y="1114099"/>
            <a:ext cx="1265651" cy="219316"/>
          </a:xfrm>
          <a:prstGeom prst="roundRect">
            <a:avLst>
              <a:gd name="adj" fmla="val 66667"/>
            </a:avLst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Setup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32">
            <a:extLst>
              <a:ext uri="{FF2B5EF4-FFF2-40B4-BE49-F238E27FC236}">
                <a16:creationId xmlns:a16="http://schemas.microsoft.com/office/drawing/2014/main" id="{462698BB-543E-6655-D902-907AAFAA8DC4}"/>
              </a:ext>
            </a:extLst>
          </p:cNvPr>
          <p:cNvSpPr txBox="1"/>
          <p:nvPr/>
        </p:nvSpPr>
        <p:spPr>
          <a:xfrm>
            <a:off x="10186159" y="6193768"/>
            <a:ext cx="1205935" cy="143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Carbonation Chamber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" name="Text 27">
            <a:extLst>
              <a:ext uri="{FF2B5EF4-FFF2-40B4-BE49-F238E27FC236}">
                <a16:creationId xmlns:a16="http://schemas.microsoft.com/office/drawing/2014/main" id="{23DF1BC7-5F46-CEA7-B5DE-DCB3A9411917}"/>
              </a:ext>
            </a:extLst>
          </p:cNvPr>
          <p:cNvSpPr txBox="1"/>
          <p:nvPr/>
        </p:nvSpPr>
        <p:spPr>
          <a:xfrm>
            <a:off x="9953782" y="3563063"/>
            <a:ext cx="1931170" cy="941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Freeze Dryer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ABCB0C86-640D-C11D-4D9A-FA4825E52E92}"/>
              </a:ext>
            </a:extLst>
          </p:cNvPr>
          <p:cNvSpPr txBox="1"/>
          <p:nvPr/>
        </p:nvSpPr>
        <p:spPr>
          <a:xfrm>
            <a:off x="7096249" y="1080848"/>
            <a:ext cx="25749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Major Equipment/Facilities </a:t>
            </a:r>
            <a:endParaRPr lang="en-US" sz="1400" dirty="0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AE5E7C2F-8BFB-4DC2-DF7E-291B8AF7DE75}"/>
              </a:ext>
            </a:extLst>
          </p:cNvPr>
          <p:cNvSpPr/>
          <p:nvPr/>
        </p:nvSpPr>
        <p:spPr>
          <a:xfrm>
            <a:off x="326368" y="902920"/>
            <a:ext cx="11628000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58543687-530F-6F22-11E2-38364EFE05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43" b="-43"/>
          <a:stretch/>
        </p:blipFill>
        <p:spPr>
          <a:xfrm>
            <a:off x="304495" y="1155633"/>
            <a:ext cx="133502" cy="133850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70B23F79-4334-CADD-471A-1DE8D53C3F6B}"/>
              </a:ext>
            </a:extLst>
          </p:cNvPr>
          <p:cNvSpPr txBox="1"/>
          <p:nvPr/>
        </p:nvSpPr>
        <p:spPr>
          <a:xfrm>
            <a:off x="514807" y="1105941"/>
            <a:ext cx="3504462" cy="23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Laboratories</a:t>
            </a:r>
            <a:endParaRPr lang="en-US" sz="1600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8612A00-91BD-F6F1-C325-72CEDF3D9779}"/>
              </a:ext>
            </a:extLst>
          </p:cNvPr>
          <p:cNvGrpSpPr/>
          <p:nvPr/>
        </p:nvGrpSpPr>
        <p:grpSpPr>
          <a:xfrm>
            <a:off x="304496" y="4865943"/>
            <a:ext cx="6784584" cy="1035532"/>
            <a:chOff x="304495" y="5397147"/>
            <a:chExt cx="6784584" cy="1035532"/>
          </a:xfrm>
        </p:grpSpPr>
        <p:pic>
          <p:nvPicPr>
            <p:cNvPr id="93" name="Image 15" descr="preencoded.png">
              <a:extLst>
                <a:ext uri="{FF2B5EF4-FFF2-40B4-BE49-F238E27FC236}">
                  <a16:creationId xmlns:a16="http://schemas.microsoft.com/office/drawing/2014/main" id="{F4FE71CC-E747-A4D0-3089-803432122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2" b="-12"/>
            <a:stretch/>
          </p:blipFill>
          <p:spPr>
            <a:xfrm>
              <a:off x="304495" y="5397147"/>
              <a:ext cx="6186840" cy="1035532"/>
            </a:xfrm>
            <a:prstGeom prst="rect">
              <a:avLst/>
            </a:prstGeom>
          </p:spPr>
        </p:pic>
        <p:sp>
          <p:nvSpPr>
            <p:cNvPr id="94" name="Shape 16">
              <a:extLst>
                <a:ext uri="{FF2B5EF4-FFF2-40B4-BE49-F238E27FC236}">
                  <a16:creationId xmlns:a16="http://schemas.microsoft.com/office/drawing/2014/main" id="{C5E6A6AC-8E8A-9F20-8B41-B55BE0860E6C}"/>
                </a:ext>
              </a:extLst>
            </p:cNvPr>
            <p:cNvSpPr/>
            <p:nvPr/>
          </p:nvSpPr>
          <p:spPr>
            <a:xfrm>
              <a:off x="421124" y="5559312"/>
              <a:ext cx="360000" cy="360000"/>
            </a:xfrm>
            <a:prstGeom prst="roundRect">
              <a:avLst>
                <a:gd name="adj" fmla="val 23981"/>
              </a:avLst>
            </a:prstGeom>
            <a:blipFill>
              <a:blip r:embed="rId8"/>
              <a:stretch>
                <a:fillRect/>
              </a:stretch>
            </a:blip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5" name="Text 17">
              <a:extLst>
                <a:ext uri="{FF2B5EF4-FFF2-40B4-BE49-F238E27FC236}">
                  <a16:creationId xmlns:a16="http://schemas.microsoft.com/office/drawing/2014/main" id="{7C590DA6-4644-1A58-70B0-E3488DCD3EED}"/>
                </a:ext>
              </a:extLst>
            </p:cNvPr>
            <p:cNvSpPr txBox="1"/>
            <p:nvPr/>
          </p:nvSpPr>
          <p:spPr>
            <a:xfrm>
              <a:off x="1076249" y="5572675"/>
              <a:ext cx="5629961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Construction Management Studio</a:t>
              </a:r>
              <a:endParaRPr lang="en-US" sz="1400" dirty="0"/>
            </a:p>
          </p:txBody>
        </p:sp>
        <p:pic>
          <p:nvPicPr>
            <p:cNvPr id="97" name="Image 17" descr="preencoded.png">
              <a:extLst>
                <a:ext uri="{FF2B5EF4-FFF2-40B4-BE49-F238E27FC236}">
                  <a16:creationId xmlns:a16="http://schemas.microsoft.com/office/drawing/2014/main" id="{A6E2FAE5-C901-9EAF-2817-27A58E138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2571" r="-2571"/>
            <a:stretch/>
          </p:blipFill>
          <p:spPr>
            <a:xfrm>
              <a:off x="1076249" y="5906898"/>
              <a:ext cx="105156" cy="100187"/>
            </a:xfrm>
            <a:prstGeom prst="rect">
              <a:avLst/>
            </a:prstGeom>
          </p:spPr>
        </p:pic>
        <p:pic>
          <p:nvPicPr>
            <p:cNvPr id="99" name="Image 18" descr="preencoded.png">
              <a:extLst>
                <a:ext uri="{FF2B5EF4-FFF2-40B4-BE49-F238E27FC236}">
                  <a16:creationId xmlns:a16="http://schemas.microsoft.com/office/drawing/2014/main" id="{DAC0D290-1C5C-0487-724C-643D47CE9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2571" r="-2571"/>
            <a:stretch/>
          </p:blipFill>
          <p:spPr>
            <a:xfrm>
              <a:off x="1076249" y="6123302"/>
              <a:ext cx="105156" cy="100187"/>
            </a:xfrm>
            <a:prstGeom prst="rect">
              <a:avLst/>
            </a:prstGeom>
          </p:spPr>
        </p:pic>
        <p:sp>
          <p:nvSpPr>
            <p:cNvPr id="96" name="Text 18">
              <a:extLst>
                <a:ext uri="{FF2B5EF4-FFF2-40B4-BE49-F238E27FC236}">
                  <a16:creationId xmlns:a16="http://schemas.microsoft.com/office/drawing/2014/main" id="{533C1BE6-1433-D023-F9B8-BA5EC22095DA}"/>
                </a:ext>
              </a:extLst>
            </p:cNvPr>
            <p:cNvSpPr txBox="1"/>
            <p:nvPr/>
          </p:nvSpPr>
          <p:spPr>
            <a:xfrm>
              <a:off x="1329079" y="5824404"/>
              <a:ext cx="5760000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defPPr>
                <a:defRPr lang="en-US"/>
              </a:defPPr>
              <a:lvl1pPr indent="0">
                <a:buNone/>
                <a:defRPr sz="120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en-US" dirty="0"/>
                <a:t>BIM</a:t>
              </a:r>
            </a:p>
          </p:txBody>
        </p:sp>
        <p:sp>
          <p:nvSpPr>
            <p:cNvPr id="98" name="Text 19">
              <a:extLst>
                <a:ext uri="{FF2B5EF4-FFF2-40B4-BE49-F238E27FC236}">
                  <a16:creationId xmlns:a16="http://schemas.microsoft.com/office/drawing/2014/main" id="{D7FDD597-87C7-3E92-446E-089CF5C2F47D}"/>
                </a:ext>
              </a:extLst>
            </p:cNvPr>
            <p:cNvSpPr txBox="1"/>
            <p:nvPr/>
          </p:nvSpPr>
          <p:spPr>
            <a:xfrm>
              <a:off x="1329079" y="6072206"/>
              <a:ext cx="5760000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Scheduling Software - Primavera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727EEB9-BEA3-A327-554A-3D1A51532FF1}"/>
              </a:ext>
            </a:extLst>
          </p:cNvPr>
          <p:cNvGrpSpPr/>
          <p:nvPr/>
        </p:nvGrpSpPr>
        <p:grpSpPr>
          <a:xfrm>
            <a:off x="212384" y="1576335"/>
            <a:ext cx="6598506" cy="1252737"/>
            <a:chOff x="304494" y="2842781"/>
            <a:chExt cx="6598506" cy="125273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017DC26-F326-5B3D-5708-71E8BB7A94C1}"/>
                </a:ext>
              </a:extLst>
            </p:cNvPr>
            <p:cNvGrpSpPr/>
            <p:nvPr/>
          </p:nvGrpSpPr>
          <p:grpSpPr>
            <a:xfrm>
              <a:off x="304494" y="2842781"/>
              <a:ext cx="6598506" cy="1252737"/>
              <a:chOff x="304494" y="2842781"/>
              <a:chExt cx="6598506" cy="1252737"/>
            </a:xfrm>
          </p:grpSpPr>
          <p:pic>
            <p:nvPicPr>
              <p:cNvPr id="29" name="Image 6" descr="preencoded.png">
                <a:extLst>
                  <a:ext uri="{FF2B5EF4-FFF2-40B4-BE49-F238E27FC236}">
                    <a16:creationId xmlns:a16="http://schemas.microsoft.com/office/drawing/2014/main" id="{30724C72-40D1-25DD-D141-EEFA82F7A4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t="-15" b="-15"/>
              <a:stretch/>
            </p:blipFill>
            <p:spPr>
              <a:xfrm>
                <a:off x="304494" y="2842781"/>
                <a:ext cx="6278951" cy="1252737"/>
              </a:xfrm>
              <a:prstGeom prst="rect">
                <a:avLst/>
              </a:prstGeom>
            </p:spPr>
          </p:pic>
          <p:sp>
            <p:nvSpPr>
              <p:cNvPr id="9" name="Text 4">
                <a:extLst>
                  <a:ext uri="{FF2B5EF4-FFF2-40B4-BE49-F238E27FC236}">
                    <a16:creationId xmlns:a16="http://schemas.microsoft.com/office/drawing/2014/main" id="{E11458A5-8833-D79D-ED04-61896C268ED5}"/>
                  </a:ext>
                </a:extLst>
              </p:cNvPr>
              <p:cNvSpPr txBox="1"/>
              <p:nvPr/>
            </p:nvSpPr>
            <p:spPr>
              <a:xfrm>
                <a:off x="967469" y="3013069"/>
                <a:ext cx="5667451" cy="2340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400" b="1" dirty="0">
                    <a:solidFill>
                      <a:srgbClr val="111827"/>
                    </a:solidFill>
                    <a:latin typeface="Montserrat" pitchFamily="34" charset="0"/>
                    <a:ea typeface="Montserrat" pitchFamily="34" charset="-122"/>
                    <a:cs typeface="Montserrat" pitchFamily="34" charset="-120"/>
                  </a:rPr>
                  <a:t>Construction Materials Laboratory</a:t>
                </a:r>
              </a:p>
            </p:txBody>
          </p:sp>
          <p:sp>
            <p:nvSpPr>
              <p:cNvPr id="51" name="Text 9">
                <a:extLst>
                  <a:ext uri="{FF2B5EF4-FFF2-40B4-BE49-F238E27FC236}">
                    <a16:creationId xmlns:a16="http://schemas.microsoft.com/office/drawing/2014/main" id="{0D30F48A-B668-F024-8E5D-E0F4EE07B04B}"/>
                  </a:ext>
                </a:extLst>
              </p:cNvPr>
              <p:cNvSpPr txBox="1"/>
              <p:nvPr/>
            </p:nvSpPr>
            <p:spPr>
              <a:xfrm>
                <a:off x="1143000" y="3318068"/>
                <a:ext cx="5760000" cy="1675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Particle Size and Shape </a:t>
                </a:r>
                <a:r>
                  <a:rPr lang="en-US" sz="1200" dirty="0" err="1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Analyser</a:t>
                </a: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(PSSA)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78" name="Image 8" descr="preencoded.png">
                <a:extLst>
                  <a:ext uri="{FF2B5EF4-FFF2-40B4-BE49-F238E27FC236}">
                    <a16:creationId xmlns:a16="http://schemas.microsoft.com/office/drawing/2014/main" id="{7F993B66-8C39-E7EF-5145-43C7281F9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-2571" r="-2571"/>
              <a:stretch/>
            </p:blipFill>
            <p:spPr>
              <a:xfrm>
                <a:off x="961949" y="3351730"/>
                <a:ext cx="105156" cy="100187"/>
              </a:xfrm>
              <a:prstGeom prst="rect">
                <a:avLst/>
              </a:prstGeom>
            </p:spPr>
          </p:pic>
          <p:sp>
            <p:nvSpPr>
              <p:cNvPr id="79" name="Text 10">
                <a:extLst>
                  <a:ext uri="{FF2B5EF4-FFF2-40B4-BE49-F238E27FC236}">
                    <a16:creationId xmlns:a16="http://schemas.microsoft.com/office/drawing/2014/main" id="{F17AD1BA-CB65-A2D5-58B3-DFE61F5058E7}"/>
                  </a:ext>
                </a:extLst>
              </p:cNvPr>
              <p:cNvSpPr txBox="1"/>
              <p:nvPr/>
            </p:nvSpPr>
            <p:spPr>
              <a:xfrm>
                <a:off x="1143000" y="3535273"/>
                <a:ext cx="5760000" cy="1675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Freeze Dryer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1" name="Image 9" descr="preencoded.png">
                <a:extLst>
                  <a:ext uri="{FF2B5EF4-FFF2-40B4-BE49-F238E27FC236}">
                    <a16:creationId xmlns:a16="http://schemas.microsoft.com/office/drawing/2014/main" id="{B0BE9693-668B-01B9-FA67-A9470CEBFA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-2571" r="-2571"/>
              <a:stretch/>
            </p:blipFill>
            <p:spPr>
              <a:xfrm>
                <a:off x="961949" y="3568936"/>
                <a:ext cx="105156" cy="100187"/>
              </a:xfrm>
              <a:prstGeom prst="rect">
                <a:avLst/>
              </a:prstGeom>
            </p:spPr>
          </p:pic>
          <p:sp>
            <p:nvSpPr>
              <p:cNvPr id="82" name="Text 11">
                <a:extLst>
                  <a:ext uri="{FF2B5EF4-FFF2-40B4-BE49-F238E27FC236}">
                    <a16:creationId xmlns:a16="http://schemas.microsoft.com/office/drawing/2014/main" id="{A87073F9-C3D9-D7B9-8546-240A77DC6D24}"/>
                  </a:ext>
                </a:extLst>
              </p:cNvPr>
              <p:cNvSpPr txBox="1"/>
              <p:nvPr/>
            </p:nvSpPr>
            <p:spPr>
              <a:xfrm>
                <a:off x="1143000" y="3752478"/>
                <a:ext cx="5760000" cy="1675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Simultaneous Thermal </a:t>
                </a:r>
                <a:r>
                  <a:rPr lang="en-US" sz="1200" dirty="0" err="1">
                    <a:solidFill>
                      <a:srgbClr val="4B5563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Analyser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3" name="Image 10" descr="preencoded.png">
                <a:extLst>
                  <a:ext uri="{FF2B5EF4-FFF2-40B4-BE49-F238E27FC236}">
                    <a16:creationId xmlns:a16="http://schemas.microsoft.com/office/drawing/2014/main" id="{FFEC20E9-4A5D-9BE9-CC4E-D06A0A40C0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-2571" r="-2571"/>
              <a:stretch/>
            </p:blipFill>
            <p:spPr>
              <a:xfrm>
                <a:off x="961949" y="3786141"/>
                <a:ext cx="105156" cy="100187"/>
              </a:xfrm>
              <a:prstGeom prst="rect">
                <a:avLst/>
              </a:prstGeom>
            </p:spPr>
          </p:pic>
        </p:grpSp>
        <p:pic>
          <p:nvPicPr>
            <p:cNvPr id="3074" name="Picture 2" descr="Building materials">
              <a:extLst>
                <a:ext uri="{FF2B5EF4-FFF2-40B4-BE49-F238E27FC236}">
                  <a16:creationId xmlns:a16="http://schemas.microsoft.com/office/drawing/2014/main" id="{A7367B38-EEBB-5D25-1EA7-5C195FE66E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7" y="3032055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5772CE-D6A4-3697-4222-6C42A8C5CB3B}"/>
              </a:ext>
            </a:extLst>
          </p:cNvPr>
          <p:cNvGrpSpPr/>
          <p:nvPr/>
        </p:nvGrpSpPr>
        <p:grpSpPr>
          <a:xfrm>
            <a:off x="304495" y="3329741"/>
            <a:ext cx="6693603" cy="1035532"/>
            <a:chOff x="304495" y="4228567"/>
            <a:chExt cx="6693603" cy="1035532"/>
          </a:xfrm>
        </p:grpSpPr>
        <p:pic>
          <p:nvPicPr>
            <p:cNvPr id="84" name="Image 11" descr="preencoded.png">
              <a:extLst>
                <a:ext uri="{FF2B5EF4-FFF2-40B4-BE49-F238E27FC236}">
                  <a16:creationId xmlns:a16="http://schemas.microsoft.com/office/drawing/2014/main" id="{FD0A1967-E7D5-AC34-1826-149C5A319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-12" b="-12"/>
            <a:stretch/>
          </p:blipFill>
          <p:spPr>
            <a:xfrm>
              <a:off x="304495" y="4228567"/>
              <a:ext cx="6186840" cy="1035532"/>
            </a:xfrm>
            <a:prstGeom prst="rect">
              <a:avLst/>
            </a:prstGeom>
          </p:spPr>
        </p:pic>
        <p:sp>
          <p:nvSpPr>
            <p:cNvPr id="88" name="Text 13">
              <a:extLst>
                <a:ext uri="{FF2B5EF4-FFF2-40B4-BE49-F238E27FC236}">
                  <a16:creationId xmlns:a16="http://schemas.microsoft.com/office/drawing/2014/main" id="{5D97E444-0BCC-FF35-72E6-58F7C5319D6C}"/>
                </a:ext>
              </a:extLst>
            </p:cNvPr>
            <p:cNvSpPr txBox="1"/>
            <p:nvPr/>
          </p:nvSpPr>
          <p:spPr>
            <a:xfrm>
              <a:off x="1057046" y="4404095"/>
              <a:ext cx="5434289" cy="23403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11182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 Structural Evaluation and Materials Technologies (SEMT) Lab</a:t>
              </a:r>
              <a:endParaRPr lang="en-US" sz="1400" dirty="0"/>
            </a:p>
          </p:txBody>
        </p:sp>
        <p:sp>
          <p:nvSpPr>
            <p:cNvPr id="89" name="Text 14">
              <a:extLst>
                <a:ext uri="{FF2B5EF4-FFF2-40B4-BE49-F238E27FC236}">
                  <a16:creationId xmlns:a16="http://schemas.microsoft.com/office/drawing/2014/main" id="{CFDDD8A6-153D-FE65-9126-0E846DCA6412}"/>
                </a:ext>
              </a:extLst>
            </p:cNvPr>
            <p:cNvSpPr txBox="1"/>
            <p:nvPr/>
          </p:nvSpPr>
          <p:spPr>
            <a:xfrm>
              <a:off x="1238098" y="4704655"/>
              <a:ext cx="5760000" cy="1675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Rheometer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0" name="Image 13" descr="preencoded.png">
              <a:extLst>
                <a:ext uri="{FF2B5EF4-FFF2-40B4-BE49-F238E27FC236}">
                  <a16:creationId xmlns:a16="http://schemas.microsoft.com/office/drawing/2014/main" id="{FA7BD7CD-8131-8083-1880-BB925141C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2571" r="-2571"/>
            <a:stretch/>
          </p:blipFill>
          <p:spPr>
            <a:xfrm>
              <a:off x="1057046" y="4737516"/>
              <a:ext cx="105156" cy="100187"/>
            </a:xfrm>
            <a:prstGeom prst="rect">
              <a:avLst/>
            </a:prstGeom>
          </p:spPr>
        </p:pic>
        <p:sp>
          <p:nvSpPr>
            <p:cNvPr id="91" name="Text 15">
              <a:extLst>
                <a:ext uri="{FF2B5EF4-FFF2-40B4-BE49-F238E27FC236}">
                  <a16:creationId xmlns:a16="http://schemas.microsoft.com/office/drawing/2014/main" id="{3F2DE2D5-F40A-8252-DC84-C1D8A6C961A1}"/>
                </a:ext>
              </a:extLst>
            </p:cNvPr>
            <p:cNvSpPr txBox="1"/>
            <p:nvPr/>
          </p:nvSpPr>
          <p:spPr>
            <a:xfrm>
              <a:off x="1238098" y="4921059"/>
              <a:ext cx="5760000" cy="1675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Rapid chloride migration test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2" name="Image 14" descr="preencoded.png">
              <a:extLst>
                <a:ext uri="{FF2B5EF4-FFF2-40B4-BE49-F238E27FC236}">
                  <a16:creationId xmlns:a16="http://schemas.microsoft.com/office/drawing/2014/main" id="{5AC6ED6D-9C08-12A5-32A9-47E9C53EB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2571" r="-2571"/>
            <a:stretch/>
          </p:blipFill>
          <p:spPr>
            <a:xfrm>
              <a:off x="1057046" y="4954721"/>
              <a:ext cx="105156" cy="100187"/>
            </a:xfrm>
            <a:prstGeom prst="rect">
              <a:avLst/>
            </a:prstGeom>
          </p:spPr>
        </p:pic>
        <p:sp>
          <p:nvSpPr>
            <p:cNvPr id="23" name="Text 15">
              <a:extLst>
                <a:ext uri="{FF2B5EF4-FFF2-40B4-BE49-F238E27FC236}">
                  <a16:creationId xmlns:a16="http://schemas.microsoft.com/office/drawing/2014/main" id="{E27B8B37-99B7-35A7-2632-17C0926DF302}"/>
                </a:ext>
              </a:extLst>
            </p:cNvPr>
            <p:cNvSpPr txBox="1"/>
            <p:nvPr/>
          </p:nvSpPr>
          <p:spPr>
            <a:xfrm>
              <a:off x="4019269" y="4701415"/>
              <a:ext cx="1544881" cy="18219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4B556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Carbonation chamber</a:t>
              </a:r>
            </a:p>
          </p:txBody>
        </p:sp>
        <p:pic>
          <p:nvPicPr>
            <p:cNvPr id="24" name="Image 13" descr="preencoded.png">
              <a:extLst>
                <a:ext uri="{FF2B5EF4-FFF2-40B4-BE49-F238E27FC236}">
                  <a16:creationId xmlns:a16="http://schemas.microsoft.com/office/drawing/2014/main" id="{C7A4BD17-92C2-176F-7E70-BD4408D4A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2571" r="-2571"/>
            <a:stretch/>
          </p:blipFill>
          <p:spPr>
            <a:xfrm>
              <a:off x="3848879" y="4739329"/>
              <a:ext cx="105156" cy="100187"/>
            </a:xfrm>
            <a:prstGeom prst="rect">
              <a:avLst/>
            </a:prstGeom>
          </p:spPr>
        </p:pic>
        <p:pic>
          <p:nvPicPr>
            <p:cNvPr id="3076" name="Picture 4" descr="Analysis ">
              <a:extLst>
                <a:ext uri="{FF2B5EF4-FFF2-40B4-BE49-F238E27FC236}">
                  <a16:creationId xmlns:a16="http://schemas.microsoft.com/office/drawing/2014/main" id="{143A3D77-D22E-7348-3788-DBA2A74E3A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697" y="4386333"/>
              <a:ext cx="360000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5" name="Image 3">
            <a:extLst>
              <a:ext uri="{FF2B5EF4-FFF2-40B4-BE49-F238E27FC236}">
                <a16:creationId xmlns:a16="http://schemas.microsoft.com/office/drawing/2014/main" id="{468A9035-74F0-FA11-4572-83460882A97C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4" b="28084"/>
          <a:stretch/>
        </p:blipFill>
        <p:spPr>
          <a:xfrm>
            <a:off x="6701648" y="1889621"/>
            <a:ext cx="2003843" cy="1620000"/>
          </a:xfrm>
          <a:prstGeom prst="rect">
            <a:avLst/>
          </a:prstGeom>
        </p:spPr>
      </p:pic>
      <p:sp>
        <p:nvSpPr>
          <p:cNvPr id="127" name="Text 27">
            <a:extLst>
              <a:ext uri="{FF2B5EF4-FFF2-40B4-BE49-F238E27FC236}">
                <a16:creationId xmlns:a16="http://schemas.microsoft.com/office/drawing/2014/main" id="{4AFF943F-D582-ED16-F195-9DB365BB078E}"/>
              </a:ext>
            </a:extLst>
          </p:cNvPr>
          <p:cNvSpPr txBox="1"/>
          <p:nvPr/>
        </p:nvSpPr>
        <p:spPr>
          <a:xfrm>
            <a:off x="8505466" y="3563063"/>
            <a:ext cx="1931170" cy="941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Rheometer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9CC3F339-4BCD-C4AC-C661-2D9B2E7902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4711" y="3978869"/>
            <a:ext cx="2188831" cy="2135876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72689C64-DBCB-353E-76D3-EB5560576B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5166" y="3978869"/>
            <a:ext cx="3035592" cy="2135877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9155BBA7-29CA-D052-0657-BB526BE084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59538" y="1889621"/>
            <a:ext cx="1623027" cy="1615648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791EC335-2AE6-7933-C0BA-3D35CB9DC05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86159" y="1889621"/>
            <a:ext cx="1466416" cy="153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69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638044" y="448056"/>
            <a:ext cx="3657600" cy="3657600"/>
          </a:xfrm>
          <a:prstGeom prst="ellipse">
            <a:avLst/>
          </a:prstGeom>
          <a:solidFill>
            <a:srgbClr val="2563EB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38E514-CE20-3ECD-F32B-1670EA049095}"/>
              </a:ext>
            </a:extLst>
          </p:cNvPr>
          <p:cNvGrpSpPr/>
          <p:nvPr/>
        </p:nvGrpSpPr>
        <p:grpSpPr>
          <a:xfrm>
            <a:off x="1" y="-104775"/>
            <a:ext cx="12315824" cy="6962776"/>
            <a:chOff x="3361334" y="1143000"/>
            <a:chExt cx="5477256" cy="4572000"/>
          </a:xfrm>
        </p:grpSpPr>
        <p:pic>
          <p:nvPicPr>
            <p:cNvPr id="3" name="Image 0" descr="preencoded.png"/>
            <p:cNvPicPr>
              <a:picLocks noChangeAspect="1"/>
            </p:cNvPicPr>
            <p:nvPr/>
          </p:nvPicPr>
          <p:blipFill>
            <a:blip r:embed="rId3"/>
            <a:srcRect l="-2" r="-2"/>
            <a:stretch/>
          </p:blipFill>
          <p:spPr>
            <a:xfrm>
              <a:off x="3399739" y="1209751"/>
              <a:ext cx="5392217" cy="4438498"/>
            </a:xfrm>
            <a:prstGeom prst="rect">
              <a:avLst/>
            </a:prstGeom>
          </p:spPr>
        </p:pic>
        <p:sp>
          <p:nvSpPr>
            <p:cNvPr id="5" name="Text 2"/>
            <p:cNvSpPr txBox="1"/>
            <p:nvPr/>
          </p:nvSpPr>
          <p:spPr>
            <a:xfrm>
              <a:off x="5185562" y="1143000"/>
              <a:ext cx="2036369" cy="4572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24000" b="1" dirty="0">
                  <a:solidFill>
                    <a:srgbClr val="EFF6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?</a:t>
              </a:r>
              <a:endParaRPr lang="en-US" sz="24000" dirty="0"/>
            </a:p>
          </p:txBody>
        </p:sp>
        <p:pic>
          <p:nvPicPr>
            <p:cNvPr id="6" name="Image 1" descr="preencoded.pn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399739" y="5533949"/>
              <a:ext cx="5392217" cy="114300"/>
            </a:xfrm>
            <a:prstGeom prst="rect">
              <a:avLst/>
            </a:prstGeom>
          </p:spPr>
        </p:pic>
        <p:pic>
          <p:nvPicPr>
            <p:cNvPr id="7" name="Image 2" descr="preencoded.png"/>
            <p:cNvPicPr>
              <a:picLocks noChangeAspect="1"/>
            </p:cNvPicPr>
            <p:nvPr/>
          </p:nvPicPr>
          <p:blipFill>
            <a:blip r:embed="rId5"/>
            <a:srcRect t="-25" b="-25"/>
            <a:stretch/>
          </p:blipFill>
          <p:spPr>
            <a:xfrm>
              <a:off x="5309006" y="1209751"/>
              <a:ext cx="1573682" cy="1543507"/>
            </a:xfrm>
            <a:prstGeom prst="rect">
              <a:avLst/>
            </a:prstGeom>
          </p:spPr>
        </p:pic>
        <p:pic>
          <p:nvPicPr>
            <p:cNvPr id="8" name="Image 3" descr="preencoded.png"/>
            <p:cNvPicPr>
              <a:picLocks noChangeAspect="1"/>
            </p:cNvPicPr>
            <p:nvPr/>
          </p:nvPicPr>
          <p:blipFill>
            <a:blip r:embed="rId6"/>
            <a:srcRect t="295" b="295"/>
            <a:stretch/>
          </p:blipFill>
          <p:spPr>
            <a:xfrm>
              <a:off x="5470855" y="1371600"/>
              <a:ext cx="1257300" cy="1218895"/>
            </a:xfrm>
            <a:prstGeom prst="rect">
              <a:avLst/>
            </a:prstGeom>
          </p:spPr>
        </p:pic>
        <p:sp>
          <p:nvSpPr>
            <p:cNvPr id="9" name="Text 3"/>
            <p:cNvSpPr txBox="1"/>
            <p:nvPr/>
          </p:nvSpPr>
          <p:spPr>
            <a:xfrm>
              <a:off x="4156862" y="3057754"/>
              <a:ext cx="3880714" cy="685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5400" b="1" kern="0" spc="-135" dirty="0">
                  <a:solidFill>
                    <a:srgbClr val="1E3A8A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Thank You</a:t>
              </a:r>
              <a:endParaRPr lang="en-US" sz="5400" dirty="0"/>
            </a:p>
          </p:txBody>
        </p:sp>
        <p:pic>
          <p:nvPicPr>
            <p:cNvPr id="10" name="Image 4" descr="preencoded.png"/>
            <p:cNvPicPr>
              <a:picLocks noChangeAspect="1"/>
            </p:cNvPicPr>
            <p:nvPr/>
          </p:nvPicPr>
          <p:blipFill>
            <a:blip r:embed="rId7"/>
            <a:srcRect t="-420" b="-420"/>
            <a:stretch/>
          </p:blipFill>
          <p:spPr>
            <a:xfrm>
              <a:off x="5715000" y="4048049"/>
              <a:ext cx="761695" cy="38405"/>
            </a:xfrm>
            <a:prstGeom prst="rect">
              <a:avLst/>
            </a:prstGeom>
          </p:spPr>
        </p:pic>
        <p:sp>
          <p:nvSpPr>
            <p:cNvPr id="11" name="Text 4"/>
            <p:cNvSpPr txBox="1"/>
            <p:nvPr/>
          </p:nvSpPr>
          <p:spPr>
            <a:xfrm>
              <a:off x="3361334" y="4315054"/>
              <a:ext cx="5477256" cy="3429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Department of Civil Engineering</a:t>
              </a:r>
              <a:endParaRPr lang="en-US" sz="2200" dirty="0"/>
            </a:p>
          </p:txBody>
        </p:sp>
        <p:sp>
          <p:nvSpPr>
            <p:cNvPr id="12" name="Text 5"/>
            <p:cNvSpPr txBox="1"/>
            <p:nvPr/>
          </p:nvSpPr>
          <p:spPr>
            <a:xfrm>
              <a:off x="3839566" y="4733849"/>
              <a:ext cx="4515307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kern="0" spc="38" dirty="0">
                  <a:solidFill>
                    <a:srgbClr val="6B7280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Indian Institute of Technology Bombay</a:t>
              </a:r>
              <a:endParaRPr lang="en-US" sz="1500" dirty="0"/>
            </a:p>
          </p:txBody>
        </p:sp>
        <p:pic>
          <p:nvPicPr>
            <p:cNvPr id="13" name="Image 5" descr="preencoded.png"/>
            <p:cNvPicPr>
              <a:picLocks/>
            </p:cNvPicPr>
            <p:nvPr/>
          </p:nvPicPr>
          <p:blipFill>
            <a:blip r:embed="rId8"/>
            <a:srcRect/>
            <a:stretch/>
          </p:blipFill>
          <p:spPr>
            <a:xfrm>
              <a:off x="4525366" y="5334382"/>
              <a:ext cx="128083" cy="189111"/>
            </a:xfrm>
            <a:prstGeom prst="rect">
              <a:avLst/>
            </a:prstGeom>
          </p:spPr>
        </p:pic>
        <p:sp>
          <p:nvSpPr>
            <p:cNvPr id="14" name="Text 6"/>
            <p:cNvSpPr txBox="1"/>
            <p:nvPr/>
          </p:nvSpPr>
          <p:spPr>
            <a:xfrm>
              <a:off x="4646066" y="5324704"/>
              <a:ext cx="1349654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dirty="0">
                  <a:solidFill>
                    <a:srgbClr val="6B7280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www.civil.iitb.ac.in</a:t>
              </a:r>
              <a:endParaRPr lang="en-US" sz="1000" dirty="0"/>
            </a:p>
          </p:txBody>
        </p:sp>
        <p:pic>
          <p:nvPicPr>
            <p:cNvPr id="15" name="Image 6" descr="preencoded.png"/>
            <p:cNvPicPr>
              <a:picLocks/>
            </p:cNvPicPr>
            <p:nvPr/>
          </p:nvPicPr>
          <p:blipFill>
            <a:blip r:embed="rId9"/>
            <a:srcRect/>
            <a:stretch/>
          </p:blipFill>
          <p:spPr>
            <a:xfrm>
              <a:off x="6189574" y="5334380"/>
              <a:ext cx="128083" cy="189111"/>
            </a:xfrm>
            <a:prstGeom prst="rect">
              <a:avLst/>
            </a:prstGeom>
          </p:spPr>
        </p:pic>
        <p:sp>
          <p:nvSpPr>
            <p:cNvPr id="16" name="Text 7"/>
            <p:cNvSpPr txBox="1"/>
            <p:nvPr/>
          </p:nvSpPr>
          <p:spPr>
            <a:xfrm>
              <a:off x="6299302" y="5324704"/>
              <a:ext cx="1496873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dirty="0">
                  <a:solidFill>
                    <a:srgbClr val="6B7280"/>
                  </a:solidFill>
                  <a:latin typeface="Open Sans" pitchFamily="34" charset="0"/>
                  <a:ea typeface="Open Sans" pitchFamily="34" charset="-122"/>
                  <a:cs typeface="Open Sans" pitchFamily="34" charset="-120"/>
                </a:rPr>
                <a:t>office.civil@iitb.ac.in</a:t>
              </a:r>
              <a:endParaRPr lang="en-US" sz="1000" dirty="0"/>
            </a:p>
          </p:txBody>
        </p:sp>
        <p:pic>
          <p:nvPicPr>
            <p:cNvPr id="17" name="Image 7" descr="preencoded.png"/>
            <p:cNvPicPr>
              <a:picLocks noChangeAspect="1"/>
            </p:cNvPicPr>
            <p:nvPr/>
          </p:nvPicPr>
          <p:blipFill>
            <a:blip r:embed="rId10"/>
            <a:srcRect l="-201" r="-201"/>
            <a:stretch/>
          </p:blipFill>
          <p:spPr>
            <a:xfrm>
              <a:off x="3399739" y="1209751"/>
              <a:ext cx="5392217" cy="758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F7C98-231B-A492-2E76-28C83BF8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4AA24BBA-7EB0-A250-EB82-9C3638624DD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roup 177">
            <a:extLst>
              <a:ext uri="{FF2B5EF4-FFF2-40B4-BE49-F238E27FC236}">
                <a16:creationId xmlns:a16="http://schemas.microsoft.com/office/drawing/2014/main" id="{6CAD8B24-97CA-6280-ED5A-5508D6C7756C}"/>
              </a:ext>
            </a:extLst>
          </p:cNvPr>
          <p:cNvGrpSpPr/>
          <p:nvPr/>
        </p:nvGrpSpPr>
        <p:grpSpPr>
          <a:xfrm>
            <a:off x="304495" y="1219124"/>
            <a:ext cx="11582705" cy="800100"/>
            <a:chOff x="304495" y="1876349"/>
            <a:chExt cx="11582705" cy="800100"/>
          </a:xfrm>
        </p:grpSpPr>
        <p:pic>
          <p:nvPicPr>
            <p:cNvPr id="5" name="Image 1" descr="preencoded.png"/>
            <p:cNvPicPr>
              <a:picLocks noChangeAspect="1"/>
            </p:cNvPicPr>
            <p:nvPr/>
          </p:nvPicPr>
          <p:blipFill>
            <a:blip r:embed="rId4"/>
            <a:srcRect l="-1" r="-1"/>
            <a:stretch/>
          </p:blipFill>
          <p:spPr>
            <a:xfrm>
              <a:off x="304495" y="1876349"/>
              <a:ext cx="11582705" cy="800100"/>
            </a:xfrm>
            <a:prstGeom prst="rect">
              <a:avLst/>
            </a:prstGeom>
          </p:spPr>
        </p:pic>
        <p:sp>
          <p:nvSpPr>
            <p:cNvPr id="6" name="Shape 2"/>
            <p:cNvSpPr/>
            <p:nvPr/>
          </p:nvSpPr>
          <p:spPr>
            <a:xfrm>
              <a:off x="495605" y="2033626"/>
              <a:ext cx="457200" cy="485546"/>
            </a:xfrm>
            <a:prstGeom prst="roundRect">
              <a:avLst>
                <a:gd name="adj" fmla="val 200000"/>
              </a:avLst>
            </a:prstGeom>
            <a:solidFill>
              <a:srgbClr val="D1FAE5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7" name="Image 2" descr="preencoded.png"/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09905" y="2147926"/>
              <a:ext cx="228600" cy="228600"/>
            </a:xfrm>
            <a:prstGeom prst="rect">
              <a:avLst/>
            </a:prstGeom>
          </p:spPr>
        </p:pic>
        <p:sp>
          <p:nvSpPr>
            <p:cNvPr id="8" name="Text 3"/>
            <p:cNvSpPr txBox="1"/>
            <p:nvPr/>
          </p:nvSpPr>
          <p:spPr>
            <a:xfrm>
              <a:off x="1104595" y="2048256"/>
              <a:ext cx="3622853" cy="2670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300" b="1" dirty="0">
                  <a:solidFill>
                    <a:srgbClr val="1F2937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Investment Summary (Last 5 Years)</a:t>
              </a:r>
              <a:endParaRPr lang="en-US" sz="1300" dirty="0"/>
            </a:p>
          </p:txBody>
        </p:sp>
        <p:sp>
          <p:nvSpPr>
            <p:cNvPr id="9" name="Text 4"/>
            <p:cNvSpPr txBox="1"/>
            <p:nvPr/>
          </p:nvSpPr>
          <p:spPr>
            <a:xfrm>
              <a:off x="1104595" y="2314346"/>
              <a:ext cx="3773729" cy="1911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Continuous upgradation of research infrastructure</a:t>
              </a:r>
              <a:endPara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Shape 5"/>
            <p:cNvSpPr/>
            <p:nvPr/>
          </p:nvSpPr>
          <p:spPr>
            <a:xfrm>
              <a:off x="9440266" y="2029054"/>
              <a:ext cx="9144" cy="495605"/>
            </a:xfrm>
            <a:prstGeom prst="rect">
              <a:avLst/>
            </a:prstGeom>
            <a:solidFill>
              <a:srgbClr val="E5E7EB"/>
            </a:solidFill>
            <a:ln w="12700">
              <a:solidFill>
                <a:srgbClr val="E5E7EB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 6"/>
            <p:cNvSpPr txBox="1"/>
            <p:nvPr/>
          </p:nvSpPr>
          <p:spPr>
            <a:xfrm>
              <a:off x="7439558" y="2029054"/>
              <a:ext cx="1581912" cy="3429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1F293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</a:t>
              </a:r>
              <a:endPara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7"/>
            <p:cNvSpPr txBox="1"/>
            <p:nvPr/>
          </p:nvSpPr>
          <p:spPr>
            <a:xfrm>
              <a:off x="7427671" y="2371954"/>
              <a:ext cx="1605686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kern="0" spc="22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Instruments &gt;20 Lakhs</a:t>
              </a:r>
              <a:endPara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 8"/>
            <p:cNvSpPr txBox="1"/>
            <p:nvPr/>
          </p:nvSpPr>
          <p:spPr>
            <a:xfrm>
              <a:off x="9757562" y="2029054"/>
              <a:ext cx="1825142" cy="3429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05966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₹ 24.31 </a:t>
              </a:r>
              <a:r>
                <a:rPr lang="en-US" sz="1400" b="1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Crore</a:t>
              </a:r>
              <a:endPara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 9"/>
            <p:cNvSpPr txBox="1"/>
            <p:nvPr/>
          </p:nvSpPr>
          <p:spPr>
            <a:xfrm>
              <a:off x="9864547" y="2371954"/>
              <a:ext cx="1610258" cy="152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kern="0" spc="22" dirty="0">
                  <a:solidFill>
                    <a:srgbClr val="6B728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Total Investment Cost</a:t>
              </a:r>
              <a:endPara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EE68D8E1-5596-057F-3C6C-FB8321B20A68}"/>
              </a:ext>
            </a:extLst>
          </p:cNvPr>
          <p:cNvGrpSpPr/>
          <p:nvPr/>
        </p:nvGrpSpPr>
        <p:grpSpPr>
          <a:xfrm>
            <a:off x="304495" y="2170632"/>
            <a:ext cx="11582705" cy="3948722"/>
            <a:chOff x="304495" y="2170633"/>
            <a:chExt cx="11582705" cy="3784944"/>
          </a:xfrm>
        </p:grpSpPr>
        <p:pic>
          <p:nvPicPr>
            <p:cNvPr id="15" name="Imag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782" b="29782"/>
            <a:stretch/>
          </p:blipFill>
          <p:spPr>
            <a:xfrm>
              <a:off x="304495" y="2381174"/>
              <a:ext cx="2194560" cy="1328623"/>
            </a:xfrm>
            <a:prstGeom prst="rect">
              <a:avLst/>
            </a:prstGeom>
          </p:spPr>
        </p:pic>
        <p:sp>
          <p:nvSpPr>
            <p:cNvPr id="16" name="Shape 10"/>
            <p:cNvSpPr/>
            <p:nvPr/>
          </p:nvSpPr>
          <p:spPr>
            <a:xfrm>
              <a:off x="1150315" y="3438240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20" name="Image 4" descr="preencoded.png"/>
            <p:cNvPicPr>
              <a:picLocks noChangeAspect="1"/>
            </p:cNvPicPr>
            <p:nvPr/>
          </p:nvPicPr>
          <p:blipFill>
            <a:blip r:embed="rId7"/>
            <a:srcRect l="-80" r="-80"/>
            <a:stretch/>
          </p:blipFill>
          <p:spPr>
            <a:xfrm>
              <a:off x="1273759" y="3590487"/>
              <a:ext cx="286207" cy="228600"/>
            </a:xfrm>
            <a:prstGeom prst="rect">
              <a:avLst/>
            </a:prstGeom>
          </p:spPr>
        </p:pic>
        <p:sp>
          <p:nvSpPr>
            <p:cNvPr id="21" name="Text 11"/>
            <p:cNvSpPr txBox="1"/>
            <p:nvPr/>
          </p:nvSpPr>
          <p:spPr>
            <a:xfrm>
              <a:off x="428549" y="2170633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Driving Simulator</a:t>
              </a:r>
              <a:endParaRPr lang="en-US" sz="1000" dirty="0"/>
            </a:p>
          </p:txBody>
        </p:sp>
        <p:pic>
          <p:nvPicPr>
            <p:cNvPr id="22" name="Imag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192" b="27192"/>
            <a:stretch/>
          </p:blipFill>
          <p:spPr>
            <a:xfrm>
              <a:off x="2651760" y="2408726"/>
              <a:ext cx="2194560" cy="1273517"/>
            </a:xfrm>
            <a:prstGeom prst="rect">
              <a:avLst/>
            </a:prstGeom>
          </p:spPr>
        </p:pic>
        <p:sp>
          <p:nvSpPr>
            <p:cNvPr id="24" name="Shape 12"/>
            <p:cNvSpPr/>
            <p:nvPr/>
          </p:nvSpPr>
          <p:spPr>
            <a:xfrm>
              <a:off x="3482035" y="3438240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25" name="Image 6" descr="preencoded.png"/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34740" y="3590487"/>
              <a:ext cx="228600" cy="228600"/>
            </a:xfrm>
            <a:prstGeom prst="rect">
              <a:avLst/>
            </a:prstGeom>
          </p:spPr>
        </p:pic>
        <p:sp>
          <p:nvSpPr>
            <p:cNvPr id="26" name="Text 13"/>
            <p:cNvSpPr txBox="1"/>
            <p:nvPr/>
          </p:nvSpPr>
          <p:spPr>
            <a:xfrm>
              <a:off x="2799360" y="2170633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Universal Testing Machine</a:t>
              </a:r>
              <a:endParaRPr lang="en-US" sz="1000" dirty="0"/>
            </a:p>
          </p:txBody>
        </p:sp>
        <p:pic>
          <p:nvPicPr>
            <p:cNvPr id="27" name="Imag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37" b="7937"/>
            <a:stretch/>
          </p:blipFill>
          <p:spPr>
            <a:xfrm>
              <a:off x="5107838" y="2392743"/>
              <a:ext cx="2194560" cy="1328623"/>
            </a:xfrm>
            <a:prstGeom prst="rect">
              <a:avLst/>
            </a:prstGeom>
          </p:spPr>
        </p:pic>
        <p:sp>
          <p:nvSpPr>
            <p:cNvPr id="28" name="Shape 14"/>
            <p:cNvSpPr/>
            <p:nvPr/>
          </p:nvSpPr>
          <p:spPr>
            <a:xfrm>
              <a:off x="5842102" y="3438240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29" name="Image 8" descr="preencoded.png"/>
            <p:cNvPicPr>
              <a:picLocks noChangeAspect="1"/>
            </p:cNvPicPr>
            <p:nvPr/>
          </p:nvPicPr>
          <p:blipFill>
            <a:blip r:embed="rId11"/>
            <a:srcRect t="-45" b="-45"/>
            <a:stretch/>
          </p:blipFill>
          <p:spPr>
            <a:xfrm>
              <a:off x="5980176" y="3590487"/>
              <a:ext cx="256946" cy="228600"/>
            </a:xfrm>
            <a:prstGeom prst="rect">
              <a:avLst/>
            </a:prstGeom>
          </p:spPr>
        </p:pic>
        <p:sp>
          <p:nvSpPr>
            <p:cNvPr id="30" name="Text 15"/>
            <p:cNvSpPr txBox="1"/>
            <p:nvPr/>
          </p:nvSpPr>
          <p:spPr>
            <a:xfrm>
              <a:off x="5170171" y="2170633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anose="00000500000000000000" pitchFamily="2" charset="0"/>
                  <a:ea typeface="Montserrat" pitchFamily="34" charset="-122"/>
                  <a:cs typeface="Montserrat" pitchFamily="34" charset="-120"/>
                </a:rPr>
                <a:t>Unmanned Boat</a:t>
              </a:r>
            </a:p>
          </p:txBody>
        </p:sp>
        <p:pic>
          <p:nvPicPr>
            <p:cNvPr id="134" name="Image 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88" b="8788"/>
            <a:stretch/>
          </p:blipFill>
          <p:spPr>
            <a:xfrm>
              <a:off x="7345375" y="2381174"/>
              <a:ext cx="2194560" cy="1328623"/>
            </a:xfrm>
            <a:prstGeom prst="rect">
              <a:avLst/>
            </a:prstGeom>
          </p:spPr>
        </p:pic>
        <p:sp>
          <p:nvSpPr>
            <p:cNvPr id="135" name="Shape 17"/>
            <p:cNvSpPr/>
            <p:nvPr/>
          </p:nvSpPr>
          <p:spPr>
            <a:xfrm>
              <a:off x="8176565" y="3438240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36" name="Image 10" descr="preencoded.png"/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8328355" y="3590487"/>
              <a:ext cx="228600" cy="228600"/>
            </a:xfrm>
            <a:prstGeom prst="rect">
              <a:avLst/>
            </a:prstGeom>
          </p:spPr>
        </p:pic>
        <p:sp>
          <p:nvSpPr>
            <p:cNvPr id="137" name="Text 18"/>
            <p:cNvSpPr txBox="1"/>
            <p:nvPr/>
          </p:nvSpPr>
          <p:spPr>
            <a:xfrm>
              <a:off x="7540981" y="2170633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3D Printer</a:t>
              </a:r>
              <a:endParaRPr lang="en-US" sz="1000" dirty="0"/>
            </a:p>
          </p:txBody>
        </p:sp>
        <p:pic>
          <p:nvPicPr>
            <p:cNvPr id="139" name="Image 1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54" r="14954"/>
            <a:stretch/>
          </p:blipFill>
          <p:spPr>
            <a:xfrm>
              <a:off x="9692640" y="2381174"/>
              <a:ext cx="2194560" cy="1328623"/>
            </a:xfrm>
            <a:prstGeom prst="rect">
              <a:avLst/>
            </a:prstGeom>
          </p:spPr>
        </p:pic>
        <p:sp>
          <p:nvSpPr>
            <p:cNvPr id="140" name="Shape 20"/>
            <p:cNvSpPr/>
            <p:nvPr/>
          </p:nvSpPr>
          <p:spPr>
            <a:xfrm>
              <a:off x="10522915" y="3438240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41" name="Image 12" descr="preencoded.png"/>
            <p:cNvPicPr>
              <a:picLocks noChangeAspect="1"/>
            </p:cNvPicPr>
            <p:nvPr/>
          </p:nvPicPr>
          <p:blipFill>
            <a:blip r:embed="rId15"/>
            <a:srcRect t="-45" b="-45"/>
            <a:stretch/>
          </p:blipFill>
          <p:spPr>
            <a:xfrm>
              <a:off x="10660990" y="3590487"/>
              <a:ext cx="256946" cy="228600"/>
            </a:xfrm>
            <a:prstGeom prst="rect">
              <a:avLst/>
            </a:prstGeom>
          </p:spPr>
        </p:pic>
        <p:sp>
          <p:nvSpPr>
            <p:cNvPr id="142" name="Text 21"/>
            <p:cNvSpPr txBox="1"/>
            <p:nvPr/>
          </p:nvSpPr>
          <p:spPr>
            <a:xfrm>
              <a:off x="9911791" y="2170633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Triaxial System</a:t>
              </a:r>
              <a:endParaRPr lang="en-US" sz="1000" dirty="0"/>
            </a:p>
          </p:txBody>
        </p:sp>
        <p:pic>
          <p:nvPicPr>
            <p:cNvPr id="143" name="Image 13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9" b="3209"/>
            <a:stretch/>
          </p:blipFill>
          <p:spPr>
            <a:xfrm>
              <a:off x="304495" y="4360874"/>
              <a:ext cx="2194560" cy="1328623"/>
            </a:xfrm>
            <a:prstGeom prst="rect">
              <a:avLst/>
            </a:prstGeom>
          </p:spPr>
        </p:pic>
        <p:sp>
          <p:nvSpPr>
            <p:cNvPr id="144" name="Shape 22"/>
            <p:cNvSpPr/>
            <p:nvPr/>
          </p:nvSpPr>
          <p:spPr>
            <a:xfrm>
              <a:off x="1135685" y="5417924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45" name="Image 14" descr="preencoded.png"/>
            <p:cNvPicPr>
              <a:picLocks noChangeAspect="1"/>
            </p:cNvPicPr>
            <p:nvPr/>
          </p:nvPicPr>
          <p:blipFill>
            <a:blip r:embed="rId17"/>
            <a:srcRect t="-45" b="-45"/>
            <a:stretch/>
          </p:blipFill>
          <p:spPr>
            <a:xfrm>
              <a:off x="1273759" y="5570623"/>
              <a:ext cx="256946" cy="228600"/>
            </a:xfrm>
            <a:prstGeom prst="rect">
              <a:avLst/>
            </a:prstGeom>
          </p:spPr>
        </p:pic>
        <p:sp>
          <p:nvSpPr>
            <p:cNvPr id="146" name="Text 23"/>
            <p:cNvSpPr txBox="1"/>
            <p:nvPr/>
          </p:nvSpPr>
          <p:spPr>
            <a:xfrm>
              <a:off x="475488" y="4208017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2D Wave Maker</a:t>
              </a:r>
              <a:endParaRPr lang="en-US" sz="1000" dirty="0"/>
            </a:p>
          </p:txBody>
        </p:sp>
        <p:pic>
          <p:nvPicPr>
            <p:cNvPr id="147" name="Image 1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" b="3041"/>
            <a:stretch/>
          </p:blipFill>
          <p:spPr>
            <a:xfrm>
              <a:off x="2651760" y="4360874"/>
              <a:ext cx="2194560" cy="1328623"/>
            </a:xfrm>
            <a:prstGeom prst="rect">
              <a:avLst/>
            </a:prstGeom>
          </p:spPr>
        </p:pic>
        <p:sp>
          <p:nvSpPr>
            <p:cNvPr id="148" name="Shape 24"/>
            <p:cNvSpPr/>
            <p:nvPr/>
          </p:nvSpPr>
          <p:spPr>
            <a:xfrm>
              <a:off x="3482035" y="5414124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49" name="Image 16" descr="preencoded.png"/>
            <p:cNvPicPr>
              <a:picLocks noChangeAspect="1"/>
            </p:cNvPicPr>
            <p:nvPr/>
          </p:nvPicPr>
          <p:blipFill>
            <a:blip r:embed="rId19"/>
            <a:srcRect l="-133" r="-133"/>
            <a:stretch/>
          </p:blipFill>
          <p:spPr>
            <a:xfrm>
              <a:off x="3663086" y="5566839"/>
              <a:ext cx="171907" cy="228600"/>
            </a:xfrm>
            <a:prstGeom prst="rect">
              <a:avLst/>
            </a:prstGeom>
          </p:spPr>
        </p:pic>
        <p:sp>
          <p:nvSpPr>
            <p:cNvPr id="150" name="Text 25"/>
            <p:cNvSpPr txBox="1"/>
            <p:nvPr/>
          </p:nvSpPr>
          <p:spPr>
            <a:xfrm>
              <a:off x="2797150" y="4208017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Drop Shape Analyser</a:t>
              </a:r>
              <a:endParaRPr lang="en-US" sz="1000" dirty="0"/>
            </a:p>
          </p:txBody>
        </p:sp>
        <p:pic>
          <p:nvPicPr>
            <p:cNvPr id="152" name="Image 17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17" b="12417"/>
            <a:stretch/>
          </p:blipFill>
          <p:spPr>
            <a:xfrm>
              <a:off x="4999025" y="4360874"/>
              <a:ext cx="2194560" cy="1328623"/>
            </a:xfrm>
            <a:prstGeom prst="rect">
              <a:avLst/>
            </a:prstGeom>
          </p:spPr>
        </p:pic>
        <p:sp>
          <p:nvSpPr>
            <p:cNvPr id="153" name="Shape 27"/>
            <p:cNvSpPr/>
            <p:nvPr/>
          </p:nvSpPr>
          <p:spPr>
            <a:xfrm>
              <a:off x="5829300" y="5417924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55" name="Image 18" descr="preencoded.png"/>
            <p:cNvPicPr>
              <a:picLocks noChangeAspect="1"/>
            </p:cNvPicPr>
            <p:nvPr/>
          </p:nvPicPr>
          <p:blipFill>
            <a:blip r:embed="rId21"/>
            <a:srcRect t="-45" b="-45"/>
            <a:stretch/>
          </p:blipFill>
          <p:spPr>
            <a:xfrm>
              <a:off x="5967374" y="5570623"/>
              <a:ext cx="256946" cy="228600"/>
            </a:xfrm>
            <a:prstGeom prst="rect">
              <a:avLst/>
            </a:prstGeom>
          </p:spPr>
        </p:pic>
        <p:sp>
          <p:nvSpPr>
            <p:cNvPr id="156" name="Text 28"/>
            <p:cNvSpPr txBox="1"/>
            <p:nvPr/>
          </p:nvSpPr>
          <p:spPr>
            <a:xfrm>
              <a:off x="5118811" y="4208017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Shake Table</a:t>
              </a:r>
              <a:endParaRPr lang="en-US" sz="1000" dirty="0"/>
            </a:p>
          </p:txBody>
        </p:sp>
        <p:pic>
          <p:nvPicPr>
            <p:cNvPr id="157" name="Image 19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3" t="7097" r="8013" b="13682"/>
            <a:stretch>
              <a:fillRect/>
            </a:stretch>
          </p:blipFill>
          <p:spPr>
            <a:xfrm>
              <a:off x="7345375" y="4360874"/>
              <a:ext cx="2194560" cy="1328623"/>
            </a:xfrm>
            <a:prstGeom prst="rect">
              <a:avLst/>
            </a:prstGeom>
          </p:spPr>
        </p:pic>
        <p:sp>
          <p:nvSpPr>
            <p:cNvPr id="158" name="Shape 29"/>
            <p:cNvSpPr/>
            <p:nvPr/>
          </p:nvSpPr>
          <p:spPr>
            <a:xfrm>
              <a:off x="8176565" y="5422482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59" name="Image 20" descr="preencoded.png"/>
            <p:cNvPicPr>
              <a:picLocks noChangeAspect="1"/>
            </p:cNvPicPr>
            <p:nvPr/>
          </p:nvPicPr>
          <p:blipFill>
            <a:blip r:embed="rId17"/>
            <a:srcRect t="-45" b="-45"/>
            <a:stretch/>
          </p:blipFill>
          <p:spPr>
            <a:xfrm>
              <a:off x="8314639" y="5575197"/>
              <a:ext cx="256946" cy="228600"/>
            </a:xfrm>
            <a:prstGeom prst="rect">
              <a:avLst/>
            </a:prstGeom>
          </p:spPr>
        </p:pic>
        <p:sp>
          <p:nvSpPr>
            <p:cNvPr id="160" name="Text 30"/>
            <p:cNvSpPr txBox="1"/>
            <p:nvPr/>
          </p:nvSpPr>
          <p:spPr>
            <a:xfrm>
              <a:off x="7440473" y="4208017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Ground Water Flow</a:t>
              </a:r>
              <a:endParaRPr lang="en-US" sz="1000" dirty="0"/>
            </a:p>
          </p:txBody>
        </p:sp>
        <p:pic>
          <p:nvPicPr>
            <p:cNvPr id="162" name="Image 21" descr="Engineers with digital tablet and projected plans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49" b="4649"/>
            <a:stretch/>
          </p:blipFill>
          <p:spPr>
            <a:xfrm>
              <a:off x="9692640" y="4360874"/>
              <a:ext cx="2194560" cy="1328623"/>
            </a:xfrm>
            <a:prstGeom prst="rect">
              <a:avLst/>
            </a:prstGeom>
          </p:spPr>
        </p:pic>
        <p:sp>
          <p:nvSpPr>
            <p:cNvPr id="163" name="Shape 32"/>
            <p:cNvSpPr/>
            <p:nvPr/>
          </p:nvSpPr>
          <p:spPr>
            <a:xfrm>
              <a:off x="10522915" y="5417924"/>
              <a:ext cx="533095" cy="533095"/>
            </a:xfrm>
            <a:prstGeom prst="ellipse">
              <a:avLst/>
            </a:prstGeom>
            <a:solidFill>
              <a:srgbClr val="EFF6FF"/>
            </a:solidFill>
            <a:ln w="12700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164" name="Image 22" descr="preencoded.png"/>
            <p:cNvPicPr>
              <a:picLocks noChangeAspect="1"/>
            </p:cNvPicPr>
            <p:nvPr/>
          </p:nvPicPr>
          <p:blipFill>
            <a:blip r:embed="rId24"/>
            <a:srcRect l="-57" r="-57"/>
            <a:stretch/>
          </p:blipFill>
          <p:spPr>
            <a:xfrm>
              <a:off x="10689336" y="5570623"/>
              <a:ext cx="200254" cy="228600"/>
            </a:xfrm>
            <a:prstGeom prst="rect">
              <a:avLst/>
            </a:prstGeom>
          </p:spPr>
        </p:pic>
        <p:sp>
          <p:nvSpPr>
            <p:cNvPr id="165" name="Text 33"/>
            <p:cNvSpPr txBox="1"/>
            <p:nvPr/>
          </p:nvSpPr>
          <p:spPr>
            <a:xfrm>
              <a:off x="9762134" y="4208017"/>
              <a:ext cx="1908000" cy="180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Future Expansion</a:t>
              </a:r>
              <a:endParaRPr lang="en-US" sz="1000" dirty="0"/>
            </a:p>
          </p:txBody>
        </p:sp>
      </p:grpSp>
      <p:pic>
        <p:nvPicPr>
          <p:cNvPr id="168" name="Image 23" descr="preencoded.png">
            <a:extLst>
              <a:ext uri="{FF2B5EF4-FFF2-40B4-BE49-F238E27FC236}">
                <a16:creationId xmlns:a16="http://schemas.microsoft.com/office/drawing/2014/main" id="{EACF6A0B-1F5F-7281-70BE-6B5C097BE1F6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sp>
        <p:nvSpPr>
          <p:cNvPr id="4" name="Shape 2">
            <a:extLst>
              <a:ext uri="{FF2B5EF4-FFF2-40B4-BE49-F238E27FC236}">
                <a16:creationId xmlns:a16="http://schemas.microsoft.com/office/drawing/2014/main" id="{5FEFB22B-C224-56B9-6758-4A7658730A55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Text 54">
            <a:extLst>
              <a:ext uri="{FF2B5EF4-FFF2-40B4-BE49-F238E27FC236}">
                <a16:creationId xmlns:a16="http://schemas.microsoft.com/office/drawing/2014/main" id="{53EE7261-E80B-21FE-DB80-3B721E563971}"/>
              </a:ext>
            </a:extLst>
          </p:cNvPr>
          <p:cNvSpPr txBox="1"/>
          <p:nvPr/>
        </p:nvSpPr>
        <p:spPr>
          <a:xfrm>
            <a:off x="389170" y="252680"/>
            <a:ext cx="1018358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Infrastructure &amp; Capabilities: Major Equipment</a:t>
            </a:r>
          </a:p>
        </p:txBody>
      </p:sp>
    </p:spTree>
    <p:extLst>
      <p:ext uri="{BB962C8B-B14F-4D97-AF65-F5344CB8AC3E}">
        <p14:creationId xmlns:p14="http://schemas.microsoft.com/office/powerpoint/2010/main" val="3485768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D22DF-ECC5-BCE7-25F2-87104D37C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0E279E1D-2B8F-B1E6-0FAA-744592F1B85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Image 23" descr="preencoded.png">
            <a:extLst>
              <a:ext uri="{FF2B5EF4-FFF2-40B4-BE49-F238E27FC236}">
                <a16:creationId xmlns:a16="http://schemas.microsoft.com/office/drawing/2014/main" id="{EE551A17-F175-3B9F-8CC1-4848A0A301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-1" y="6647994"/>
            <a:ext cx="900000" cy="8438"/>
          </a:xfrm>
          <a:prstGeom prst="rect">
            <a:avLst/>
          </a:prstGeom>
        </p:spPr>
      </p:pic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1F0AA13D-0131-1AE0-A9DE-DC2DC6045F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" r="-1"/>
          <a:stretch/>
        </p:blipFill>
        <p:spPr>
          <a:xfrm>
            <a:off x="381303" y="1043551"/>
            <a:ext cx="11697921" cy="5533728"/>
          </a:xfrm>
          <a:prstGeom prst="rect">
            <a:avLst/>
          </a:prstGeom>
        </p:spPr>
      </p:pic>
      <p:pic>
        <p:nvPicPr>
          <p:cNvPr id="1026" name="Picture 2" descr="Matlab macOS BigSur - Free Icon PNG, SVG">
            <a:extLst>
              <a:ext uri="{FF2B5EF4-FFF2-40B4-BE49-F238E27FC236}">
                <a16:creationId xmlns:a16="http://schemas.microsoft.com/office/drawing/2014/main" id="{3D9FF304-4580-4723-FE24-01429DB877C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clrChange>
              <a:clrFrom>
                <a:srgbClr val="701613"/>
              </a:clrFrom>
              <a:clrTo>
                <a:srgbClr val="70161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4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sri's ArcGIS feature layer: client-side labelling and symbology">
            <a:extLst>
              <a:ext uri="{FF2B5EF4-FFF2-40B4-BE49-F238E27FC236}">
                <a16:creationId xmlns:a16="http://schemas.microsoft.com/office/drawing/2014/main" id="{F2C3AF21-3DA7-AEAB-F39C-FAFB7F1389E8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22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ew QGIS 3.0 logo candidate – QGIS.org blog">
            <a:extLst>
              <a:ext uri="{FF2B5EF4-FFF2-40B4-BE49-F238E27FC236}">
                <a16:creationId xmlns:a16="http://schemas.microsoft.com/office/drawing/2014/main" id="{FFA3CD01-7345-A777-7110-3E7DE7D4839A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de Blocks color icon in PNG, SVG">
            <a:extLst>
              <a:ext uri="{FF2B5EF4-FFF2-40B4-BE49-F238E27FC236}">
                <a16:creationId xmlns:a16="http://schemas.microsoft.com/office/drawing/2014/main" id="{B8927F90-36D3-707A-2B82-BBF5A5AE38D4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96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utoCAD - DWG Viewer &amp; Editor - Apps on Google Play">
            <a:extLst>
              <a:ext uri="{FF2B5EF4-FFF2-40B4-BE49-F238E27FC236}">
                <a16:creationId xmlns:a16="http://schemas.microsoft.com/office/drawing/2014/main" id="{8AEFA263-E158-9A8C-BFE3-558F6C007FD5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12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ython - Free logo icons">
            <a:extLst>
              <a:ext uri="{FF2B5EF4-FFF2-40B4-BE49-F238E27FC236}">
                <a16:creationId xmlns:a16="http://schemas.microsoft.com/office/drawing/2014/main" id="{1E127F49-DFC1-67F3-F944-DAC972442B5C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328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ownload the R programming language logo for your projects">
            <a:extLst>
              <a:ext uri="{FF2B5EF4-FFF2-40B4-BE49-F238E27FC236}">
                <a16:creationId xmlns:a16="http://schemas.microsoft.com/office/drawing/2014/main" id="{59914483-F3C5-C2C1-FE1C-CBECB03887FD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4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uy STAAD.PRO | Structural Analysis &amp; Design Software">
            <a:extLst>
              <a:ext uri="{FF2B5EF4-FFF2-40B4-BE49-F238E27FC236}">
                <a16:creationId xmlns:a16="http://schemas.microsoft.com/office/drawing/2014/main" id="{EEC3AA1A-7BB5-9004-CC40-2846AC479782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780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port concrete details and members from SAP2000 | IDEA StatiCa">
            <a:extLst>
              <a:ext uri="{FF2B5EF4-FFF2-40B4-BE49-F238E27FC236}">
                <a16:creationId xmlns:a16="http://schemas.microsoft.com/office/drawing/2014/main" id="{A6135850-E6B1-CBE5-0D4B-575C1F7499B0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8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578FD7AA-B922-1A04-A4FC-026A5DF1F57B}"/>
              </a:ext>
            </a:extLst>
          </p:cNvPr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554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Plaxis Geotechnical Analysis (@bentleygeotechnical) • Facebook">
            <a:extLst>
              <a:ext uri="{FF2B5EF4-FFF2-40B4-BE49-F238E27FC236}">
                <a16:creationId xmlns:a16="http://schemas.microsoft.com/office/drawing/2014/main" id="{30236B76-4CB8-D28A-2AB8-63483817ED4F}"/>
              </a:ext>
            </a:extLst>
          </p:cNvPr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968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OpenSees - Wikipedia">
            <a:extLst>
              <a:ext uri="{FF2B5EF4-FFF2-40B4-BE49-F238E27FC236}">
                <a16:creationId xmlns:a16="http://schemas.microsoft.com/office/drawing/2014/main" id="{4CF897D7-D788-6B86-8D0D-54564C2B7D59}"/>
              </a:ext>
            </a:extLst>
          </p:cNvPr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40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ABAQUS - Drexel Engineering Computing and Technical Services">
            <a:extLst>
              <a:ext uri="{FF2B5EF4-FFF2-40B4-BE49-F238E27FC236}">
                <a16:creationId xmlns:a16="http://schemas.microsoft.com/office/drawing/2014/main" id="{C09FCCAA-4624-5A73-9FA1-07C5CF64E391}"/>
              </a:ext>
            </a:extLst>
          </p:cNvPr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522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LS-DYNA — Dynamore Nordic AB">
            <a:extLst>
              <a:ext uri="{FF2B5EF4-FFF2-40B4-BE49-F238E27FC236}">
                <a16:creationId xmlns:a16="http://schemas.microsoft.com/office/drawing/2014/main" id="{66C2E482-9BFC-CFFF-DBED-EA6A232958B7}"/>
              </a:ext>
            </a:extLst>
          </p:cNvPr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328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Air3d | Waikanae">
            <a:extLst>
              <a:ext uri="{FF2B5EF4-FFF2-40B4-BE49-F238E27FC236}">
                <a16:creationId xmlns:a16="http://schemas.microsoft.com/office/drawing/2014/main" id="{4C92704D-1B0E-63EC-781C-113BC63C96AE}"/>
              </a:ext>
            </a:extLst>
          </p:cNvPr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8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exGeospatial ERDAS IMAGINE 2020 has arrived! Join us on 25 Nov for our new  Spatial Modeler training course. It now has over 200 operators, including  machine learning capabilities &amp; extended vector manipulation,">
            <a:extLst>
              <a:ext uri="{FF2B5EF4-FFF2-40B4-BE49-F238E27FC236}">
                <a16:creationId xmlns:a16="http://schemas.microsoft.com/office/drawing/2014/main" id="{9CCDFED3-DCF8-335B-C76E-5B44D0FAF7AC}"/>
              </a:ext>
            </a:extLst>
          </p:cNvPr>
          <p:cNvPicPr>
            <a:picLocks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15664" r="27374" b="16171"/>
          <a:stretch>
            <a:fillRect/>
          </a:stretch>
        </p:blipFill>
        <p:spPr bwMode="auto">
          <a:xfrm>
            <a:off x="11117841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SNAP 8.0 has been released!">
            <a:extLst>
              <a:ext uri="{FF2B5EF4-FFF2-40B4-BE49-F238E27FC236}">
                <a16:creationId xmlns:a16="http://schemas.microsoft.com/office/drawing/2014/main" id="{C6F9D5E0-FCA9-5FB7-0128-6B445074189B}"/>
              </a:ext>
            </a:extLst>
          </p:cNvPr>
          <p:cNvPicPr>
            <a:picLocks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9" r="65093" b="27721"/>
          <a:stretch>
            <a:fillRect/>
          </a:stretch>
        </p:blipFill>
        <p:spPr bwMode="auto">
          <a:xfrm>
            <a:off x="10051586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>
            <a:extLst>
              <a:ext uri="{FF2B5EF4-FFF2-40B4-BE49-F238E27FC236}">
                <a16:creationId xmlns:a16="http://schemas.microsoft.com/office/drawing/2014/main" id="{055C5DE6-3903-0C01-D463-82D33612C1BD}"/>
              </a:ext>
            </a:extLst>
          </p:cNvPr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841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Bentley OpenFlows SewerGEMS Virtuosity- 5000 Pipes Annual Subscription  License -Advanced Educare Training Private Ltd, Ghaziabad">
            <a:extLst>
              <a:ext uri="{FF2B5EF4-FFF2-40B4-BE49-F238E27FC236}">
                <a16:creationId xmlns:a16="http://schemas.microsoft.com/office/drawing/2014/main" id="{400C7285-54A4-78DD-AE69-4D75CCBCC158}"/>
              </a:ext>
            </a:extLst>
          </p:cNvPr>
          <p:cNvPicPr>
            <a:picLocks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1" b="44541"/>
          <a:stretch>
            <a:fillRect/>
          </a:stretch>
        </p:blipFill>
        <p:spPr bwMode="auto">
          <a:xfrm>
            <a:off x="5447189" y="5566836"/>
            <a:ext cx="1297623" cy="56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Products | Advanced Educare Training Private Ltd, India">
            <a:extLst>
              <a:ext uri="{FF2B5EF4-FFF2-40B4-BE49-F238E27FC236}">
                <a16:creationId xmlns:a16="http://schemas.microsoft.com/office/drawing/2014/main" id="{DF02E3CA-29B7-B7A8-8B81-C707C0188BFB}"/>
              </a:ext>
            </a:extLst>
          </p:cNvPr>
          <p:cNvPicPr>
            <a:picLocks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2" b="42048"/>
          <a:stretch>
            <a:fillRect/>
          </a:stretch>
        </p:blipFill>
        <p:spPr bwMode="auto">
          <a:xfrm>
            <a:off x="5548296" y="2361323"/>
            <a:ext cx="1196516" cy="57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HEC-HMS - Distributor &amp; Reseller resmi software original, jual harga murah  di Jakarta &amp; melayani se-Indonesia">
            <a:extLst>
              <a:ext uri="{FF2B5EF4-FFF2-40B4-BE49-F238E27FC236}">
                <a16:creationId xmlns:a16="http://schemas.microsoft.com/office/drawing/2014/main" id="{C4B45886-F1A9-765C-7E0E-0CE7B3F5F276}"/>
              </a:ext>
            </a:extLst>
          </p:cNvPr>
          <p:cNvPicPr>
            <a:picLocks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6" t="22691" r="18971" b="53733"/>
          <a:stretch>
            <a:fillRect/>
          </a:stretch>
        </p:blipFill>
        <p:spPr bwMode="auto">
          <a:xfrm>
            <a:off x="2551780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HEC-RAS Downloads">
            <a:extLst>
              <a:ext uri="{FF2B5EF4-FFF2-40B4-BE49-F238E27FC236}">
                <a16:creationId xmlns:a16="http://schemas.microsoft.com/office/drawing/2014/main" id="{A313CCAA-2FC9-A615-750B-A87208C61F82}"/>
              </a:ext>
            </a:extLst>
          </p:cNvPr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70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IBM SPSS Statistics SVG and transparent PNG icons | TechIcons">
            <a:extLst>
              <a:ext uri="{FF2B5EF4-FFF2-40B4-BE49-F238E27FC236}">
                <a16:creationId xmlns:a16="http://schemas.microsoft.com/office/drawing/2014/main" id="{E60FF083-F926-E62E-C1CE-38E8957C2619}"/>
              </a:ext>
            </a:extLst>
          </p:cNvPr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12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Surfer Software in Motera, Ahmedabad, Pritech Automation Private Limited |  ID: 22106010088">
            <a:extLst>
              <a:ext uri="{FF2B5EF4-FFF2-40B4-BE49-F238E27FC236}">
                <a16:creationId xmlns:a16="http://schemas.microsoft.com/office/drawing/2014/main" id="{3D2B7885-6022-5B18-494C-8092C8989833}"/>
              </a:ext>
            </a:extLst>
          </p:cNvPr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554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>
            <a:extLst>
              <a:ext uri="{FF2B5EF4-FFF2-40B4-BE49-F238E27FC236}">
                <a16:creationId xmlns:a16="http://schemas.microsoft.com/office/drawing/2014/main" id="{D5291E36-9D2B-14F7-9F31-935AD17697D6}"/>
              </a:ext>
            </a:extLst>
          </p:cNvPr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38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KYPipe - Pipe Network Analysis Software">
            <a:extLst>
              <a:ext uri="{FF2B5EF4-FFF2-40B4-BE49-F238E27FC236}">
                <a16:creationId xmlns:a16="http://schemas.microsoft.com/office/drawing/2014/main" id="{5231D75B-4405-36F8-D00F-568836637ECD}"/>
              </a:ext>
            </a:extLst>
          </p:cNvPr>
          <p:cNvPicPr>
            <a:picLocks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586" y="531156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Ansys Fluent - Pricing, Features, and Details in 2026">
            <a:extLst>
              <a:ext uri="{FF2B5EF4-FFF2-40B4-BE49-F238E27FC236}">
                <a16:creationId xmlns:a16="http://schemas.microsoft.com/office/drawing/2014/main" id="{E09D0FCE-B4BE-CF84-B1CC-7809A20096EF}"/>
              </a:ext>
            </a:extLst>
          </p:cNvPr>
          <p:cNvPicPr>
            <a:picLocks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586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>
            <a:extLst>
              <a:ext uri="{FF2B5EF4-FFF2-40B4-BE49-F238E27FC236}">
                <a16:creationId xmlns:a16="http://schemas.microsoft.com/office/drawing/2014/main" id="{48652F21-EE49-7397-E1F7-DC3520CFD0E8}"/>
              </a:ext>
            </a:extLst>
          </p:cNvPr>
          <p:cNvPicPr>
            <a:picLocks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841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Yes, strong Civil 3D skills can definitely help you get a job, especially  in fields related to civil engineering, infrastructure design, and  construction. Many companies actively seek candidates… | AutoDesk Civil 3D">
            <a:extLst>
              <a:ext uri="{FF2B5EF4-FFF2-40B4-BE49-F238E27FC236}">
                <a16:creationId xmlns:a16="http://schemas.microsoft.com/office/drawing/2014/main" id="{39533BD5-1DE9-5E61-A4F8-664CF919B907}"/>
              </a:ext>
            </a:extLst>
          </p:cNvPr>
          <p:cNvPicPr>
            <a:picLocks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554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Design Softwares">
            <a:extLst>
              <a:ext uri="{FF2B5EF4-FFF2-40B4-BE49-F238E27FC236}">
                <a16:creationId xmlns:a16="http://schemas.microsoft.com/office/drawing/2014/main" id="{6C0A5455-7CC7-1A01-AEDC-CA9CFE251DC0}"/>
              </a:ext>
            </a:extLst>
          </p:cNvPr>
          <p:cNvPicPr>
            <a:picLocks noChangeArrowheads="1"/>
          </p:cNvPicPr>
          <p:nvPr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5" t="15759" r="35433" b="67854"/>
          <a:stretch>
            <a:fillRect/>
          </a:stretch>
        </p:blipFill>
        <p:spPr bwMode="auto">
          <a:xfrm>
            <a:off x="4648296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>
            <a:extLst>
              <a:ext uri="{FF2B5EF4-FFF2-40B4-BE49-F238E27FC236}">
                <a16:creationId xmlns:a16="http://schemas.microsoft.com/office/drawing/2014/main" id="{0DDDFF73-A94E-E43C-DAF5-BEB83ADF188E}"/>
              </a:ext>
            </a:extLst>
          </p:cNvPr>
          <p:cNvPicPr>
            <a:picLocks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812" y="540156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2" name="Picture 78" descr="REEF3D – Open-Source Hydrodynamics">
            <a:extLst>
              <a:ext uri="{FF2B5EF4-FFF2-40B4-BE49-F238E27FC236}">
                <a16:creationId xmlns:a16="http://schemas.microsoft.com/office/drawing/2014/main" id="{9E25723E-E4D1-D5CB-3A93-0B4E301A402A}"/>
              </a:ext>
            </a:extLst>
          </p:cNvPr>
          <p:cNvPicPr>
            <a:picLocks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328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4" name="Picture 80" descr="ClimSystems - SimClim AR6 for ArcGIS Climate">
            <a:extLst>
              <a:ext uri="{FF2B5EF4-FFF2-40B4-BE49-F238E27FC236}">
                <a16:creationId xmlns:a16="http://schemas.microsoft.com/office/drawing/2014/main" id="{589857A4-3575-BEEE-4206-103B9FC0D73A}"/>
              </a:ext>
            </a:extLst>
          </p:cNvPr>
          <p:cNvPicPr>
            <a:picLocks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320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2" name="Picture 88" descr="Best Computer for Autodesk Revit | South Africa">
            <a:extLst>
              <a:ext uri="{FF2B5EF4-FFF2-40B4-BE49-F238E27FC236}">
                <a16:creationId xmlns:a16="http://schemas.microsoft.com/office/drawing/2014/main" id="{8C8A7E67-F939-8198-7B02-8AA3044E9C55}"/>
              </a:ext>
            </a:extLst>
          </p:cNvPr>
          <p:cNvPicPr>
            <a:picLocks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070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92" descr="Navisworks Logo / Software / Logonoid.com">
            <a:extLst>
              <a:ext uri="{FF2B5EF4-FFF2-40B4-BE49-F238E27FC236}">
                <a16:creationId xmlns:a16="http://schemas.microsoft.com/office/drawing/2014/main" id="{440EB5EB-76E3-7F3F-18B1-6E7BD6385766}"/>
              </a:ext>
            </a:extLst>
          </p:cNvPr>
          <p:cNvPicPr>
            <a:picLocks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027" y="2196055"/>
            <a:ext cx="910814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8" name="Picture 94" descr="Oracle Primavera P6 EPPM Software - Primakon">
            <a:extLst>
              <a:ext uri="{FF2B5EF4-FFF2-40B4-BE49-F238E27FC236}">
                <a16:creationId xmlns:a16="http://schemas.microsoft.com/office/drawing/2014/main" id="{96FFF6AD-ED42-754C-18F8-0557D4C6D6F1}"/>
              </a:ext>
            </a:extLst>
          </p:cNvPr>
          <p:cNvPicPr>
            <a:picLocks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96" y="119186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96" descr="Free Dynamo Courses | Basic &amp; Advanced Courses ✓ DiRoots ...">
            <a:extLst>
              <a:ext uri="{FF2B5EF4-FFF2-40B4-BE49-F238E27FC236}">
                <a16:creationId xmlns:a16="http://schemas.microsoft.com/office/drawing/2014/main" id="{41B3CB23-72BE-09BB-13B8-0DDD7C89D215}"/>
              </a:ext>
            </a:extLst>
          </p:cNvPr>
          <p:cNvPicPr>
            <a:picLocks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812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2" name="Picture 98" descr="DOE Releases EnergyPlus, Successor to DOE-2 | BuildingGreen">
            <a:extLst>
              <a:ext uri="{FF2B5EF4-FFF2-40B4-BE49-F238E27FC236}">
                <a16:creationId xmlns:a16="http://schemas.microsoft.com/office/drawing/2014/main" id="{A887B822-C1E2-AFF1-5876-A62E9347D1C9}"/>
              </a:ext>
            </a:extLst>
          </p:cNvPr>
          <p:cNvPicPr>
            <a:picLocks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96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" name="Picture 102" descr="Sefaira Support">
            <a:extLst>
              <a:ext uri="{FF2B5EF4-FFF2-40B4-BE49-F238E27FC236}">
                <a16:creationId xmlns:a16="http://schemas.microsoft.com/office/drawing/2014/main" id="{2EA3A1C7-5212-8568-2D27-52F2B7A96694}"/>
              </a:ext>
            </a:extLst>
          </p:cNvPr>
          <p:cNvPicPr>
            <a:picLocks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328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" name="Picture 104" descr="Trimble Sketchup Pro, for Engineers &amp; Architect, Free trial &amp; download  available at ₹ 37100 in Mumbai">
            <a:extLst>
              <a:ext uri="{FF2B5EF4-FFF2-40B4-BE49-F238E27FC236}">
                <a16:creationId xmlns:a16="http://schemas.microsoft.com/office/drawing/2014/main" id="{F026C20D-373A-36AB-BFBA-3CB39EE37ADA}"/>
              </a:ext>
            </a:extLst>
          </p:cNvPr>
          <p:cNvPicPr>
            <a:picLocks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22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" name="Picture 106" descr="4D BIM Construction Planning - Liongate">
            <a:extLst>
              <a:ext uri="{FF2B5EF4-FFF2-40B4-BE49-F238E27FC236}">
                <a16:creationId xmlns:a16="http://schemas.microsoft.com/office/drawing/2014/main" id="{ED194B1F-A00F-E47D-2772-16CE426944DE}"/>
              </a:ext>
            </a:extLst>
          </p:cNvPr>
          <p:cNvPicPr>
            <a:picLocks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522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2" name="Picture 108">
            <a:extLst>
              <a:ext uri="{FF2B5EF4-FFF2-40B4-BE49-F238E27FC236}">
                <a16:creationId xmlns:a16="http://schemas.microsoft.com/office/drawing/2014/main" id="{FF177F45-A911-CCD0-D262-D91E474670F7}"/>
              </a:ext>
            </a:extLst>
          </p:cNvPr>
          <p:cNvPicPr>
            <a:picLocks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780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4" name="Picture 110" descr="Cookies Policy - SIMAPRO">
            <a:extLst>
              <a:ext uri="{FF2B5EF4-FFF2-40B4-BE49-F238E27FC236}">
                <a16:creationId xmlns:a16="http://schemas.microsoft.com/office/drawing/2014/main" id="{57EA6607-D30D-65BC-6A24-3EA1E326BD6B}"/>
              </a:ext>
            </a:extLst>
          </p:cNvPr>
          <p:cNvPicPr>
            <a:picLocks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586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" name="Picture 112" descr="DesignBuilder - Greenplan Consultants">
            <a:extLst>
              <a:ext uri="{FF2B5EF4-FFF2-40B4-BE49-F238E27FC236}">
                <a16:creationId xmlns:a16="http://schemas.microsoft.com/office/drawing/2014/main" id="{FA541F23-2FC6-0FA3-401C-09CC6E0C16A2}"/>
              </a:ext>
            </a:extLst>
          </p:cNvPr>
          <p:cNvPicPr>
            <a:picLocks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841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8" name="Picture 114" descr="SPACE GASS (@spacegass) • Facebook">
            <a:extLst>
              <a:ext uri="{FF2B5EF4-FFF2-40B4-BE49-F238E27FC236}">
                <a16:creationId xmlns:a16="http://schemas.microsoft.com/office/drawing/2014/main" id="{D61D32E8-8787-8D70-A242-00F16C54543D}"/>
              </a:ext>
            </a:extLst>
          </p:cNvPr>
          <p:cNvPicPr>
            <a:picLocks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4" y="216999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0" name="Picture 116" descr="SVSlope Examples Manual - SoilVision Systems, Ltd">
            <a:extLst>
              <a:ext uri="{FF2B5EF4-FFF2-40B4-BE49-F238E27FC236}">
                <a16:creationId xmlns:a16="http://schemas.microsoft.com/office/drawing/2014/main" id="{3BDAD922-FF36-E218-5428-D0ADD70D5AFF}"/>
              </a:ext>
            </a:extLst>
          </p:cNvPr>
          <p:cNvPicPr>
            <a:picLocks noChangeArrowheads="1"/>
          </p:cNvPicPr>
          <p:nvPr/>
        </p:nvPicPr>
        <p:blipFill rotWithShape="1"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6" t="7240" r="18774" b="52061"/>
          <a:stretch>
            <a:fillRect/>
          </a:stretch>
        </p:blipFill>
        <p:spPr bwMode="auto">
          <a:xfrm>
            <a:off x="455264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2" name="Picture 118" descr="3DEC - Itasca Software">
            <a:extLst>
              <a:ext uri="{FF2B5EF4-FFF2-40B4-BE49-F238E27FC236}">
                <a16:creationId xmlns:a16="http://schemas.microsoft.com/office/drawing/2014/main" id="{D1BD981E-B6EC-164A-9E7E-2A6E522943C5}"/>
              </a:ext>
            </a:extLst>
          </p:cNvPr>
          <p:cNvPicPr>
            <a:picLocks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780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4" name="Picture 120" descr="FLAC3D - Itasca Software">
            <a:extLst>
              <a:ext uri="{FF2B5EF4-FFF2-40B4-BE49-F238E27FC236}">
                <a16:creationId xmlns:a16="http://schemas.microsoft.com/office/drawing/2014/main" id="{C5F42E04-40B5-88DB-BEAA-CD6E46A9BA01}"/>
              </a:ext>
            </a:extLst>
          </p:cNvPr>
          <p:cNvPicPr>
            <a:picLocks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070" y="427406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" name="Picture 122" descr="GEO-SLOPE International Ltd.">
            <a:extLst>
              <a:ext uri="{FF2B5EF4-FFF2-40B4-BE49-F238E27FC236}">
                <a16:creationId xmlns:a16="http://schemas.microsoft.com/office/drawing/2014/main" id="{D374A8D7-191A-0D50-E400-63560D09201E}"/>
              </a:ext>
            </a:extLst>
          </p:cNvPr>
          <p:cNvPicPr>
            <a:picLocks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616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utoShape 124" descr="TransCAD Transportation Planning Software Pricing">
            <a:extLst>
              <a:ext uri="{FF2B5EF4-FFF2-40B4-BE49-F238E27FC236}">
                <a16:creationId xmlns:a16="http://schemas.microsoft.com/office/drawing/2014/main" id="{FB6AEEE6-E352-B1B2-8F9A-31F29F9D7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6087" y="1868728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52" name="Picture 128" descr="Center for infrastructure, Sustainable Transportation and Urban Planning">
            <a:extLst>
              <a:ext uri="{FF2B5EF4-FFF2-40B4-BE49-F238E27FC236}">
                <a16:creationId xmlns:a16="http://schemas.microsoft.com/office/drawing/2014/main" id="{9E605F43-F856-1BDA-E0E4-476EBC5CBDCD}"/>
              </a:ext>
            </a:extLst>
          </p:cNvPr>
          <p:cNvPicPr>
            <a:picLocks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070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4" name="Picture 130" descr="PTV Vissim | CIVITAS">
            <a:extLst>
              <a:ext uri="{FF2B5EF4-FFF2-40B4-BE49-F238E27FC236}">
                <a16:creationId xmlns:a16="http://schemas.microsoft.com/office/drawing/2014/main" id="{4ECA7669-BD87-5C9A-C5F2-1D554CBF9D11}"/>
              </a:ext>
            </a:extLst>
          </p:cNvPr>
          <p:cNvPicPr>
            <a:picLocks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672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6" name="Picture 132" descr="PTV Support | PTV Group">
            <a:extLst>
              <a:ext uri="{FF2B5EF4-FFF2-40B4-BE49-F238E27FC236}">
                <a16:creationId xmlns:a16="http://schemas.microsoft.com/office/drawing/2014/main" id="{FBCD2E62-3CBC-AE02-AF2D-B144CD97E659}"/>
              </a:ext>
            </a:extLst>
          </p:cNvPr>
          <p:cNvPicPr>
            <a:picLocks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496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" name="Picture 134" descr="AMPL Logo Download png">
            <a:extLst>
              <a:ext uri="{FF2B5EF4-FFF2-40B4-BE49-F238E27FC236}">
                <a16:creationId xmlns:a16="http://schemas.microsoft.com/office/drawing/2014/main" id="{DEA70B44-8BAB-4DF4-855E-7633C5685522}"/>
              </a:ext>
            </a:extLst>
          </p:cNvPr>
          <p:cNvPicPr>
            <a:picLocks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8" y="323977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0" name="Picture 136" descr="Artelys Knitro 14: new release of our nonlinear optimization solver -  Artelys">
            <a:extLst>
              <a:ext uri="{FF2B5EF4-FFF2-40B4-BE49-F238E27FC236}">
                <a16:creationId xmlns:a16="http://schemas.microsoft.com/office/drawing/2014/main" id="{DA9240DC-3B11-8312-2F4C-0898F28B8DCC}"/>
              </a:ext>
            </a:extLst>
          </p:cNvPr>
          <p:cNvPicPr>
            <a:picLocks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848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2" name="Picture 138">
            <a:extLst>
              <a:ext uri="{FF2B5EF4-FFF2-40B4-BE49-F238E27FC236}">
                <a16:creationId xmlns:a16="http://schemas.microsoft.com/office/drawing/2014/main" id="{B17C3EE5-E0E8-8F73-BFBA-C5A8B4643FEB}"/>
              </a:ext>
            </a:extLst>
          </p:cNvPr>
          <p:cNvPicPr>
            <a:picLocks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792" y="219605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hape 2">
            <a:extLst>
              <a:ext uri="{FF2B5EF4-FFF2-40B4-BE49-F238E27FC236}">
                <a16:creationId xmlns:a16="http://schemas.microsoft.com/office/drawing/2014/main" id="{3E18AFF5-38E9-BAB1-DE04-E66538019EA1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54">
            <a:extLst>
              <a:ext uri="{FF2B5EF4-FFF2-40B4-BE49-F238E27FC236}">
                <a16:creationId xmlns:a16="http://schemas.microsoft.com/office/drawing/2014/main" id="{639E7C77-3636-2D63-9AEF-4A9164616734}"/>
              </a:ext>
            </a:extLst>
          </p:cNvPr>
          <p:cNvSpPr txBox="1"/>
          <p:nvPr/>
        </p:nvSpPr>
        <p:spPr>
          <a:xfrm>
            <a:off x="389170" y="252680"/>
            <a:ext cx="1018358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Software Capabilities</a:t>
            </a:r>
          </a:p>
        </p:txBody>
      </p:sp>
    </p:spTree>
    <p:extLst>
      <p:ext uri="{BB962C8B-B14F-4D97-AF65-F5344CB8AC3E}">
        <p14:creationId xmlns:p14="http://schemas.microsoft.com/office/powerpoint/2010/main" val="415319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52E7B-700C-05A9-33A0-78AFDCE0C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 1" descr="preencoded.png">
            <a:extLst>
              <a:ext uri="{FF2B5EF4-FFF2-40B4-BE49-F238E27FC236}">
                <a16:creationId xmlns:a16="http://schemas.microsoft.com/office/drawing/2014/main" id="{3DD85A3F-FB67-182D-AFA0-436C3DE097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-1"/>
          <a:stretch/>
        </p:blipFill>
        <p:spPr>
          <a:xfrm>
            <a:off x="381303" y="1043551"/>
            <a:ext cx="11697921" cy="5533728"/>
          </a:xfrm>
          <a:prstGeom prst="rect">
            <a:avLst/>
          </a:prstGeom>
        </p:spPr>
      </p:pic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A6769E27-39AB-3BF9-67A7-FF0AEE3BD34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24">
            <a:extLst>
              <a:ext uri="{FF2B5EF4-FFF2-40B4-BE49-F238E27FC236}">
                <a16:creationId xmlns:a16="http://schemas.microsoft.com/office/drawing/2014/main" id="{10025CA2-CA0E-DC82-3B1E-78F05D111999}"/>
              </a:ext>
            </a:extLst>
          </p:cNvPr>
          <p:cNvSpPr/>
          <p:nvPr/>
        </p:nvSpPr>
        <p:spPr>
          <a:xfrm>
            <a:off x="1313993" y="957377"/>
            <a:ext cx="9572854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3076" name="Picture 4" descr="TU Delft Logo PNG Transparent &amp; SVG ...">
            <a:extLst>
              <a:ext uri="{FF2B5EF4-FFF2-40B4-BE49-F238E27FC236}">
                <a16:creationId xmlns:a16="http://schemas.microsoft.com/office/drawing/2014/main" id="{E3579209-A42B-98D5-E947-DE5342626043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926" y="4027100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08FAA72-9521-E337-79EB-A72799BE450A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652" y="4027100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singhua University - Wikipedia">
            <a:extLst>
              <a:ext uri="{FF2B5EF4-FFF2-40B4-BE49-F238E27FC236}">
                <a16:creationId xmlns:a16="http://schemas.microsoft.com/office/drawing/2014/main" id="{8BC47529-0635-DB51-8562-593157EDE09B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949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exas A&amp;M University - Wikipedia">
            <a:extLst>
              <a:ext uri="{FF2B5EF4-FFF2-40B4-BE49-F238E27FC236}">
                <a16:creationId xmlns:a16="http://schemas.microsoft.com/office/drawing/2014/main" id="{E126FD5B-835B-76A2-BF54-C1B077DD798A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8" y="40271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11E9C951-0337-4204-7648-FEBF6CCD816B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461" y="2695518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University of Edinburgh - Wikipedia">
            <a:extLst>
              <a:ext uri="{FF2B5EF4-FFF2-40B4-BE49-F238E27FC236}">
                <a16:creationId xmlns:a16="http://schemas.microsoft.com/office/drawing/2014/main" id="{A3C76E41-937E-E7DF-6B9E-440F3C2378F4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535868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28EB04AB-6494-C2ED-184C-21B91C8804AE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55" y="2695518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NTNU, Trondheim Business School - NFF">
            <a:extLst>
              <a:ext uri="{FF2B5EF4-FFF2-40B4-BE49-F238E27FC236}">
                <a16:creationId xmlns:a16="http://schemas.microsoft.com/office/drawing/2014/main" id="{11369578-F6C0-6C8B-F91A-F8CFB9B38354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359" y="2695518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Logo - Aalto brand">
            <a:extLst>
              <a:ext uri="{FF2B5EF4-FFF2-40B4-BE49-F238E27FC236}">
                <a16:creationId xmlns:a16="http://schemas.microsoft.com/office/drawing/2014/main" id="{C751C55E-1CB2-5477-8B4D-F64A33F76DA7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444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de Lausanne (EPFL), Switzerland ...">
            <a:extLst>
              <a:ext uri="{FF2B5EF4-FFF2-40B4-BE49-F238E27FC236}">
                <a16:creationId xmlns:a16="http://schemas.microsoft.com/office/drawing/2014/main" id="{C9AC3E09-797E-EA4C-5C1A-87B64DB94CC5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317" y="5358683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IIT Delhi - Wikipedia">
            <a:extLst>
              <a:ext uri="{FF2B5EF4-FFF2-40B4-BE49-F238E27FC236}">
                <a16:creationId xmlns:a16="http://schemas.microsoft.com/office/drawing/2014/main" id="{0DA53178-CEA8-63F7-E366-2A16FC2E93FB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071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IIT Madras - Wikipedia">
            <a:extLst>
              <a:ext uri="{FF2B5EF4-FFF2-40B4-BE49-F238E27FC236}">
                <a16:creationId xmlns:a16="http://schemas.microsoft.com/office/drawing/2014/main" id="{5BD8AE5D-C5EA-F6AD-6B8D-20571DD558B5}"/>
              </a:ext>
            </a:extLst>
          </p:cNvPr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698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Research in Tardeo,Mumbai ...">
            <a:extLst>
              <a:ext uri="{FF2B5EF4-FFF2-40B4-BE49-F238E27FC236}">
                <a16:creationId xmlns:a16="http://schemas.microsoft.com/office/drawing/2014/main" id="{D91DA833-C18F-CCC5-A4D7-BE6C6C1FC9A9}"/>
              </a:ext>
            </a:extLst>
          </p:cNvPr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053" y="26955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Politecnico Milano: Adjusting Tradition">
            <a:extLst>
              <a:ext uri="{FF2B5EF4-FFF2-40B4-BE49-F238E27FC236}">
                <a16:creationId xmlns:a16="http://schemas.microsoft.com/office/drawing/2014/main" id="{BA73C2CE-EBF6-C859-9C8E-0ABA5C6EFB4D}"/>
              </a:ext>
            </a:extLst>
          </p:cNvPr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71" y="5358683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Stanford University - Wikipedia">
            <a:extLst>
              <a:ext uri="{FF2B5EF4-FFF2-40B4-BE49-F238E27FC236}">
                <a16:creationId xmlns:a16="http://schemas.microsoft.com/office/drawing/2014/main" id="{30CB1B45-E77C-0287-81E0-BD90AF02D600}"/>
              </a:ext>
            </a:extLst>
          </p:cNvPr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325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Logos – Brand &amp; Visual Identity">
            <a:extLst>
              <a:ext uri="{FF2B5EF4-FFF2-40B4-BE49-F238E27FC236}">
                <a16:creationId xmlns:a16="http://schemas.microsoft.com/office/drawing/2014/main" id="{849FB4D9-CA2F-6279-D09D-F133E8405C7B}"/>
              </a:ext>
            </a:extLst>
          </p:cNvPr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26955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WSU Logo (Washington State University Logo), symbol, meaning ...">
            <a:extLst>
              <a:ext uri="{FF2B5EF4-FFF2-40B4-BE49-F238E27FC236}">
                <a16:creationId xmlns:a16="http://schemas.microsoft.com/office/drawing/2014/main" id="{1D61292B-34E0-C8D3-7A22-028B65746B54}"/>
              </a:ext>
            </a:extLst>
          </p:cNvPr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257" y="2695518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NAIT Logo PNG Vector (EPS) Free Download">
            <a:extLst>
              <a:ext uri="{FF2B5EF4-FFF2-40B4-BE49-F238E27FC236}">
                <a16:creationId xmlns:a16="http://schemas.microsoft.com/office/drawing/2014/main" id="{49058B64-5AE8-6EF5-7E1B-8617ADC2AF4D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440" y="5358683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South Wales (UNSW Sydney) : Rankings ...">
            <a:extLst>
              <a:ext uri="{FF2B5EF4-FFF2-40B4-BE49-F238E27FC236}">
                <a16:creationId xmlns:a16="http://schemas.microsoft.com/office/drawing/2014/main" id="{244FDB05-311C-E6CC-169E-F243746F5A37}"/>
              </a:ext>
            </a:extLst>
          </p:cNvPr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949" y="4027100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Logos | The University of Maryland Brand">
            <a:extLst>
              <a:ext uri="{FF2B5EF4-FFF2-40B4-BE49-F238E27FC236}">
                <a16:creationId xmlns:a16="http://schemas.microsoft.com/office/drawing/2014/main" id="{4E089B95-EA49-04A3-AD94-93BC07EFC075}"/>
              </a:ext>
            </a:extLst>
          </p:cNvPr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949" y="5358683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University of Illinois Urbana-Champaign ...">
            <a:extLst>
              <a:ext uri="{FF2B5EF4-FFF2-40B4-BE49-F238E27FC236}">
                <a16:creationId xmlns:a16="http://schemas.microsoft.com/office/drawing/2014/main" id="{6F07F9D6-D284-93AB-9629-044518ABA218}"/>
              </a:ext>
            </a:extLst>
          </p:cNvPr>
          <p:cNvPicPr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Purdue University Logo, symbol, meaning ...">
            <a:extLst>
              <a:ext uri="{FF2B5EF4-FFF2-40B4-BE49-F238E27FC236}">
                <a16:creationId xmlns:a16="http://schemas.microsoft.com/office/drawing/2014/main" id="{1F2D3EEA-286E-EEFE-39EC-F9A6DE887544}"/>
              </a:ext>
            </a:extLst>
          </p:cNvPr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3" y="4027100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Technical University of Dresden | DIG-i ...">
            <a:extLst>
              <a:ext uri="{FF2B5EF4-FFF2-40B4-BE49-F238E27FC236}">
                <a16:creationId xmlns:a16="http://schemas.microsoft.com/office/drawing/2014/main" id="{C6D436FA-7D94-F938-87D6-7574A79E2DD5}"/>
              </a:ext>
            </a:extLst>
          </p:cNvPr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194" y="5358683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Northeastern University - Wikipedia">
            <a:extLst>
              <a:ext uri="{FF2B5EF4-FFF2-40B4-BE49-F238E27FC236}">
                <a16:creationId xmlns:a16="http://schemas.microsoft.com/office/drawing/2014/main" id="{912A26F7-C13E-FA31-0D7A-40BA9BE4A212}"/>
              </a:ext>
            </a:extLst>
          </p:cNvPr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289" y="40271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 descr="About our brand identity | Brand ...">
            <a:extLst>
              <a:ext uri="{FF2B5EF4-FFF2-40B4-BE49-F238E27FC236}">
                <a16:creationId xmlns:a16="http://schemas.microsoft.com/office/drawing/2014/main" id="{A2F0264F-74AC-A0D4-4452-5215FD797B1D}"/>
              </a:ext>
            </a:extLst>
          </p:cNvPr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949" y="269551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8" name="Picture 56" descr="South-East European Research Centre ...">
            <a:extLst>
              <a:ext uri="{FF2B5EF4-FFF2-40B4-BE49-F238E27FC236}">
                <a16:creationId xmlns:a16="http://schemas.microsoft.com/office/drawing/2014/main" id="{FD195442-6319-57CD-22C4-72855A2BE670}"/>
              </a:ext>
            </a:extLst>
          </p:cNvPr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015" y="4027100"/>
            <a:ext cx="180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0" name="Picture 58" descr="University of Padua - Wikipedia">
            <a:extLst>
              <a:ext uri="{FF2B5EF4-FFF2-40B4-BE49-F238E27FC236}">
                <a16:creationId xmlns:a16="http://schemas.microsoft.com/office/drawing/2014/main" id="{D9020B94-509A-C33C-5538-2F8A8BD3F399}"/>
              </a:ext>
            </a:extLst>
          </p:cNvPr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17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 descr="University of Aberdeen : Rankings, Fees ...">
            <a:extLst>
              <a:ext uri="{FF2B5EF4-FFF2-40B4-BE49-F238E27FC236}">
                <a16:creationId xmlns:a16="http://schemas.microsoft.com/office/drawing/2014/main" id="{92B91F36-53EF-3BEF-D92B-5CADBE6BC452}"/>
              </a:ext>
            </a:extLst>
          </p:cNvPr>
          <p:cNvPicPr>
            <a:picLocks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190" y="13639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hape 2">
            <a:extLst>
              <a:ext uri="{FF2B5EF4-FFF2-40B4-BE49-F238E27FC236}">
                <a16:creationId xmlns:a16="http://schemas.microsoft.com/office/drawing/2014/main" id="{757D4EC2-5D51-5CCB-E214-3DF40097D7E6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54">
            <a:extLst>
              <a:ext uri="{FF2B5EF4-FFF2-40B4-BE49-F238E27FC236}">
                <a16:creationId xmlns:a16="http://schemas.microsoft.com/office/drawing/2014/main" id="{8E15C0AE-572B-5B4D-C735-D9718C9BBC74}"/>
              </a:ext>
            </a:extLst>
          </p:cNvPr>
          <p:cNvSpPr txBox="1"/>
          <p:nvPr/>
        </p:nvSpPr>
        <p:spPr>
          <a:xfrm>
            <a:off x="389169" y="252680"/>
            <a:ext cx="1048177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Academic Research Partnerships &amp; Collaborations</a:t>
            </a:r>
          </a:p>
        </p:txBody>
      </p:sp>
    </p:spTree>
    <p:extLst>
      <p:ext uri="{BB962C8B-B14F-4D97-AF65-F5344CB8AC3E}">
        <p14:creationId xmlns:p14="http://schemas.microsoft.com/office/powerpoint/2010/main" val="37592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0E295-B9C7-7458-E205-A7F3DC10D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 1" descr="preencoded.png">
            <a:extLst>
              <a:ext uri="{FF2B5EF4-FFF2-40B4-BE49-F238E27FC236}">
                <a16:creationId xmlns:a16="http://schemas.microsoft.com/office/drawing/2014/main" id="{BCFA000B-96C5-B8CB-E8E8-0A75B9CFB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-1"/>
          <a:stretch/>
        </p:blipFill>
        <p:spPr>
          <a:xfrm>
            <a:off x="381303" y="1043551"/>
            <a:ext cx="11697921" cy="5533728"/>
          </a:xfrm>
          <a:prstGeom prst="rect">
            <a:avLst/>
          </a:prstGeom>
        </p:spPr>
      </p:pic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C855A96F-16B1-CE9A-6F83-96519821C07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Image 23" descr="preencoded.png">
            <a:extLst>
              <a:ext uri="{FF2B5EF4-FFF2-40B4-BE49-F238E27FC236}">
                <a16:creationId xmlns:a16="http://schemas.microsoft.com/office/drawing/2014/main" id="{343EA46D-CEFD-3165-EFDD-324CCB156E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1"/>
          <a:stretch/>
        </p:blipFill>
        <p:spPr>
          <a:xfrm>
            <a:off x="-1" y="6647994"/>
            <a:ext cx="12191695" cy="114300"/>
          </a:xfrm>
          <a:prstGeom prst="rect">
            <a:avLst/>
          </a:prstGeom>
        </p:spPr>
      </p:pic>
      <p:pic>
        <p:nvPicPr>
          <p:cNvPr id="1026" name="Picture 2" descr="New Business Application - MyBMC - Welcome to BMC's Website">
            <a:extLst>
              <a:ext uri="{FF2B5EF4-FFF2-40B4-BE49-F238E27FC236}">
                <a16:creationId xmlns:a16="http://schemas.microsoft.com/office/drawing/2014/main" id="{12D001E1-F5DA-9CFA-994F-532A958E1E31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39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CAR 2025">
            <a:extLst>
              <a:ext uri="{FF2B5EF4-FFF2-40B4-BE49-F238E27FC236}">
                <a16:creationId xmlns:a16="http://schemas.microsoft.com/office/drawing/2014/main" id="{C8E2516D-2C31-7AAC-A6B4-61FAEAC09F4D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63" y="1217399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Google Shape;198;p8">
            <a:extLst>
              <a:ext uri="{FF2B5EF4-FFF2-40B4-BE49-F238E27FC236}">
                <a16:creationId xmlns:a16="http://schemas.microsoft.com/office/drawing/2014/main" id="{E679B29F-5290-8B0C-D110-E8E87A07DCA6}"/>
              </a:ext>
            </a:extLst>
          </p:cNvPr>
          <p:cNvPicPr preferRelativeResize="0">
            <a:picLocks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999224" y="1217399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200;p8">
            <a:extLst>
              <a:ext uri="{FF2B5EF4-FFF2-40B4-BE49-F238E27FC236}">
                <a16:creationId xmlns:a16="http://schemas.microsoft.com/office/drawing/2014/main" id="{1E704917-992E-C948-38F6-88282EB7BB2E}"/>
              </a:ext>
            </a:extLst>
          </p:cNvPr>
          <p:cNvPicPr preferRelativeResize="0">
            <a:picLocks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836153" y="1217399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94;p8">
            <a:extLst>
              <a:ext uri="{FF2B5EF4-FFF2-40B4-BE49-F238E27FC236}">
                <a16:creationId xmlns:a16="http://schemas.microsoft.com/office/drawing/2014/main" id="{FF17727A-E040-7D2A-379A-5F0F05B55943}"/>
              </a:ext>
            </a:extLst>
          </p:cNvPr>
          <p:cNvPicPr preferRelativeResize="0">
            <a:picLocks/>
          </p:cNvPicPr>
          <p:nvPr/>
        </p:nvPicPr>
        <p:blipFill>
          <a:blip r:embed="rId10">
            <a:alphaModFix/>
          </a:blip>
          <a:srcRect r="12359"/>
          <a:stretch>
            <a:fillRect/>
          </a:stretch>
        </p:blipFill>
        <p:spPr>
          <a:xfrm>
            <a:off x="8673083" y="1217399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92;p8">
            <a:extLst>
              <a:ext uri="{FF2B5EF4-FFF2-40B4-BE49-F238E27FC236}">
                <a16:creationId xmlns:a16="http://schemas.microsoft.com/office/drawing/2014/main" id="{8301DA90-89C6-0F61-69B5-A92E3443F094}"/>
              </a:ext>
            </a:extLst>
          </p:cNvPr>
          <p:cNvPicPr preferRelativeResize="0">
            <a:picLocks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346033" y="2381245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95;p8">
            <a:extLst>
              <a:ext uri="{FF2B5EF4-FFF2-40B4-BE49-F238E27FC236}">
                <a16:creationId xmlns:a16="http://schemas.microsoft.com/office/drawing/2014/main" id="{9206AC04-0A90-FAB6-D883-CE86244E20FF}"/>
              </a:ext>
            </a:extLst>
          </p:cNvPr>
          <p:cNvPicPr preferRelativeResize="0">
            <a:picLocks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672629" y="3466488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96;p8">
            <a:extLst>
              <a:ext uri="{FF2B5EF4-FFF2-40B4-BE49-F238E27FC236}">
                <a16:creationId xmlns:a16="http://schemas.microsoft.com/office/drawing/2014/main" id="{6E0C11DA-DC5E-D8E7-2D5F-A2EE56079C02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019437" y="3466488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93;p8">
            <a:extLst>
              <a:ext uri="{FF2B5EF4-FFF2-40B4-BE49-F238E27FC236}">
                <a16:creationId xmlns:a16="http://schemas.microsoft.com/office/drawing/2014/main" id="{86FF236A-247D-F07F-B0CA-DDF9355E663F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64383" y="5673660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99;p8">
            <a:extLst>
              <a:ext uri="{FF2B5EF4-FFF2-40B4-BE49-F238E27FC236}">
                <a16:creationId xmlns:a16="http://schemas.microsoft.com/office/drawing/2014/main" id="{FA455F92-9D09-2F9E-2937-B5C9CC042403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510013" y="1217399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206;p8">
            <a:extLst>
              <a:ext uri="{FF2B5EF4-FFF2-40B4-BE49-F238E27FC236}">
                <a16:creationId xmlns:a16="http://schemas.microsoft.com/office/drawing/2014/main" id="{FA95D6BE-0179-33BE-B3F7-6D15C20A64CC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182735" y="2381245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201;p8">
            <a:extLst>
              <a:ext uri="{FF2B5EF4-FFF2-40B4-BE49-F238E27FC236}">
                <a16:creationId xmlns:a16="http://schemas.microsoft.com/office/drawing/2014/main" id="{8147A129-0F8C-8010-C7ED-B8CD042D8119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499416" y="4632222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202;p8">
            <a:extLst>
              <a:ext uri="{FF2B5EF4-FFF2-40B4-BE49-F238E27FC236}">
                <a16:creationId xmlns:a16="http://schemas.microsoft.com/office/drawing/2014/main" id="{50000B52-53EE-89EA-7C4A-F4DA35854587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692841" y="2381245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203;p8">
            <a:extLst>
              <a:ext uri="{FF2B5EF4-FFF2-40B4-BE49-F238E27FC236}">
                <a16:creationId xmlns:a16="http://schemas.microsoft.com/office/drawing/2014/main" id="{E40E8F5B-10B8-71F2-D4C0-A7DE461D52F3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0999224" y="4632222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204;p8">
            <a:extLst>
              <a:ext uri="{FF2B5EF4-FFF2-40B4-BE49-F238E27FC236}">
                <a16:creationId xmlns:a16="http://schemas.microsoft.com/office/drawing/2014/main" id="{9F26D32A-C98A-91A2-A34D-C0396E53EBA2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0999224" y="5673660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205;p8">
            <a:extLst>
              <a:ext uri="{FF2B5EF4-FFF2-40B4-BE49-F238E27FC236}">
                <a16:creationId xmlns:a16="http://schemas.microsoft.com/office/drawing/2014/main" id="{9F02A4FA-6E1D-B8FF-154C-049E3301D373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81803" y="5673660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207;p8">
            <a:extLst>
              <a:ext uri="{FF2B5EF4-FFF2-40B4-BE49-F238E27FC236}">
                <a16:creationId xmlns:a16="http://schemas.microsoft.com/office/drawing/2014/main" id="{E250263B-6DEC-4152-209A-0F7EA29CB34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6332813" y="4632222"/>
            <a:ext cx="108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Nuclear Power Corporation of India - Wikipedia">
            <a:extLst>
              <a:ext uri="{FF2B5EF4-FFF2-40B4-BE49-F238E27FC236}">
                <a16:creationId xmlns:a16="http://schemas.microsoft.com/office/drawing/2014/main" id="{0B592010-AD1D-1FDA-26F0-5DDC3618109D}"/>
              </a:ext>
            </a:extLst>
          </p:cNvPr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43" y="1217399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527E8B0-F4E9-8AB8-BD6E-B14D770EF664}"/>
              </a:ext>
            </a:extLst>
          </p:cNvPr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401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B36C03-3C0A-22E2-11F5-F378421CAD7B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7073093" y="5673660"/>
            <a:ext cx="1080000" cy="900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07A112A-03FB-6DBC-1346-611FC93F7DB3}"/>
              </a:ext>
            </a:extLst>
          </p:cNvPr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6346943" y="1217399"/>
            <a:ext cx="1080000" cy="900000"/>
          </a:xfrm>
          <a:prstGeom prst="rect">
            <a:avLst/>
          </a:prstGeom>
        </p:spPr>
      </p:pic>
      <p:pic>
        <p:nvPicPr>
          <p:cNvPr id="2076" name="Picture 28" descr="MHRD logo Design">
            <a:extLst>
              <a:ext uri="{FF2B5EF4-FFF2-40B4-BE49-F238E27FC236}">
                <a16:creationId xmlns:a16="http://schemas.microsoft.com/office/drawing/2014/main" id="{0A813733-DA0B-DCC9-8577-0978CB181DF8}"/>
              </a:ext>
            </a:extLst>
          </p:cNvPr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73" y="1217399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NISHTHA: About">
            <a:extLst>
              <a:ext uri="{FF2B5EF4-FFF2-40B4-BE49-F238E27FC236}">
                <a16:creationId xmlns:a16="http://schemas.microsoft.com/office/drawing/2014/main" id="{C9C84A45-1296-A612-617B-669151AC9E3C}"/>
              </a:ext>
            </a:extLst>
          </p:cNvPr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803" y="1217399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Partners Inquiry : Aarogya Path">
            <a:extLst>
              <a:ext uri="{FF2B5EF4-FFF2-40B4-BE49-F238E27FC236}">
                <a16:creationId xmlns:a16="http://schemas.microsoft.com/office/drawing/2014/main" id="{17F567E8-920C-6832-F9E1-BAB2F0048CAB}"/>
              </a:ext>
            </a:extLst>
          </p:cNvPr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43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C-DAC Hyderabad marks 25 years of innovation">
            <a:extLst>
              <a:ext uri="{FF2B5EF4-FFF2-40B4-BE49-F238E27FC236}">
                <a16:creationId xmlns:a16="http://schemas.microsoft.com/office/drawing/2014/main" id="{41971E9C-6980-250C-69AE-B7C053E3A3C4}"/>
              </a:ext>
            </a:extLst>
          </p:cNvPr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629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National Institute of Ocean Technology ...">
            <a:extLst>
              <a:ext uri="{FF2B5EF4-FFF2-40B4-BE49-F238E27FC236}">
                <a16:creationId xmlns:a16="http://schemas.microsoft.com/office/drawing/2014/main" id="{5CC15EB1-BCC5-85C4-48F3-21B40A72AE81}"/>
              </a:ext>
            </a:extLst>
          </p:cNvPr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331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Indian Chambers of Commerce &amp; Industry ...">
            <a:extLst>
              <a:ext uri="{FF2B5EF4-FFF2-40B4-BE49-F238E27FC236}">
                <a16:creationId xmlns:a16="http://schemas.microsoft.com/office/drawing/2014/main" id="{63FD1A13-CF3E-9F17-5FF7-F32239CAC3C5}"/>
              </a:ext>
            </a:extLst>
          </p:cNvPr>
          <p:cNvPicPr>
            <a:picLocks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210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NSF Logo, symbol, meaning, history, PNG ...">
            <a:extLst>
              <a:ext uri="{FF2B5EF4-FFF2-40B4-BE49-F238E27FC236}">
                <a16:creationId xmlns:a16="http://schemas.microsoft.com/office/drawing/2014/main" id="{F42289FE-5C8B-D438-2B73-992F82594922}"/>
              </a:ext>
            </a:extLst>
          </p:cNvPr>
          <p:cNvPicPr>
            <a:picLocks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41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>
            <a:extLst>
              <a:ext uri="{FF2B5EF4-FFF2-40B4-BE49-F238E27FC236}">
                <a16:creationId xmlns:a16="http://schemas.microsoft.com/office/drawing/2014/main" id="{7BB8C153-AA2D-1C8A-2321-D5366BF5EC42}"/>
              </a:ext>
            </a:extLst>
          </p:cNvPr>
          <p:cNvPicPr>
            <a:picLocks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43" y="5673660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Picture 50" descr="UKIERI - Bombay Chamber">
            <a:extLst>
              <a:ext uri="{FF2B5EF4-FFF2-40B4-BE49-F238E27FC236}">
                <a16:creationId xmlns:a16="http://schemas.microsoft.com/office/drawing/2014/main" id="{03D27417-F4E5-83CD-A9C9-3CCD5C18E860}"/>
              </a:ext>
            </a:extLst>
          </p:cNvPr>
          <p:cNvPicPr>
            <a:picLocks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607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Picture 54">
            <a:extLst>
              <a:ext uri="{FF2B5EF4-FFF2-40B4-BE49-F238E27FC236}">
                <a16:creationId xmlns:a16="http://schemas.microsoft.com/office/drawing/2014/main" id="{8EDBDB69-3110-5F34-DD4D-C5CAE72B5339}"/>
              </a:ext>
            </a:extLst>
          </p:cNvPr>
          <p:cNvPicPr>
            <a:picLocks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733" y="1217399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4" name="Picture 56" descr="Ministry of Defence (India) - Wikipedia">
            <a:extLst>
              <a:ext uri="{FF2B5EF4-FFF2-40B4-BE49-F238E27FC236}">
                <a16:creationId xmlns:a16="http://schemas.microsoft.com/office/drawing/2014/main" id="{EBC4EC15-33E0-4445-0906-A57122E6CABF}"/>
              </a:ext>
            </a:extLst>
          </p:cNvPr>
          <p:cNvPicPr>
            <a:picLocks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437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6" name="Picture 58" descr="Industrial Development Corporation ...">
            <a:extLst>
              <a:ext uri="{FF2B5EF4-FFF2-40B4-BE49-F238E27FC236}">
                <a16:creationId xmlns:a16="http://schemas.microsoft.com/office/drawing/2014/main" id="{2DD03FA3-F162-6E4E-72BA-272C0E901D8D}"/>
              </a:ext>
            </a:extLst>
          </p:cNvPr>
          <p:cNvPicPr>
            <a:picLocks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27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8" name="Picture 60" descr="MSRDC – Ayoleeza">
            <a:extLst>
              <a:ext uri="{FF2B5EF4-FFF2-40B4-BE49-F238E27FC236}">
                <a16:creationId xmlns:a16="http://schemas.microsoft.com/office/drawing/2014/main" id="{BD42D02B-FC5E-23E3-6A5E-A9AC9E05C476}"/>
              </a:ext>
            </a:extLst>
          </p:cNvPr>
          <p:cNvPicPr>
            <a:picLocks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139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0" name="Picture 62" descr="SagarMala - Jawaharlal Nehru Port Trust ...">
            <a:extLst>
              <a:ext uri="{FF2B5EF4-FFF2-40B4-BE49-F238E27FC236}">
                <a16:creationId xmlns:a16="http://schemas.microsoft.com/office/drawing/2014/main" id="{52A36065-4740-B54A-19E7-306AEE337B95}"/>
              </a:ext>
            </a:extLst>
          </p:cNvPr>
          <p:cNvPicPr>
            <a:picLocks noChangeArrowheads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3" t="27037" r="28523" b="10651"/>
          <a:stretch>
            <a:fillRect/>
          </a:stretch>
        </p:blipFill>
        <p:spPr bwMode="auto">
          <a:xfrm>
            <a:off x="6346033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2" name="Picture 64" descr="Chhatrapati Shivaji Maharaj ...">
            <a:extLst>
              <a:ext uri="{FF2B5EF4-FFF2-40B4-BE49-F238E27FC236}">
                <a16:creationId xmlns:a16="http://schemas.microsoft.com/office/drawing/2014/main" id="{6639A1DF-CC11-40CA-B59B-883DDC71AAFB}"/>
              </a:ext>
            </a:extLst>
          </p:cNvPr>
          <p:cNvPicPr>
            <a:picLocks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224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4" name="Picture 66" descr="Development (OECD ...">
            <a:extLst>
              <a:ext uri="{FF2B5EF4-FFF2-40B4-BE49-F238E27FC236}">
                <a16:creationId xmlns:a16="http://schemas.microsoft.com/office/drawing/2014/main" id="{B98E0574-48B9-D7BC-91B3-F93FA85032C6}"/>
              </a:ext>
            </a:extLst>
          </p:cNvPr>
          <p:cNvPicPr>
            <a:picLocks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513" y="5673660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6" name="Picture 68" descr="petrofac-logo-vector - Plagazi AB">
            <a:extLst>
              <a:ext uri="{FF2B5EF4-FFF2-40B4-BE49-F238E27FC236}">
                <a16:creationId xmlns:a16="http://schemas.microsoft.com/office/drawing/2014/main" id="{5CF4E8C0-A77C-2AE8-99CD-2A1E19C9E758}"/>
              </a:ext>
            </a:extLst>
          </p:cNvPr>
          <p:cNvPicPr>
            <a:picLocks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73" y="5673660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8" name="Picture 70" descr="ACC Limited Logo &amp; Brand Assets (SVG ...">
            <a:extLst>
              <a:ext uri="{FF2B5EF4-FFF2-40B4-BE49-F238E27FC236}">
                <a16:creationId xmlns:a16="http://schemas.microsoft.com/office/drawing/2014/main" id="{AF8750FB-C5C0-D741-6A82-A757DF75480E}"/>
              </a:ext>
            </a:extLst>
          </p:cNvPr>
          <p:cNvPicPr>
            <a:picLocks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019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0" name="Picture 72" descr="BASF logo vector - Download logo BASF ...">
            <a:extLst>
              <a:ext uri="{FF2B5EF4-FFF2-40B4-BE49-F238E27FC236}">
                <a16:creationId xmlns:a16="http://schemas.microsoft.com/office/drawing/2014/main" id="{6D55CD81-F994-D710-DD47-2AFAE3028EEE}"/>
              </a:ext>
            </a:extLst>
          </p:cNvPr>
          <p:cNvPicPr>
            <a:picLocks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331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2" name="Picture 74">
            <a:extLst>
              <a:ext uri="{FF2B5EF4-FFF2-40B4-BE49-F238E27FC236}">
                <a16:creationId xmlns:a16="http://schemas.microsoft.com/office/drawing/2014/main" id="{6B9DF9DE-88FE-4F80-6DF1-39380E92C1D8}"/>
              </a:ext>
            </a:extLst>
          </p:cNvPr>
          <p:cNvPicPr>
            <a:picLocks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622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4" name="Picture 76" descr="CPWD (Central Public Works Department ...">
            <a:extLst>
              <a:ext uri="{FF2B5EF4-FFF2-40B4-BE49-F238E27FC236}">
                <a16:creationId xmlns:a16="http://schemas.microsoft.com/office/drawing/2014/main" id="{EB6D2E5B-3111-4085-A2EC-4712BA7481B3}"/>
              </a:ext>
            </a:extLst>
          </p:cNvPr>
          <p:cNvPicPr>
            <a:picLocks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43" y="346042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6" name="Picture 78" descr="godrej-properties-logo-vector - Trade ...">
            <a:extLst>
              <a:ext uri="{FF2B5EF4-FFF2-40B4-BE49-F238E27FC236}">
                <a16:creationId xmlns:a16="http://schemas.microsoft.com/office/drawing/2014/main" id="{56F408D1-01F9-CC40-09CF-9E7BF30E4B9B}"/>
              </a:ext>
            </a:extLst>
          </p:cNvPr>
          <p:cNvPicPr>
            <a:picLocks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63" y="5673660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8" name="Picture 80" descr="Logo – SP">
            <a:extLst>
              <a:ext uri="{FF2B5EF4-FFF2-40B4-BE49-F238E27FC236}">
                <a16:creationId xmlns:a16="http://schemas.microsoft.com/office/drawing/2014/main" id="{BD4140A9-989F-6B8D-115A-1165E04A1CDA}"/>
              </a:ext>
            </a:extLst>
          </p:cNvPr>
          <p:cNvPicPr>
            <a:picLocks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004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2" name="Picture 84" descr="Maharashtra Maritime Board, Mumbai ...">
            <a:extLst>
              <a:ext uri="{FF2B5EF4-FFF2-40B4-BE49-F238E27FC236}">
                <a16:creationId xmlns:a16="http://schemas.microsoft.com/office/drawing/2014/main" id="{BF00609B-B65B-35C6-1E38-A0C3F5B83F9F}"/>
              </a:ext>
            </a:extLst>
          </p:cNvPr>
          <p:cNvPicPr>
            <a:picLocks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224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4" name="Picture 86" descr="File:Bureau of Indian Standards Logo ...">
            <a:extLst>
              <a:ext uri="{FF2B5EF4-FFF2-40B4-BE49-F238E27FC236}">
                <a16:creationId xmlns:a16="http://schemas.microsoft.com/office/drawing/2014/main" id="{D146F899-B884-9C4A-45A4-34A6F066D47D}"/>
              </a:ext>
            </a:extLst>
          </p:cNvPr>
          <p:cNvPicPr>
            <a:picLocks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735" y="3466488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8" name="Picture 90" descr="Reliance Industries Logo – History, Meaning &amp; Brand Colors ...">
            <a:extLst>
              <a:ext uri="{FF2B5EF4-FFF2-40B4-BE49-F238E27FC236}">
                <a16:creationId xmlns:a16="http://schemas.microsoft.com/office/drawing/2014/main" id="{BDBECE44-C485-666A-85F2-B5E4BFDCAB04}"/>
              </a:ext>
            </a:extLst>
          </p:cNvPr>
          <p:cNvPicPr>
            <a:picLocks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253" y="5673660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0" name="Picture 92" descr="Indian Oil Corporation - Wikipedia">
            <a:extLst>
              <a:ext uri="{FF2B5EF4-FFF2-40B4-BE49-F238E27FC236}">
                <a16:creationId xmlns:a16="http://schemas.microsoft.com/office/drawing/2014/main" id="{1BC2BD85-750E-EA77-5D79-1216A116F1C6}"/>
              </a:ext>
            </a:extLst>
          </p:cNvPr>
          <p:cNvPicPr>
            <a:picLocks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927" y="2381245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2" name="Picture 94" descr="DMRC - Chief Project Manager Civil ...">
            <a:extLst>
              <a:ext uri="{FF2B5EF4-FFF2-40B4-BE49-F238E27FC236}">
                <a16:creationId xmlns:a16="http://schemas.microsoft.com/office/drawing/2014/main" id="{BD2E589F-DE1A-5162-0D89-E8766DD72E4E}"/>
              </a:ext>
            </a:extLst>
          </p:cNvPr>
          <p:cNvPicPr>
            <a:picLocks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8" y="4632222"/>
            <a:ext cx="108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hape 2">
            <a:extLst>
              <a:ext uri="{FF2B5EF4-FFF2-40B4-BE49-F238E27FC236}">
                <a16:creationId xmlns:a16="http://schemas.microsoft.com/office/drawing/2014/main" id="{ACEF3E8E-1499-8F50-8C76-70D4821CCB8C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54">
            <a:extLst>
              <a:ext uri="{FF2B5EF4-FFF2-40B4-BE49-F238E27FC236}">
                <a16:creationId xmlns:a16="http://schemas.microsoft.com/office/drawing/2014/main" id="{36E7A2F5-1142-D572-144B-04240566C585}"/>
              </a:ext>
            </a:extLst>
          </p:cNvPr>
          <p:cNvSpPr txBox="1"/>
          <p:nvPr/>
        </p:nvSpPr>
        <p:spPr>
          <a:xfrm>
            <a:off x="389170" y="252680"/>
            <a:ext cx="1018358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Industry Partnerships &amp; Collaborations</a:t>
            </a:r>
          </a:p>
        </p:txBody>
      </p:sp>
    </p:spTree>
    <p:extLst>
      <p:ext uri="{BB962C8B-B14F-4D97-AF65-F5344CB8AC3E}">
        <p14:creationId xmlns:p14="http://schemas.microsoft.com/office/powerpoint/2010/main" val="354382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BF8B1-F218-BBA4-3FA1-3751D4DC2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F1FFADC2-F8A3-A35C-7EBA-17763B2166F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8C4B8B-52CE-AC67-0E0C-1BC58A65B5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80097"/>
              </p:ext>
            </p:extLst>
          </p:nvPr>
        </p:nvGraphicFramePr>
        <p:xfrm>
          <a:off x="381303" y="1544798"/>
          <a:ext cx="11533329" cy="5032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hape 2">
            <a:extLst>
              <a:ext uri="{FF2B5EF4-FFF2-40B4-BE49-F238E27FC236}">
                <a16:creationId xmlns:a16="http://schemas.microsoft.com/office/drawing/2014/main" id="{5DC777AE-15C0-7A33-F16E-0434833357ED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54">
            <a:extLst>
              <a:ext uri="{FF2B5EF4-FFF2-40B4-BE49-F238E27FC236}">
                <a16:creationId xmlns:a16="http://schemas.microsoft.com/office/drawing/2014/main" id="{D3CAEFD7-501D-28AB-2076-E777E7EB6BB2}"/>
              </a:ext>
            </a:extLst>
          </p:cNvPr>
          <p:cNvSpPr txBox="1"/>
          <p:nvPr/>
        </p:nvSpPr>
        <p:spPr>
          <a:xfrm>
            <a:off x="389170" y="252680"/>
            <a:ext cx="1018358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Key Initiatives</a:t>
            </a:r>
          </a:p>
        </p:txBody>
      </p:sp>
    </p:spTree>
    <p:extLst>
      <p:ext uri="{BB962C8B-B14F-4D97-AF65-F5344CB8AC3E}">
        <p14:creationId xmlns:p14="http://schemas.microsoft.com/office/powerpoint/2010/main" val="1470790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7F6A4-84D7-5255-D742-CB47F215C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0;p1" descr="Indian Institute of Technology Bombay (IITB) | Engage India ...">
            <a:extLst>
              <a:ext uri="{FF2B5EF4-FFF2-40B4-BE49-F238E27FC236}">
                <a16:creationId xmlns:a16="http://schemas.microsoft.com/office/drawing/2014/main" id="{D521BF8E-2D79-B9E7-9942-49A0920581F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7742" y="65419"/>
            <a:ext cx="1008000" cy="10405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6B57D93-924C-1482-BFEC-A8EA3412AE0D}"/>
              </a:ext>
            </a:extLst>
          </p:cNvPr>
          <p:cNvGrpSpPr/>
          <p:nvPr/>
        </p:nvGrpSpPr>
        <p:grpSpPr>
          <a:xfrm>
            <a:off x="203195" y="1476895"/>
            <a:ext cx="11792647" cy="3904209"/>
            <a:chOff x="386120" y="1757345"/>
            <a:chExt cx="11596846" cy="4168529"/>
          </a:xfrm>
        </p:grpSpPr>
        <p:sp>
          <p:nvSpPr>
            <p:cNvPr id="8" name="Freeform: Shape 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03636B2-E783-60A7-BEA9-529FF56B668E}"/>
                </a:ext>
              </a:extLst>
            </p:cNvPr>
            <p:cNvSpPr/>
            <p:nvPr/>
          </p:nvSpPr>
          <p:spPr>
            <a:xfrm>
              <a:off x="386120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Transportation Systems Engineering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8DBD8D3-0577-87D5-6145-A563A2AADE72}"/>
                </a:ext>
              </a:extLst>
            </p:cNvPr>
            <p:cNvSpPr/>
            <p:nvPr/>
          </p:nvSpPr>
          <p:spPr>
            <a:xfrm>
              <a:off x="499639" y="2007456"/>
              <a:ext cx="1388120" cy="1388120"/>
            </a:xfrm>
            <a:prstGeom prst="ellipse">
              <a:avLst/>
            </a:prstGeom>
            <a:blipFill>
              <a:blip r:embed="rId4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10" name="Freeform: Shape 9">
              <a:hlinkClick r:id="rId5" action="ppaction://hlinksldjump"/>
              <a:extLst>
                <a:ext uri="{FF2B5EF4-FFF2-40B4-BE49-F238E27FC236}">
                  <a16:creationId xmlns:a16="http://schemas.microsoft.com/office/drawing/2014/main" id="{7DE6A81D-9EB7-7224-5CB8-0A8EE91BB179}"/>
                </a:ext>
              </a:extLst>
            </p:cNvPr>
            <p:cNvSpPr/>
            <p:nvPr/>
          </p:nvSpPr>
          <p:spPr>
            <a:xfrm>
              <a:off x="2049734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Geotechnical Engineering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5C04426-165B-600C-C3DC-4701DD22B739}"/>
                </a:ext>
              </a:extLst>
            </p:cNvPr>
            <p:cNvSpPr/>
            <p:nvPr/>
          </p:nvSpPr>
          <p:spPr>
            <a:xfrm>
              <a:off x="2163254" y="2007456"/>
              <a:ext cx="1388120" cy="1388120"/>
            </a:xfrm>
            <a:prstGeom prst="ellipse">
              <a:avLst/>
            </a:prstGeom>
            <a:blipFill>
              <a:blip r:embed="rId6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12" name="Freeform: Shape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64D99603-2858-DF79-50B4-6C4E0853BC29}"/>
                </a:ext>
              </a:extLst>
            </p:cNvPr>
            <p:cNvSpPr/>
            <p:nvPr/>
          </p:nvSpPr>
          <p:spPr>
            <a:xfrm>
              <a:off x="3713349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Water Resources Engineering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53C8F3A-2D2B-B535-CB98-DE17BB284AAA}"/>
                </a:ext>
              </a:extLst>
            </p:cNvPr>
            <p:cNvSpPr/>
            <p:nvPr/>
          </p:nvSpPr>
          <p:spPr>
            <a:xfrm>
              <a:off x="3826868" y="2007456"/>
              <a:ext cx="1388120" cy="1388120"/>
            </a:xfrm>
            <a:prstGeom prst="ellipse">
              <a:avLst/>
            </a:prstGeom>
            <a:blipFill>
              <a:blip r:embed="rId8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14" name="Freeform: Shape 13">
              <a:hlinkClick r:id="rId9" action="ppaction://hlinksldjump"/>
              <a:extLst>
                <a:ext uri="{FF2B5EF4-FFF2-40B4-BE49-F238E27FC236}">
                  <a16:creationId xmlns:a16="http://schemas.microsoft.com/office/drawing/2014/main" id="{F2CDFD5C-C4A9-501E-CA35-5C020C1B79FB}"/>
                </a:ext>
              </a:extLst>
            </p:cNvPr>
            <p:cNvSpPr/>
            <p:nvPr/>
          </p:nvSpPr>
          <p:spPr>
            <a:xfrm>
              <a:off x="5376963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Structural Engineering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4DE93BE-054C-38E8-4A93-38C76FE91F83}"/>
                </a:ext>
              </a:extLst>
            </p:cNvPr>
            <p:cNvSpPr/>
            <p:nvPr/>
          </p:nvSpPr>
          <p:spPr>
            <a:xfrm>
              <a:off x="5490483" y="2007456"/>
              <a:ext cx="1388120" cy="1388120"/>
            </a:xfrm>
            <a:prstGeom prst="ellipse">
              <a:avLst/>
            </a:prstGeom>
            <a:blipFill>
              <a:blip r:embed="rId10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16" name="Freeform: Shape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731657FB-A3F6-4C39-E917-CF8E7814DB19}"/>
                </a:ext>
              </a:extLst>
            </p:cNvPr>
            <p:cNvSpPr/>
            <p:nvPr/>
          </p:nvSpPr>
          <p:spPr>
            <a:xfrm>
              <a:off x="7040578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Ocean Engineering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E7C1042-9085-C56A-5388-386ED08661D1}"/>
                </a:ext>
              </a:extLst>
            </p:cNvPr>
            <p:cNvSpPr/>
            <p:nvPr/>
          </p:nvSpPr>
          <p:spPr>
            <a:xfrm>
              <a:off x="7154097" y="2007456"/>
              <a:ext cx="1388120" cy="1388120"/>
            </a:xfrm>
            <a:prstGeom prst="ellipse">
              <a:avLst/>
            </a:prstGeom>
            <a:blipFill>
              <a:blip r:embed="rId12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18" name="Freeform: Shape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3105FA71-3F16-CF2D-0B4F-3CC1964C366D}"/>
                </a:ext>
              </a:extLst>
            </p:cNvPr>
            <p:cNvSpPr/>
            <p:nvPr/>
          </p:nvSpPr>
          <p:spPr>
            <a:xfrm>
              <a:off x="8704192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Remote Sensing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8FD1A56-2D7D-680B-8774-51B404C9319F}"/>
                </a:ext>
              </a:extLst>
            </p:cNvPr>
            <p:cNvSpPr/>
            <p:nvPr/>
          </p:nvSpPr>
          <p:spPr>
            <a:xfrm>
              <a:off x="8817712" y="2007456"/>
              <a:ext cx="1388120" cy="1388120"/>
            </a:xfrm>
            <a:prstGeom prst="ellipse">
              <a:avLst/>
            </a:prstGeom>
            <a:blipFill>
              <a:blip r:embed="rId14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20" name="Freeform: Shape 19">
              <a:hlinkClick r:id="rId15" action="ppaction://hlinksldjump"/>
              <a:extLst>
                <a:ext uri="{FF2B5EF4-FFF2-40B4-BE49-F238E27FC236}">
                  <a16:creationId xmlns:a16="http://schemas.microsoft.com/office/drawing/2014/main" id="{172103D8-2119-E0A6-E6BF-57ED10BEFC1B}"/>
                </a:ext>
              </a:extLst>
            </p:cNvPr>
            <p:cNvSpPr/>
            <p:nvPr/>
          </p:nvSpPr>
          <p:spPr>
            <a:xfrm>
              <a:off x="10367807" y="1757345"/>
              <a:ext cx="1615159" cy="4168529"/>
            </a:xfrm>
            <a:custGeom>
              <a:avLst/>
              <a:gdLst>
                <a:gd name="csX0" fmla="*/ 0 w 1615159"/>
                <a:gd name="csY0" fmla="*/ 161516 h 4168529"/>
                <a:gd name="csX1" fmla="*/ 161516 w 1615159"/>
                <a:gd name="csY1" fmla="*/ 0 h 4168529"/>
                <a:gd name="csX2" fmla="*/ 1453643 w 1615159"/>
                <a:gd name="csY2" fmla="*/ 0 h 4168529"/>
                <a:gd name="csX3" fmla="*/ 1615159 w 1615159"/>
                <a:gd name="csY3" fmla="*/ 161516 h 4168529"/>
                <a:gd name="csX4" fmla="*/ 1615159 w 1615159"/>
                <a:gd name="csY4" fmla="*/ 4007013 h 4168529"/>
                <a:gd name="csX5" fmla="*/ 1453643 w 1615159"/>
                <a:gd name="csY5" fmla="*/ 4168529 h 4168529"/>
                <a:gd name="csX6" fmla="*/ 161516 w 1615159"/>
                <a:gd name="csY6" fmla="*/ 4168529 h 4168529"/>
                <a:gd name="csX7" fmla="*/ 0 w 1615159"/>
                <a:gd name="csY7" fmla="*/ 4007013 h 4168529"/>
                <a:gd name="csX8" fmla="*/ 0 w 1615159"/>
                <a:gd name="csY8" fmla="*/ 161516 h 41685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15159" h="4168529">
                  <a:moveTo>
                    <a:pt x="0" y="161516"/>
                  </a:moveTo>
                  <a:cubicBezTo>
                    <a:pt x="0" y="72313"/>
                    <a:pt x="72313" y="0"/>
                    <a:pt x="161516" y="0"/>
                  </a:cubicBezTo>
                  <a:lnTo>
                    <a:pt x="1453643" y="0"/>
                  </a:lnTo>
                  <a:cubicBezTo>
                    <a:pt x="1542846" y="0"/>
                    <a:pt x="1615159" y="72313"/>
                    <a:pt x="1615159" y="161516"/>
                  </a:cubicBezTo>
                  <a:lnTo>
                    <a:pt x="1615159" y="4007013"/>
                  </a:lnTo>
                  <a:cubicBezTo>
                    <a:pt x="1615159" y="4096216"/>
                    <a:pt x="1542846" y="4168529"/>
                    <a:pt x="1453643" y="4168529"/>
                  </a:cubicBezTo>
                  <a:lnTo>
                    <a:pt x="161516" y="4168529"/>
                  </a:lnTo>
                  <a:cubicBezTo>
                    <a:pt x="72313" y="4168529"/>
                    <a:pt x="0" y="4096216"/>
                    <a:pt x="0" y="4007013"/>
                  </a:cubicBezTo>
                  <a:lnTo>
                    <a:pt x="0" y="16151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1766979" rIns="99568" bIns="933275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400" kern="1200" dirty="0">
                  <a:latin typeface="Montserrat" panose="00000500000000000000" pitchFamily="2" charset="0"/>
                </a:rPr>
                <a:t>Construction Technology And Management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CD48556-CB24-67A5-AA25-B2F12297580C}"/>
                </a:ext>
              </a:extLst>
            </p:cNvPr>
            <p:cNvSpPr/>
            <p:nvPr/>
          </p:nvSpPr>
          <p:spPr>
            <a:xfrm>
              <a:off x="10481326" y="2007456"/>
              <a:ext cx="1388120" cy="1388120"/>
            </a:xfrm>
            <a:prstGeom prst="ellipse">
              <a:avLst/>
            </a:prstGeom>
            <a:blipFill>
              <a:blip r:embed="rId16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  <p:sp>
          <p:nvSpPr>
            <p:cNvPr id="22" name="Arrow: Left-Right 21">
              <a:extLst>
                <a:ext uri="{FF2B5EF4-FFF2-40B4-BE49-F238E27FC236}">
                  <a16:creationId xmlns:a16="http://schemas.microsoft.com/office/drawing/2014/main" id="{FD9F6657-F65A-5B8F-D2E3-34BAAF5CC7D6}"/>
                </a:ext>
              </a:extLst>
            </p:cNvPr>
            <p:cNvSpPr/>
            <p:nvPr/>
          </p:nvSpPr>
          <p:spPr>
            <a:xfrm>
              <a:off x="845562" y="5092168"/>
              <a:ext cx="10677962" cy="625279"/>
            </a:xfrm>
            <a:prstGeom prst="leftRight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sz="1400">
                <a:latin typeface="Montserrat" panose="00000500000000000000" pitchFamily="2" charset="0"/>
              </a:endParaRPr>
            </a:p>
          </p:txBody>
        </p:sp>
      </p:grpSp>
      <p:sp>
        <p:nvSpPr>
          <p:cNvPr id="2" name="Shape 2">
            <a:extLst>
              <a:ext uri="{FF2B5EF4-FFF2-40B4-BE49-F238E27FC236}">
                <a16:creationId xmlns:a16="http://schemas.microsoft.com/office/drawing/2014/main" id="{0AE0D84A-D7D5-2381-1F4D-571433448B8E}"/>
              </a:ext>
            </a:extLst>
          </p:cNvPr>
          <p:cNvSpPr/>
          <p:nvPr/>
        </p:nvSpPr>
        <p:spPr>
          <a:xfrm>
            <a:off x="203196" y="692700"/>
            <a:ext cx="10994546" cy="180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54">
            <a:extLst>
              <a:ext uri="{FF2B5EF4-FFF2-40B4-BE49-F238E27FC236}">
                <a16:creationId xmlns:a16="http://schemas.microsoft.com/office/drawing/2014/main" id="{34E63BC1-1C35-3E7C-895A-2E5B47EE6E66}"/>
              </a:ext>
            </a:extLst>
          </p:cNvPr>
          <p:cNvSpPr txBox="1"/>
          <p:nvPr/>
        </p:nvSpPr>
        <p:spPr>
          <a:xfrm>
            <a:off x="389170" y="252680"/>
            <a:ext cx="1018358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latin typeface="Montserrat" panose="00000500000000000000" pitchFamily="2" charset="0"/>
                <a:cs typeface="Times New Roman" panose="02020603050405020304" pitchFamily="18" charset="0"/>
              </a:rPr>
              <a:t>Group specializations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AC8978-308C-0299-1FBF-BD1767FA43E1}"/>
              </a:ext>
            </a:extLst>
          </p:cNvPr>
          <p:cNvSpPr txBox="1"/>
          <p:nvPr/>
        </p:nvSpPr>
        <p:spPr>
          <a:xfrm>
            <a:off x="0" y="576528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rgbClr val="0070C0"/>
                </a:solidFill>
              </a:rPr>
              <a:t>www.civil.iitb.ac.in/faculty</a:t>
            </a:r>
          </a:p>
        </p:txBody>
      </p:sp>
    </p:spTree>
    <p:extLst>
      <p:ext uri="{BB962C8B-B14F-4D97-AF65-F5344CB8AC3E}">
        <p14:creationId xmlns:p14="http://schemas.microsoft.com/office/powerpoint/2010/main" val="3903127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IT Bombay2">
  <a:themeElements>
    <a:clrScheme name="IIT Bombay Colors">
      <a:dk1>
        <a:srgbClr val="002F87"/>
      </a:dk1>
      <a:lt1>
        <a:sysClr val="window" lastClr="FFFFFF"/>
      </a:lt1>
      <a:dk2>
        <a:srgbClr val="44546A"/>
      </a:dk2>
      <a:lt2>
        <a:srgbClr val="E7E6E6"/>
      </a:lt2>
      <a:accent1>
        <a:srgbClr val="77B5FE"/>
      </a:accent1>
      <a:accent2>
        <a:srgbClr val="FFC7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IT Bombay2" id="{FEA0E65B-689E-4E00-8E02-55C5A468127E}" vid="{9582B4F1-0B21-428E-9A23-957A7D991F2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6518</TotalTime>
  <Words>2468</Words>
  <Application>Microsoft Office PowerPoint</Application>
  <PresentationFormat>Widescreen</PresentationFormat>
  <Paragraphs>599</Paragraphs>
  <Slides>31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Aptos</vt:lpstr>
      <vt:lpstr>Aptos Display</vt:lpstr>
      <vt:lpstr>Arial</vt:lpstr>
      <vt:lpstr>Bookman Old Style</vt:lpstr>
      <vt:lpstr>Calibri</vt:lpstr>
      <vt:lpstr>Calibri Light</vt:lpstr>
      <vt:lpstr>Ford Antenna Medium</vt:lpstr>
      <vt:lpstr>Garamond</vt:lpstr>
      <vt:lpstr>Montserrat</vt:lpstr>
      <vt:lpstr>Open Sans</vt:lpstr>
      <vt:lpstr>Times New Roman</vt:lpstr>
      <vt:lpstr>Wingdings</vt:lpstr>
      <vt:lpstr>Office Theme</vt:lpstr>
      <vt:lpstr>IIT Bombay2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Transportation Systems Engineering</vt:lpstr>
      <vt:lpstr>PowerPoint Presentation</vt:lpstr>
      <vt:lpstr>PowerPoint Presentation</vt:lpstr>
      <vt:lpstr>Geotechnical Engineering</vt:lpstr>
      <vt:lpstr>PowerPoint Presentation</vt:lpstr>
      <vt:lpstr>PowerPoint Presentation</vt:lpstr>
      <vt:lpstr>Water Resources Engineering</vt:lpstr>
      <vt:lpstr>PowerPoint Presentation</vt:lpstr>
      <vt:lpstr>PowerPoint Presentation</vt:lpstr>
      <vt:lpstr>Structural Engineering</vt:lpstr>
      <vt:lpstr>PowerPoint Presentation</vt:lpstr>
      <vt:lpstr>PowerPoint Presentation</vt:lpstr>
      <vt:lpstr>Ocean Engineering</vt:lpstr>
      <vt:lpstr>PowerPoint Presentation</vt:lpstr>
      <vt:lpstr>PowerPoint Presentation</vt:lpstr>
      <vt:lpstr>Remote Sensing </vt:lpstr>
      <vt:lpstr>PowerPoint Presentation</vt:lpstr>
      <vt:lpstr>PowerPoint Presentation</vt:lpstr>
      <vt:lpstr>Construction Technology and Management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Chief Program Manager</cp:lastModifiedBy>
  <cp:revision>79</cp:revision>
  <dcterms:created xsi:type="dcterms:W3CDTF">2026-01-30T05:46:31Z</dcterms:created>
  <dcterms:modified xsi:type="dcterms:W3CDTF">2026-05-27T08:55:22Z</dcterms:modified>
</cp:coreProperties>
</file>