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30275784" cy="42803064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0275784" cy="5029200"/>
          </a:xfrm>
          <a:prstGeom prst="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31520" y="640080"/>
            <a:ext cx="3108960" cy="3108960"/>
          </a:xfrm>
          <a:prstGeom prst="rect">
            <a:avLst/>
          </a:prstGeom>
          <a:solidFill>
            <a:srgbClr val="FFFFFF"/>
          </a:solidFill>
          <a:ln w="17780">
            <a:solidFill>
              <a:srgbClr val="D9A4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12355B"/>
                </a:solidFill>
                <a:latin typeface="Arial"/>
              </a:rPr>
              <a:t>IIT BOMBAY</a:t>
            </a:r>
          </a:p>
          <a:p>
            <a:r>
              <a:rPr sz="1800" b="1">
                <a:solidFill>
                  <a:srgbClr val="12355B"/>
                </a:solidFill>
                <a:latin typeface="Arial"/>
              </a:rPr>
              <a:t>LOGO</a:t>
            </a:r>
          </a:p>
        </p:txBody>
      </p:sp>
      <p:sp>
        <p:nvSpPr>
          <p:cNvPr id="4" name="Rectangle 3"/>
          <p:cNvSpPr/>
          <p:nvPr/>
        </p:nvSpPr>
        <p:spPr>
          <a:xfrm>
            <a:off x="26426160" y="640080"/>
            <a:ext cx="3108960" cy="3108960"/>
          </a:xfrm>
          <a:prstGeom prst="rect">
            <a:avLst/>
          </a:prstGeom>
          <a:solidFill>
            <a:srgbClr val="FFFFFF"/>
          </a:solidFill>
          <a:ln w="17780">
            <a:solidFill>
              <a:srgbClr val="D9A4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12355B"/>
                </a:solidFill>
                <a:latin typeface="Arial"/>
              </a:rPr>
              <a:t>ILCE INDIA</a:t>
            </a:r>
          </a:p>
          <a:p>
            <a:r>
              <a:rPr sz="1800" b="1">
                <a:solidFill>
                  <a:srgbClr val="12355B"/>
                </a:solidFill>
                <a:latin typeface="Arial"/>
              </a:rPr>
              <a:t>LOGO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06240" y="502920"/>
            <a:ext cx="2176272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600" b="1">
                <a:solidFill>
                  <a:srgbClr val="D9A441"/>
                </a:solidFill>
                <a:latin typeface="Arial"/>
              </a:rPr>
              <a:t>INDIAN LEAN CONSTRUCTION CONFERENCE (ILCC)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06240" y="1325880"/>
            <a:ext cx="21762720" cy="1828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[POSTER TITLE: Keep it concise and outcome-oriented]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6240" y="3337560"/>
            <a:ext cx="2176272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200" b="0">
                <a:solidFill>
                  <a:srgbClr val="FFFFFF"/>
                </a:solidFill>
                <a:latin typeface="Arial"/>
              </a:rPr>
              <a:t>[Author 1], [Author 2], [Author 3] | [Affiliations] | [Corresponding Email]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06240" y="4069080"/>
            <a:ext cx="2176272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0">
                <a:solidFill>
                  <a:srgbClr val="FFFFFF"/>
                </a:solidFill>
                <a:latin typeface="Arial"/>
              </a:rPr>
              <a:t>Coordinated by IIT Bombay and ILCE India | Track: [Select Track]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5029200"/>
            <a:ext cx="30275784" cy="731520"/>
          </a:xfrm>
          <a:prstGeom prst="rect">
            <a:avLst/>
          </a:prstGeom>
          <a:solidFill>
            <a:srgbClr val="D9A441"/>
          </a:solidFill>
          <a:ln>
            <a:solidFill>
              <a:srgbClr val="D9A4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31520" y="5148072"/>
            <a:ext cx="288036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1">
                <a:solidFill>
                  <a:srgbClr val="12355B"/>
                </a:solidFill>
                <a:latin typeface="Arial"/>
              </a:rPr>
              <a:t>Template note: Replace all placeholders; prioritise evidence, visual clarity, and lean-construction contribution; verify final poster size/orientation against official ILCC 2026 instructions.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31520" y="6217920"/>
            <a:ext cx="9268967" cy="64008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731520" y="621792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1. Problem and Context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1560" y="7178040"/>
            <a:ext cx="8628888" cy="5257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[2-4 bullets]
- What construction/production problem is being addressed?
- Why does it matter for flow, value, reliability, safety, quality, cost, time, or sustainability?
- Mention project/organisation context without breaching confidentiality.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0503408" y="6217920"/>
            <a:ext cx="9268967" cy="64008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10503408" y="621792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2. Objective / Research Question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823448" y="7178040"/>
            <a:ext cx="8628888" cy="5257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[1-3 bullets]
- Aim of the study or implementation.
- Specific research question(s) or improvement target(s).
- Scope and boundaries.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0275296" y="6217920"/>
            <a:ext cx="9268967" cy="64008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20275296" y="621792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3. Method / Intervention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595336" y="7178040"/>
            <a:ext cx="8628888" cy="5257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[Use a simple visual or process map]
- Lean method/tool applied.
- Participants and project phase.
- Data sources and measurement period.
- Analysis/validation method.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31520" y="13121640"/>
            <a:ext cx="9268967" cy="932688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31520" y="131216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4. Process / Value Stream Visual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1560" y="14081760"/>
            <a:ext cx="8628888" cy="818387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[Insert value stream map, workflow map, Last Planner process, Takt plan, location-based schedule, constraint-removal flow, BIM/lean integration diagram, or before-after process graphic.]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0503408" y="13121640"/>
            <a:ext cx="9268967" cy="932688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10503408" y="131216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5. Results and Evidence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823448" y="14081760"/>
            <a:ext cx="8628888" cy="818387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[Replace this area with charts/tables]
- Baseline vs after.
- Key metric 1: [value]
- Key metric 2: [value]
- Key metric 3: [value]
Keep claims traceable to data.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0275296" y="13121640"/>
            <a:ext cx="9268967" cy="932688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20275296" y="131216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6. Lean Learning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0595336" y="14081760"/>
            <a:ext cx="8628888" cy="818387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[3-5 bullets]
- What did the work reveal about lean implementation?
- What enabled flow/reliability/value?
- What barriers were encountered?
- What is transferable to other Indian projects?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31520" y="22951440"/>
            <a:ext cx="9268967" cy="73152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31520" y="229514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7. Practical Implications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1560" y="23911560"/>
            <a:ext cx="8628888" cy="6172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[Action-oriented bullets]
- For owners/client organisations.
- For contractors and trade partners.
- For designers/consultants.
- For educators/researchers/policy makers.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10503408" y="22951440"/>
            <a:ext cx="9268967" cy="73152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10503408" y="229514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8. Limitations and Future Work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823448" y="23911560"/>
            <a:ext cx="8628888" cy="6172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[Be transparent]
- Data limitations.
- Project-specific constraints.
- Measurement uncertainty.
- What should be tested next?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20275296" y="22951440"/>
            <a:ext cx="9268967" cy="731520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20275296" y="22951440"/>
            <a:ext cx="9268967" cy="822960"/>
          </a:xfrm>
          <a:prstGeom prst="round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2800" b="1">
                <a:solidFill>
                  <a:srgbClr val="FFFFFF"/>
                </a:solidFill>
                <a:latin typeface="Arial"/>
              </a:rPr>
              <a:t>  9. References / Acknowledgements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0595336" y="23911560"/>
            <a:ext cx="8628888" cy="6172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0">
                <a:solidFill>
                  <a:srgbClr val="282828"/>
                </a:solidFill>
                <a:latin typeface="Arial"/>
              </a:rPr>
              <a:t>[Keep references brief]
1. [Reference]
2. [Reference]
Acknowledgements: [funding/project team/client]
Conflict of interest: [None/Declared]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31520" y="37490400"/>
            <a:ext cx="20025360" cy="3931920"/>
          </a:xfrm>
          <a:prstGeom prst="roundRect">
            <a:avLst/>
          </a:prstGeom>
          <a:solidFill>
            <a:srgbClr val="FFF3D6"/>
          </a:solidFill>
          <a:ln w="17780">
            <a:solidFill>
              <a:srgbClr val="D9A4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1051560" y="37810440"/>
            <a:ext cx="1938528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000" b="1">
                <a:solidFill>
                  <a:srgbClr val="12355B"/>
                </a:solidFill>
                <a:latin typeface="Arial"/>
              </a:rPr>
              <a:t>Key Takeaway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51560" y="38633400"/>
            <a:ext cx="19385280" cy="21031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400" b="0">
                <a:solidFill>
                  <a:srgbClr val="282828"/>
                </a:solidFill>
                <a:latin typeface="Arial"/>
              </a:rPr>
              <a:t>[Write one memorable, evidence-supported takeaway. Example: A collaborative constraint-removal routine improved planning reliability by X% under Y project conditions.]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1305520" y="37490400"/>
            <a:ext cx="3840480" cy="3931920"/>
          </a:xfrm>
          <a:prstGeom prst="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TextBox 41"/>
          <p:cNvSpPr txBox="1"/>
          <p:nvPr/>
        </p:nvSpPr>
        <p:spPr>
          <a:xfrm>
            <a:off x="21534120" y="37810440"/>
            <a:ext cx="338328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400" b="1">
                <a:solidFill>
                  <a:srgbClr val="12355B"/>
                </a:solidFill>
                <a:latin typeface="Arial"/>
              </a:rPr>
              <a:t>QR Code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625560" y="38633400"/>
            <a:ext cx="3200400" cy="11887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0">
                <a:solidFill>
                  <a:srgbClr val="282828"/>
                </a:solidFill>
                <a:latin typeface="Arial"/>
              </a:rPr>
              <a:t>[Full paper / video / contact]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25603200" y="37490400"/>
            <a:ext cx="3931920" cy="3931920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25831800" y="37810440"/>
            <a:ext cx="347472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400" b="1">
                <a:solidFill>
                  <a:srgbClr val="12355B"/>
                </a:solidFill>
                <a:latin typeface="Arial"/>
              </a:rPr>
              <a:t>Contact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23240" y="38587680"/>
            <a:ext cx="3291840" cy="1645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0">
                <a:solidFill>
                  <a:srgbClr val="282828"/>
                </a:solidFill>
                <a:latin typeface="Arial"/>
              </a:rPr>
              <a:t>[Name]
[Email]
[Organisation]</a:t>
            </a:r>
          </a:p>
        </p:txBody>
      </p:sp>
      <p:sp>
        <p:nvSpPr>
          <p:cNvPr id="47" name="Rectangle 46"/>
          <p:cNvSpPr/>
          <p:nvPr/>
        </p:nvSpPr>
        <p:spPr>
          <a:xfrm>
            <a:off x="0" y="42062400"/>
            <a:ext cx="30275784" cy="731520"/>
          </a:xfrm>
          <a:prstGeom prst="rect">
            <a:avLst/>
          </a:prstGeom>
          <a:solidFill>
            <a:srgbClr val="12355B"/>
          </a:solidFill>
          <a:ln>
            <a:solidFill>
              <a:srgbClr val="12355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8" name="TextBox 47"/>
          <p:cNvSpPr txBox="1"/>
          <p:nvPr/>
        </p:nvSpPr>
        <p:spPr>
          <a:xfrm>
            <a:off x="731520" y="42199560"/>
            <a:ext cx="2880360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400" b="0">
                <a:solidFill>
                  <a:srgbClr val="FFFFFF"/>
                </a:solidFill>
                <a:latin typeface="Arial"/>
              </a:rPr>
              <a:t>ILCC 2026 Poster Template | IIT Bombay &amp; ILCE India | Replace placeholder logos and text before submission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ILCC2026_Poster_Template</dc:title>
  <dc:subject>ILCC 2026 poster template</dc:subject>
  <dc:creator>ILCC 2026 Organising Committee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